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2" r:id="rId15"/>
    <p:sldId id="273" r:id="rId16"/>
    <p:sldId id="274" r:id="rId17"/>
    <p:sldId id="275" r:id="rId18"/>
    <p:sldId id="276" r:id="rId19"/>
    <p:sldId id="277" r:id="rId20"/>
    <p:sldId id="278" r:id="rId21"/>
    <p:sldId id="279" r:id="rId22"/>
    <p:sldId id="280" r:id="rId23"/>
    <p:sldId id="281" r:id="rId24"/>
    <p:sldId id="282" r:id="rId25"/>
    <p:sldId id="283" r:id="rId26"/>
    <p:sldId id="284" r:id="rId27"/>
    <p:sldId id="285" r:id="rId28"/>
    <p:sldId id="286" r:id="rId29"/>
    <p:sldId id="288" r:id="rId30"/>
    <p:sldId id="289" r:id="rId31"/>
    <p:sldId id="290" r:id="rId32"/>
    <p:sldId id="291" r:id="rId33"/>
    <p:sldId id="287" r:id="rId34"/>
  </p:sldIdLst>
  <p:sldSz cx="13004800" cy="97536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1pPr>
    <a:lvl2pPr marL="0" marR="0" indent="2286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2pPr>
    <a:lvl3pPr marL="0" marR="0" indent="4572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3pPr>
    <a:lvl4pPr marL="0" marR="0" indent="6858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4pPr>
    <a:lvl5pPr marL="0" marR="0" indent="9144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5pPr>
    <a:lvl6pPr marL="0" marR="0" indent="11430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6pPr>
    <a:lvl7pPr marL="0" marR="0" indent="13716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7pPr>
    <a:lvl8pPr marL="0" marR="0" indent="16002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8pPr>
    <a:lvl9pPr marL="0" marR="0" indent="18288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9pPr>
  </p:defaultTextStyle>
  <p:extLst>
    <p:ext uri="{EFAFB233-063F-42B5-8137-9DF3F51BA10A}">
      <p15:sldGuideLst xmlns:p15="http://schemas.microsoft.com/office/powerpoint/2012/main">
        <p15:guide id="1" orient="horz" pos="3072">
          <p15:clr>
            <a:srgbClr val="A4A3A4"/>
          </p15:clr>
        </p15:guide>
        <p15:guide id="2" pos="4096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wholeTbl>
    <a:band2H>
      <a:tcTxStyle/>
      <a:tcStyle>
        <a:tcBdr/>
        <a:fill>
          <a:solidFill>
            <a:srgbClr val="E3E5E8"/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>
              <a:lumOff val="-13575"/>
            </a:schemeClr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3797C6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>
              <a:hueOff val="114395"/>
              <a:lumOff val="-24975"/>
            </a:schemeClr>
          </a:solidFill>
        </a:fill>
      </a:tcStyle>
    </a:firstRow>
  </a:tblStyle>
  <a:tblStyle styleId="{C7B018BB-80A7-4F77-B60F-C8B233D01FF8}" styleName="">
    <a:tblBg/>
    <a:wholeTbl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12700" cap="flat">
              <a:solidFill>
                <a:srgbClr val="B8B8B8"/>
              </a:solidFill>
              <a:prstDash val="solid"/>
              <a:miter lim="400000"/>
            </a:ln>
          </a:top>
          <a:bottom>
            <a:ln w="12700" cap="flat">
              <a:solidFill>
                <a:srgbClr val="B8B8B8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/>
      <a:tcStyle>
        <a:tcBdr/>
        <a:fill>
          <a:solidFill>
            <a:srgbClr val="E1E0DA"/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chemeClr val="accent3">
              <a:hueOff val="362282"/>
              <a:satOff val="31803"/>
              <a:lumOff val="-18242"/>
            </a:schemeClr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254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929292"/>
              </a:solidFill>
              <a:prstDash val="solid"/>
              <a:miter lim="400000"/>
            </a:ln>
          </a:left>
          <a:right>
            <a:ln w="12700" cap="flat">
              <a:solidFill>
                <a:srgbClr val="929292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929292"/>
              </a:solidFill>
              <a:prstDash val="solid"/>
              <a:miter lim="400000"/>
            </a:ln>
          </a:insideH>
          <a:insideV>
            <a:ln w="12700" cap="flat">
              <a:solidFill>
                <a:srgbClr val="929292"/>
              </a:solidFill>
              <a:prstDash val="solid"/>
              <a:miter lim="400000"/>
            </a:ln>
          </a:insideV>
        </a:tcBdr>
        <a:fill>
          <a:solidFill>
            <a:srgbClr val="017101"/>
          </a:solidFill>
        </a:fill>
      </a:tcStyle>
    </a:firstRow>
  </a:tblStyle>
  <a:tblStyle styleId="{EEE7283C-3CF3-47DC-8721-378D4A62B228}" styleName="">
    <a:tblBg/>
    <a:wholeTbl>
      <a:tcTxStyle b="off" i="off">
        <a:font>
          <a:latin typeface="Helvetica Neue Light"/>
          <a:ea typeface="Helvetica Neue Light"/>
          <a:cs typeface="Helvetica Neue Light"/>
        </a:font>
        <a:srgbClr val="000000"/>
      </a:tcTxStyle>
      <a:tcStyle>
        <a:tcBdr>
          <a:lef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V>
        </a:tcBdr>
        <a:fill>
          <a:solidFill>
            <a:srgbClr val="FAF7E9"/>
          </a:solidFill>
        </a:fill>
      </a:tcStyle>
    </a:wholeTbl>
    <a:band2H>
      <a:tcTxStyle/>
      <a:tcStyle>
        <a:tcBdr/>
        <a:fill>
          <a:solidFill>
            <a:srgbClr val="EDEADD"/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F9BA00"/>
          </a:solidFill>
        </a:fill>
      </a:tcStyle>
    </a:firstCol>
    <a:la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FF9400"/>
          </a:solidFill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FF9400"/>
          </a:solidFill>
        </a:fill>
      </a:tcStyle>
    </a:firstRow>
  </a:tblStyle>
  <a:tblStyle styleId="{CF821DB8-F4EB-4A41-A1BA-3FCAFE7338EE}" styleName="">
    <a:tblBg/>
    <a:wholeTbl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A6AAA9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/>
      <a:tcStyle>
        <a:tcBdr/>
        <a:fill>
          <a:solidFill>
            <a:srgbClr val="DADBDA"/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A6AAA9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chemeClr val="accent6">
              <a:hueOff val="-146070"/>
              <a:satOff val="-10048"/>
              <a:lumOff val="-30626"/>
            </a:schemeClr>
          </a:solidFill>
        </a:fill>
      </a:tcStyle>
    </a:firstCol>
    <a:la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A6AAA9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rgbClr val="C24785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A6AAA9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rgbClr val="C24785"/>
          </a:solidFill>
        </a:fill>
      </a:tcStyle>
    </a:firstRow>
  </a:tblStyle>
  <a:tblStyle styleId="{33BA23B1-9221-436E-865A-0063620EA4FD}" styleName="">
    <a:tblBg/>
    <a:wholeTbl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B5B5C1"/>
          </a:solidFill>
        </a:fill>
      </a:tcStyle>
    </a:wholeTbl>
    <a:band2H>
      <a:tcTxStyle/>
      <a:tcStyle>
        <a:tcBdr/>
        <a:fill>
          <a:solidFill>
            <a:srgbClr val="9A9AA5"/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53585F"/>
          </a:solidFill>
        </a:fill>
      </a:tcStyle>
    </a:firstCol>
    <a:la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798089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798089"/>
          </a:solidFill>
        </a:fill>
      </a:tcStyle>
    </a:firstRow>
  </a:tblStyle>
  <a:tblStyle styleId="{2708684C-4D16-4618-839F-0558EEFCDFE6}" styleName="">
    <a:tblBg/>
    <a:wholeTbl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DEEEE"/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Col>
    <a:lastRow>
      <a:tcTxStyle b="on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64" d="100"/>
          <a:sy n="64" d="100"/>
        </p:scale>
        <p:origin x="630" y="66"/>
      </p:cViewPr>
      <p:guideLst>
        <p:guide orient="horz" pos="3072"/>
        <p:guide pos="4096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66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Shape 125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26" name="Shape 126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522656695"/>
      </p:ext>
    </p:extLst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1pPr>
    <a:lvl2pPr indent="228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2pPr>
    <a:lvl3pPr indent="457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3pPr>
    <a:lvl4pPr indent="685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4pPr>
    <a:lvl5pPr indent="9144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5pPr>
    <a:lvl6pPr indent="11430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6pPr>
    <a:lvl7pPr indent="1371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7pPr>
    <a:lvl8pPr indent="1600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8pPr>
    <a:lvl9pPr indent="1828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&amp;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hape 11"/>
          <p:cNvSpPr>
            <a:spLocks noGrp="1"/>
          </p:cNvSpPr>
          <p:nvPr>
            <p:ph type="title"/>
          </p:nvPr>
        </p:nvSpPr>
        <p:spPr>
          <a:xfrm>
            <a:off x="1270000" y="1638300"/>
            <a:ext cx="10464800" cy="3302000"/>
          </a:xfrm>
          <a:prstGeom prst="rect">
            <a:avLst/>
          </a:prstGeom>
        </p:spPr>
        <p:txBody>
          <a:bodyPr anchor="b"/>
          <a:lstStyle/>
          <a:p>
            <a:r>
              <a:t>Title Text</a:t>
            </a:r>
          </a:p>
        </p:txBody>
      </p:sp>
      <p:sp>
        <p:nvSpPr>
          <p:cNvPr id="12" name="Shape 12"/>
          <p:cNvSpPr>
            <a:spLocks noGrp="1"/>
          </p:cNvSpPr>
          <p:nvPr>
            <p:ph type="body" sz="quarter" idx="1"/>
          </p:nvPr>
        </p:nvSpPr>
        <p:spPr>
          <a:xfrm>
            <a:off x="1270000" y="5041900"/>
            <a:ext cx="10464800" cy="11303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3700"/>
            </a:lvl1pPr>
            <a:lvl2pPr marL="0" indent="0" algn="ctr">
              <a:spcBef>
                <a:spcPts val="0"/>
              </a:spcBef>
              <a:buSzTx/>
              <a:buNone/>
              <a:defRPr sz="3700"/>
            </a:lvl2pPr>
            <a:lvl3pPr marL="0" indent="0" algn="ctr">
              <a:spcBef>
                <a:spcPts val="0"/>
              </a:spcBef>
              <a:buSzTx/>
              <a:buNone/>
              <a:defRPr sz="3700"/>
            </a:lvl3pPr>
            <a:lvl4pPr marL="0" indent="0" algn="ctr">
              <a:spcBef>
                <a:spcPts val="0"/>
              </a:spcBef>
              <a:buSzTx/>
              <a:buNone/>
              <a:defRPr sz="3700"/>
            </a:lvl4pPr>
            <a:lvl5pPr marL="0" indent="0" algn="ctr">
              <a:spcBef>
                <a:spcPts val="0"/>
              </a:spcBef>
              <a:buSzTx/>
              <a:buNone/>
              <a:defRPr sz="37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3" name="Shape 13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latin typeface="Helvetica Neue Thin"/>
                <a:ea typeface="Helvetica Neue Thin"/>
                <a:cs typeface="Helvetica Neue Thin"/>
                <a:sym typeface="Helvetica Neue Thin"/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Horizont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Shape 20"/>
          <p:cNvSpPr>
            <a:spLocks noGrp="1"/>
          </p:cNvSpPr>
          <p:nvPr>
            <p:ph type="pic" idx="13"/>
          </p:nvPr>
        </p:nvSpPr>
        <p:spPr>
          <a:xfrm>
            <a:off x="1625600" y="673100"/>
            <a:ext cx="9753600" cy="59055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21" name="Shape 21"/>
          <p:cNvSpPr>
            <a:spLocks noGrp="1"/>
          </p:cNvSpPr>
          <p:nvPr>
            <p:ph type="title"/>
          </p:nvPr>
        </p:nvSpPr>
        <p:spPr>
          <a:xfrm>
            <a:off x="1270000" y="6718300"/>
            <a:ext cx="10464800" cy="1422400"/>
          </a:xfrm>
          <a:prstGeom prst="rect">
            <a:avLst/>
          </a:prstGeom>
        </p:spPr>
        <p:txBody>
          <a:bodyPr anchor="b"/>
          <a:lstStyle/>
          <a:p>
            <a:r>
              <a:t>Title Text</a:t>
            </a:r>
          </a:p>
        </p:txBody>
      </p:sp>
      <p:sp>
        <p:nvSpPr>
          <p:cNvPr id="22" name="Shape 22"/>
          <p:cNvSpPr>
            <a:spLocks noGrp="1"/>
          </p:cNvSpPr>
          <p:nvPr>
            <p:ph type="body" sz="quarter" idx="1"/>
          </p:nvPr>
        </p:nvSpPr>
        <p:spPr>
          <a:xfrm>
            <a:off x="1270000" y="8153400"/>
            <a:ext cx="10464800" cy="11303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3700"/>
            </a:lvl1pPr>
            <a:lvl2pPr marL="0" indent="0" algn="ctr">
              <a:spcBef>
                <a:spcPts val="0"/>
              </a:spcBef>
              <a:buSzTx/>
              <a:buNone/>
              <a:defRPr sz="3700"/>
            </a:lvl2pPr>
            <a:lvl3pPr marL="0" indent="0" algn="ctr">
              <a:spcBef>
                <a:spcPts val="0"/>
              </a:spcBef>
              <a:buSzTx/>
              <a:buNone/>
              <a:defRPr sz="3700"/>
            </a:lvl3pPr>
            <a:lvl4pPr marL="0" indent="0" algn="ctr">
              <a:spcBef>
                <a:spcPts val="0"/>
              </a:spcBef>
              <a:buSzTx/>
              <a:buNone/>
              <a:defRPr sz="3700"/>
            </a:lvl4pPr>
            <a:lvl5pPr marL="0" indent="0" algn="ctr">
              <a:spcBef>
                <a:spcPts val="0"/>
              </a:spcBef>
              <a:buSzTx/>
              <a:buNone/>
              <a:defRPr sz="37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3" name="Shape 23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- Cen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hape 30"/>
          <p:cNvSpPr>
            <a:spLocks noGrp="1"/>
          </p:cNvSpPr>
          <p:nvPr>
            <p:ph type="title"/>
          </p:nvPr>
        </p:nvSpPr>
        <p:spPr>
          <a:xfrm>
            <a:off x="1270000" y="3225800"/>
            <a:ext cx="10464800" cy="3302000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31" name="Shape 31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Shape 38"/>
          <p:cNvSpPr>
            <a:spLocks noGrp="1"/>
          </p:cNvSpPr>
          <p:nvPr>
            <p:ph type="pic" sz="half" idx="13"/>
          </p:nvPr>
        </p:nvSpPr>
        <p:spPr>
          <a:xfrm>
            <a:off x="6718300" y="635000"/>
            <a:ext cx="5334000" cy="82169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39" name="Shape 39"/>
          <p:cNvSpPr>
            <a:spLocks noGrp="1"/>
          </p:cNvSpPr>
          <p:nvPr>
            <p:ph type="title"/>
          </p:nvPr>
        </p:nvSpPr>
        <p:spPr>
          <a:xfrm>
            <a:off x="952500" y="635000"/>
            <a:ext cx="5334000" cy="3987800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t>Title Text</a:t>
            </a:r>
          </a:p>
        </p:txBody>
      </p:sp>
      <p:sp>
        <p:nvSpPr>
          <p:cNvPr id="40" name="Shape 40"/>
          <p:cNvSpPr>
            <a:spLocks noGrp="1"/>
          </p:cNvSpPr>
          <p:nvPr>
            <p:ph type="body" sz="quarter" idx="1"/>
          </p:nvPr>
        </p:nvSpPr>
        <p:spPr>
          <a:xfrm>
            <a:off x="952500" y="4724400"/>
            <a:ext cx="5334000" cy="41148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3700"/>
            </a:lvl1pPr>
            <a:lvl2pPr marL="0" indent="0" algn="ctr">
              <a:spcBef>
                <a:spcPts val="0"/>
              </a:spcBef>
              <a:buSzTx/>
              <a:buNone/>
              <a:defRPr sz="3700"/>
            </a:lvl2pPr>
            <a:lvl3pPr marL="0" indent="0" algn="ctr">
              <a:spcBef>
                <a:spcPts val="0"/>
              </a:spcBef>
              <a:buSzTx/>
              <a:buNone/>
              <a:defRPr sz="3700"/>
            </a:lvl3pPr>
            <a:lvl4pPr marL="0" indent="0" algn="ctr">
              <a:spcBef>
                <a:spcPts val="0"/>
              </a:spcBef>
              <a:buSzTx/>
              <a:buNone/>
              <a:defRPr sz="3700"/>
            </a:lvl4pPr>
            <a:lvl5pPr marL="0" indent="0" algn="ctr">
              <a:spcBef>
                <a:spcPts val="0"/>
              </a:spcBef>
              <a:buSzTx/>
              <a:buNone/>
              <a:defRPr sz="37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1" name="Shape 41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- T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Shape 48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49" name="Shape 49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Shape 56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57" name="Shape 57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8" name="Shape 58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Shape 65"/>
          <p:cNvSpPr>
            <a:spLocks noGrp="1"/>
          </p:cNvSpPr>
          <p:nvPr>
            <p:ph type="pic" sz="half" idx="13"/>
          </p:nvPr>
        </p:nvSpPr>
        <p:spPr>
          <a:xfrm>
            <a:off x="6718300" y="2590800"/>
            <a:ext cx="5334000" cy="62865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66" name="Shape 66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67" name="Shape 67"/>
          <p:cNvSpPr>
            <a:spLocks noGrp="1"/>
          </p:cNvSpPr>
          <p:nvPr>
            <p:ph type="body" sz="half" idx="1"/>
          </p:nvPr>
        </p:nvSpPr>
        <p:spPr>
          <a:xfrm>
            <a:off x="952500" y="2590800"/>
            <a:ext cx="5334000" cy="6286500"/>
          </a:xfrm>
          <a:prstGeom prst="rect">
            <a:avLst/>
          </a:prstGeom>
        </p:spPr>
        <p:txBody>
          <a:bodyPr/>
          <a:lstStyle>
            <a:lvl1pPr marL="342900" indent="-342900">
              <a:spcBef>
                <a:spcPts val="3200"/>
              </a:spcBef>
              <a:defRPr sz="2800"/>
            </a:lvl1pPr>
            <a:lvl2pPr marL="685800" indent="-342900">
              <a:spcBef>
                <a:spcPts val="3200"/>
              </a:spcBef>
              <a:defRPr sz="2800"/>
            </a:lvl2pPr>
            <a:lvl3pPr marL="1028700" indent="-342900">
              <a:spcBef>
                <a:spcPts val="3200"/>
              </a:spcBef>
              <a:defRPr sz="2800"/>
            </a:lvl3pPr>
            <a:lvl4pPr marL="1371600" indent="-342900">
              <a:spcBef>
                <a:spcPts val="3200"/>
              </a:spcBef>
              <a:defRPr sz="2800"/>
            </a:lvl4pPr>
            <a:lvl5pPr marL="1714500" indent="-342900">
              <a:spcBef>
                <a:spcPts val="3200"/>
              </a:spcBef>
              <a:defRPr sz="28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68" name="Shape 68"/>
          <p:cNvSpPr>
            <a:spLocks noGrp="1"/>
          </p:cNvSpPr>
          <p:nvPr>
            <p:ph type="sldNum" sz="quarter" idx="2"/>
          </p:nvPr>
        </p:nvSpPr>
        <p:spPr>
          <a:xfrm>
            <a:off x="6328884" y="9296400"/>
            <a:ext cx="340259" cy="342900"/>
          </a:xfrm>
          <a:prstGeom prst="rect">
            <a:avLst/>
          </a:prstGeom>
        </p:spPr>
        <p:txBody>
          <a:bodyPr/>
          <a:lstStyle>
            <a:lvl1pPr>
              <a:defRPr>
                <a:latin typeface="Helvetica Light"/>
                <a:ea typeface="Helvetica Light"/>
                <a:cs typeface="Helvetica Light"/>
                <a:sym typeface="Helvetica Light"/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Shape 75"/>
          <p:cNvSpPr>
            <a:spLocks noGrp="1"/>
          </p:cNvSpPr>
          <p:nvPr>
            <p:ph type="body" idx="1"/>
          </p:nvPr>
        </p:nvSpPr>
        <p:spPr>
          <a:xfrm>
            <a:off x="952500" y="1270000"/>
            <a:ext cx="11099800" cy="7213600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76" name="Shape 76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Shape 83"/>
          <p:cNvSpPr>
            <a:spLocks noGrp="1"/>
          </p:cNvSpPr>
          <p:nvPr>
            <p:ph type="pic" sz="quarter" idx="13"/>
          </p:nvPr>
        </p:nvSpPr>
        <p:spPr>
          <a:xfrm>
            <a:off x="6718300" y="5092700"/>
            <a:ext cx="5334000" cy="37719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4" name="Shape 84"/>
          <p:cNvSpPr>
            <a:spLocks noGrp="1"/>
          </p:cNvSpPr>
          <p:nvPr>
            <p:ph type="pic" sz="quarter" idx="14"/>
          </p:nvPr>
        </p:nvSpPr>
        <p:spPr>
          <a:xfrm>
            <a:off x="6718300" y="889000"/>
            <a:ext cx="5334000" cy="37719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5" name="Shape 85"/>
          <p:cNvSpPr>
            <a:spLocks noGrp="1"/>
          </p:cNvSpPr>
          <p:nvPr>
            <p:ph type="pic" sz="half" idx="15"/>
          </p:nvPr>
        </p:nvSpPr>
        <p:spPr>
          <a:xfrm>
            <a:off x="952500" y="889000"/>
            <a:ext cx="5334000" cy="7975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6" name="Shape 86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Shape 93"/>
          <p:cNvSpPr>
            <a:spLocks noGrp="1"/>
          </p:cNvSpPr>
          <p:nvPr>
            <p:ph type="body" sz="quarter" idx="13"/>
          </p:nvPr>
        </p:nvSpPr>
        <p:spPr>
          <a:xfrm>
            <a:off x="1270000" y="6362700"/>
            <a:ext cx="10464800" cy="461366"/>
          </a:xfrm>
          <a:prstGeom prst="rect">
            <a:avLst/>
          </a:prstGeom>
        </p:spPr>
        <p:txBody>
          <a:bodyPr anchor="t">
            <a:spAutoFit/>
          </a:bodyPr>
          <a:lstStyle>
            <a:lvl1pPr marL="0" indent="0" algn="ctr">
              <a:spcBef>
                <a:spcPts val="0"/>
              </a:spcBef>
              <a:buSzTx/>
              <a:buNone/>
              <a:defRPr sz="2400" i="1"/>
            </a:lvl1pPr>
          </a:lstStyle>
          <a:p>
            <a:r>
              <a:t>–Johnny Appleseed</a:t>
            </a:r>
          </a:p>
        </p:txBody>
      </p:sp>
      <p:sp>
        <p:nvSpPr>
          <p:cNvPr id="94" name="Shape 94"/>
          <p:cNvSpPr>
            <a:spLocks noGrp="1"/>
          </p:cNvSpPr>
          <p:nvPr>
            <p:ph type="body" sz="quarter" idx="14"/>
          </p:nvPr>
        </p:nvSpPr>
        <p:spPr>
          <a:xfrm>
            <a:off x="1270000" y="4267112"/>
            <a:ext cx="10464800" cy="609776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spcBef>
                <a:spcPts val="0"/>
              </a:spcBef>
              <a:buSzTx/>
              <a:buNone/>
              <a:defRPr sz="340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r>
              <a:t>“Type a quote here.” </a:t>
            </a:r>
          </a:p>
        </p:txBody>
      </p:sp>
      <p:sp>
        <p:nvSpPr>
          <p:cNvPr id="95" name="Shape 95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Shape 102"/>
          <p:cNvSpPr>
            <a:spLocks noGrp="1"/>
          </p:cNvSpPr>
          <p:nvPr>
            <p:ph type="pic" idx="13"/>
          </p:nvPr>
        </p:nvSpPr>
        <p:spPr>
          <a:xfrm>
            <a:off x="0" y="0"/>
            <a:ext cx="13004800" cy="9753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103" name="Shape 103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Shape 110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Shape 117"/>
          <p:cNvSpPr>
            <a:spLocks noGrp="1"/>
          </p:cNvSpPr>
          <p:nvPr>
            <p:ph type="title"/>
          </p:nvPr>
        </p:nvSpPr>
        <p:spPr>
          <a:xfrm>
            <a:off x="650239" y="390596"/>
            <a:ext cx="11704322" cy="1625601"/>
          </a:xfrm>
          <a:prstGeom prst="rect">
            <a:avLst/>
          </a:prstGeom>
        </p:spPr>
        <p:txBody>
          <a:bodyPr lIns="65023" tIns="65023" rIns="65023" bIns="65023"/>
          <a:lstStyle>
            <a:lvl1pPr defTabSz="650240">
              <a:defRPr sz="6200"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Title Text</a:t>
            </a:r>
          </a:p>
        </p:txBody>
      </p:sp>
      <p:sp>
        <p:nvSpPr>
          <p:cNvPr id="118" name="Shape 118"/>
          <p:cNvSpPr>
            <a:spLocks noGrp="1"/>
          </p:cNvSpPr>
          <p:nvPr>
            <p:ph type="body" idx="1"/>
          </p:nvPr>
        </p:nvSpPr>
        <p:spPr>
          <a:xfrm>
            <a:off x="650239" y="2275839"/>
            <a:ext cx="11704322" cy="6436927"/>
          </a:xfrm>
          <a:prstGeom prst="rect">
            <a:avLst/>
          </a:prstGeom>
        </p:spPr>
        <p:txBody>
          <a:bodyPr lIns="65023" tIns="65023" rIns="65023" bIns="65023" anchor="t"/>
          <a:lstStyle>
            <a:lvl1pPr marL="471487" indent="-471487" defTabSz="650240">
              <a:spcBef>
                <a:spcPts val="1000"/>
              </a:spcBef>
              <a:buSzPct val="100000"/>
              <a:buFont typeface="Arial"/>
              <a:defRPr sz="4400">
                <a:latin typeface="Calibri"/>
                <a:ea typeface="Calibri"/>
                <a:cs typeface="Calibri"/>
                <a:sym typeface="Calibri"/>
              </a:defRPr>
            </a:lvl1pPr>
            <a:lvl2pPr marL="906235" indent="-449035" defTabSz="650240">
              <a:spcBef>
                <a:spcPts val="1000"/>
              </a:spcBef>
              <a:buSzPct val="100000"/>
              <a:buFont typeface="Arial"/>
              <a:buChar char="–"/>
              <a:defRPr sz="4400">
                <a:latin typeface="Calibri"/>
                <a:ea typeface="Calibri"/>
                <a:cs typeface="Calibri"/>
                <a:sym typeface="Calibri"/>
              </a:defRPr>
            </a:lvl2pPr>
            <a:lvl3pPr indent="-419100" defTabSz="650240">
              <a:spcBef>
                <a:spcPts val="1000"/>
              </a:spcBef>
              <a:buSzPct val="100000"/>
              <a:buFont typeface="Arial"/>
              <a:defRPr sz="4400">
                <a:latin typeface="Calibri"/>
                <a:ea typeface="Calibri"/>
                <a:cs typeface="Calibri"/>
                <a:sym typeface="Calibri"/>
              </a:defRPr>
            </a:lvl3pPr>
            <a:lvl4pPr marL="1874520" indent="-502920" defTabSz="650240">
              <a:spcBef>
                <a:spcPts val="1000"/>
              </a:spcBef>
              <a:buSzPct val="100000"/>
              <a:buFont typeface="Arial"/>
              <a:buChar char="–"/>
              <a:defRPr sz="4400">
                <a:latin typeface="Calibri"/>
                <a:ea typeface="Calibri"/>
                <a:cs typeface="Calibri"/>
                <a:sym typeface="Calibri"/>
              </a:defRPr>
            </a:lvl4pPr>
            <a:lvl5pPr marL="2331720" indent="-502920" defTabSz="650240">
              <a:spcBef>
                <a:spcPts val="1000"/>
              </a:spcBef>
              <a:buSzPct val="100000"/>
              <a:buFont typeface="Arial"/>
              <a:buChar char="»"/>
              <a:defRPr sz="4400">
                <a:latin typeface="Calibri"/>
                <a:ea typeface="Calibri"/>
                <a:cs typeface="Calibri"/>
                <a:sym typeface="Calibri"/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19" name="Shape 119"/>
          <p:cNvSpPr>
            <a:spLocks noGrp="1"/>
          </p:cNvSpPr>
          <p:nvPr>
            <p:ph type="sldNum" sz="quarter" idx="2"/>
          </p:nvPr>
        </p:nvSpPr>
        <p:spPr>
          <a:xfrm>
            <a:off x="11998689" y="9114112"/>
            <a:ext cx="355871" cy="371349"/>
          </a:xfrm>
          <a:prstGeom prst="rect">
            <a:avLst/>
          </a:prstGeom>
        </p:spPr>
        <p:txBody>
          <a:bodyPr lIns="65023" tIns="65023" rIns="65023" bIns="65023" anchor="ctr"/>
          <a:lstStyle>
            <a:lvl1pPr algn="r" defTabSz="650240">
              <a:defRPr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/>
          </p:cNvSpPr>
          <p:nvPr>
            <p:ph type="title"/>
          </p:nvPr>
        </p:nvSpPr>
        <p:spPr>
          <a:xfrm>
            <a:off x="952500" y="254000"/>
            <a:ext cx="11099800" cy="21590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normAutofit/>
          </a:bodyPr>
          <a:lstStyle/>
          <a:p>
            <a:r>
              <a:t>Title Text</a:t>
            </a:r>
          </a:p>
        </p:txBody>
      </p:sp>
      <p:sp>
        <p:nvSpPr>
          <p:cNvPr id="3" name="Shape 3"/>
          <p:cNvSpPr>
            <a:spLocks noGrp="1"/>
          </p:cNvSpPr>
          <p:nvPr>
            <p:ph type="body" idx="1"/>
          </p:nvPr>
        </p:nvSpPr>
        <p:spPr>
          <a:xfrm>
            <a:off x="952500" y="2590800"/>
            <a:ext cx="11099800" cy="62865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normAutofit/>
          </a:bodyPr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" name="Shape 4"/>
          <p:cNvSpPr>
            <a:spLocks noGrp="1"/>
          </p:cNvSpPr>
          <p:nvPr>
            <p:ph type="sldNum" sz="quarter" idx="2"/>
          </p:nvPr>
        </p:nvSpPr>
        <p:spPr>
          <a:xfrm>
            <a:off x="6328884" y="9296400"/>
            <a:ext cx="340259" cy="324306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>
            <a:spAutoFit/>
          </a:bodyPr>
          <a:lstStyle>
            <a:lvl1pPr>
              <a:defRPr sz="1600" b="0">
                <a:latin typeface="Helvetica Neue Light"/>
                <a:ea typeface="Helvetica Neue Light"/>
                <a:cs typeface="Helvetica Neue Light"/>
                <a:sym typeface="Helvetica Neue Light"/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ransition spd="med"/>
  <p:txStyles>
    <p:title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1pPr>
      <a:lvl2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2pPr>
      <a:lvl3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3pPr>
      <a:lvl4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4pPr>
      <a:lvl5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5pPr>
      <a:lvl6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6pPr>
      <a:lvl7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7pPr>
      <a:lvl8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8pPr>
      <a:lvl9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9pPr>
    </p:titleStyle>
    <p:bodyStyle>
      <a:lvl1pPr marL="444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145000"/>
        <a:buFontTx/>
        <a:buChar char="•"/>
        <a:tabLst/>
        <a:defRPr sz="3200" b="0" i="0" u="none" strike="noStrike" cap="none" spc="0" baseline="0">
          <a:ln>
            <a:noFill/>
          </a:ln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1pPr>
      <a:lvl2pPr marL="889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145000"/>
        <a:buFontTx/>
        <a:buChar char="•"/>
        <a:tabLst/>
        <a:defRPr sz="3200" b="0" i="0" u="none" strike="noStrike" cap="none" spc="0" baseline="0">
          <a:ln>
            <a:noFill/>
          </a:ln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2pPr>
      <a:lvl3pPr marL="1333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145000"/>
        <a:buFontTx/>
        <a:buChar char="•"/>
        <a:tabLst/>
        <a:defRPr sz="3200" b="0" i="0" u="none" strike="noStrike" cap="none" spc="0" baseline="0">
          <a:ln>
            <a:noFill/>
          </a:ln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3pPr>
      <a:lvl4pPr marL="1778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145000"/>
        <a:buFontTx/>
        <a:buChar char="•"/>
        <a:tabLst/>
        <a:defRPr sz="3200" b="0" i="0" u="none" strike="noStrike" cap="none" spc="0" baseline="0">
          <a:ln>
            <a:noFill/>
          </a:ln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4pPr>
      <a:lvl5pPr marL="2222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145000"/>
        <a:buFontTx/>
        <a:buChar char="•"/>
        <a:tabLst/>
        <a:defRPr sz="3200" b="0" i="0" u="none" strike="noStrike" cap="none" spc="0" baseline="0">
          <a:ln>
            <a:noFill/>
          </a:ln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5pPr>
      <a:lvl6pPr marL="2667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145000"/>
        <a:buFontTx/>
        <a:buChar char="•"/>
        <a:tabLst/>
        <a:defRPr sz="3200" b="0" i="0" u="none" strike="noStrike" cap="none" spc="0" baseline="0">
          <a:ln>
            <a:noFill/>
          </a:ln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6pPr>
      <a:lvl7pPr marL="3111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145000"/>
        <a:buFontTx/>
        <a:buChar char="•"/>
        <a:tabLst/>
        <a:defRPr sz="3200" b="0" i="0" u="none" strike="noStrike" cap="none" spc="0" baseline="0">
          <a:ln>
            <a:noFill/>
          </a:ln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7pPr>
      <a:lvl8pPr marL="3556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145000"/>
        <a:buFontTx/>
        <a:buChar char="•"/>
        <a:tabLst/>
        <a:defRPr sz="3200" b="0" i="0" u="none" strike="noStrike" cap="none" spc="0" baseline="0">
          <a:ln>
            <a:noFill/>
          </a:ln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8pPr>
      <a:lvl9pPr marL="4000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145000"/>
        <a:buFontTx/>
        <a:buChar char="•"/>
        <a:tabLst/>
        <a:defRPr sz="3200" b="0" i="0" u="none" strike="noStrike" cap="none" spc="0" baseline="0">
          <a:ln>
            <a:noFill/>
          </a:ln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9pPr>
    </p:bodyStyle>
    <p:otherStyle>
      <a:lvl1pPr marL="0" marR="0" indent="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6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1pPr>
      <a:lvl2pPr marL="0" marR="0" indent="2286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6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2pPr>
      <a:lvl3pPr marL="0" marR="0" indent="4572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6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3pPr>
      <a:lvl4pPr marL="0" marR="0" indent="6858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6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4pPr>
      <a:lvl5pPr marL="0" marR="0" indent="9144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6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5pPr>
      <a:lvl6pPr marL="0" marR="0" indent="11430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6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6pPr>
      <a:lvl7pPr marL="0" marR="0" indent="13716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6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7pPr>
      <a:lvl8pPr marL="0" marR="0" indent="16002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6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8pPr>
      <a:lvl9pPr marL="0" marR="0" indent="18288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6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Shape 128"/>
          <p:cNvSpPr>
            <a:spLocks noGrp="1"/>
          </p:cNvSpPr>
          <p:nvPr>
            <p:ph type="ctrTitle"/>
          </p:nvPr>
        </p:nvSpPr>
        <p:spPr>
          <a:xfrm>
            <a:off x="1259840" y="731228"/>
            <a:ext cx="10464800" cy="1814143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1">
                    <a:lumOff val="-13575"/>
                  </a:schemeClr>
                </a:solidFill>
              </a:defRPr>
            </a:lvl1pPr>
          </a:lstStyle>
          <a:p>
            <a:r>
              <a:rPr lang="en-GB" b="1" dirty="0" smtClean="0">
                <a:solidFill>
                  <a:srgbClr val="000090"/>
                </a:solidFill>
                <a:latin typeface="Chalkboard"/>
                <a:cs typeface="Chalkboard"/>
              </a:rPr>
              <a:t>Developing </a:t>
            </a:r>
            <a:r>
              <a:rPr b="1" dirty="0" smtClean="0">
                <a:solidFill>
                  <a:srgbClr val="000090"/>
                </a:solidFill>
                <a:latin typeface="Chalkboard"/>
                <a:cs typeface="Chalkboard"/>
              </a:rPr>
              <a:t>Spelling</a:t>
            </a:r>
            <a:endParaRPr b="1" dirty="0">
              <a:solidFill>
                <a:srgbClr val="000090"/>
              </a:solidFill>
              <a:latin typeface="Chalkboard"/>
              <a:cs typeface="Chalkboard"/>
            </a:endParaRPr>
          </a:p>
        </p:txBody>
      </p:sp>
      <p:sp>
        <p:nvSpPr>
          <p:cNvPr id="129" name="Shape 129"/>
          <p:cNvSpPr>
            <a:spLocks noGrp="1"/>
          </p:cNvSpPr>
          <p:nvPr>
            <p:ph type="subTitle" sz="quarter" idx="1"/>
          </p:nvPr>
        </p:nvSpPr>
        <p:spPr>
          <a:xfrm>
            <a:off x="1270000" y="7939807"/>
            <a:ext cx="10464800" cy="1130300"/>
          </a:xfrm>
          <a:prstGeom prst="rect">
            <a:avLst/>
          </a:prstGeom>
        </p:spPr>
        <p:txBody>
          <a:bodyPr>
            <a:normAutofit fontScale="92500" lnSpcReduction="20000"/>
          </a:bodyPr>
          <a:lstStyle/>
          <a:p>
            <a:pPr>
              <a:defRPr sz="2900">
                <a:solidFill>
                  <a:srgbClr val="1F01F4"/>
                </a:solidFill>
              </a:defRPr>
            </a:pPr>
            <a:endParaRPr lang="en-GB" dirty="0" smtClean="0"/>
          </a:p>
          <a:p>
            <a:pPr>
              <a:defRPr sz="2900">
                <a:solidFill>
                  <a:srgbClr val="1F01F4"/>
                </a:solidFill>
              </a:defRPr>
            </a:pPr>
            <a:r>
              <a:rPr dirty="0" smtClean="0"/>
              <a:t>Lindsay </a:t>
            </a:r>
            <a:r>
              <a:rPr dirty="0"/>
              <a:t>Pickton</a:t>
            </a:r>
          </a:p>
          <a:p>
            <a:pPr>
              <a:defRPr sz="2900">
                <a:solidFill>
                  <a:srgbClr val="1F01F4"/>
                </a:solidFill>
              </a:defRPr>
            </a:pPr>
            <a:r>
              <a:rPr dirty="0"/>
              <a:t>Primary Education Advisor</a:t>
            </a:r>
          </a:p>
        </p:txBody>
      </p:sp>
      <p:pic>
        <p:nvPicPr>
          <p:cNvPr id="4" name="writing.jpg" descr="writing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772688" y="3312571"/>
            <a:ext cx="7109457" cy="3953745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Shape 131" descr="Line"/>
          <p:cNvSpPr/>
          <p:nvPr/>
        </p:nvSpPr>
        <p:spPr>
          <a:xfrm flipV="1">
            <a:off x="7559040" y="894080"/>
            <a:ext cx="1" cy="7640321"/>
          </a:xfrm>
          <a:prstGeom prst="line">
            <a:avLst/>
          </a:prstGeom>
          <a:ln w="177800">
            <a:solidFill>
              <a:srgbClr val="002060"/>
            </a:solidFill>
            <a:tailEnd type="triangle"/>
          </a:ln>
        </p:spPr>
        <p:txBody>
          <a:bodyPr lIns="65022" tIns="65022" rIns="65022" bIns="65022"/>
          <a:lstStyle/>
          <a:p>
            <a:pPr algn="l" defTabSz="650240">
              <a:defRPr b="0"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sp>
        <p:nvSpPr>
          <p:cNvPr id="132" name="Shape 132" descr="Line"/>
          <p:cNvSpPr/>
          <p:nvPr/>
        </p:nvSpPr>
        <p:spPr>
          <a:xfrm>
            <a:off x="3495039" y="4795520"/>
            <a:ext cx="7965441" cy="1"/>
          </a:xfrm>
          <a:prstGeom prst="line">
            <a:avLst/>
          </a:prstGeom>
          <a:ln w="177800">
            <a:solidFill>
              <a:srgbClr val="C00000"/>
            </a:solidFill>
            <a:tailEnd type="triangle"/>
          </a:ln>
        </p:spPr>
        <p:txBody>
          <a:bodyPr lIns="65022" tIns="65022" rIns="65022" bIns="65022"/>
          <a:lstStyle/>
          <a:p>
            <a:pPr algn="l" defTabSz="650240">
              <a:defRPr b="0"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grpSp>
        <p:nvGrpSpPr>
          <p:cNvPr id="135" name="Group 135" descr="Group"/>
          <p:cNvGrpSpPr/>
          <p:nvPr/>
        </p:nvGrpSpPr>
        <p:grpSpPr>
          <a:xfrm>
            <a:off x="7233919" y="81278"/>
            <a:ext cx="650241" cy="866646"/>
            <a:chOff x="0" y="0"/>
            <a:chExt cx="650240" cy="866645"/>
          </a:xfrm>
        </p:grpSpPr>
        <p:sp>
          <p:nvSpPr>
            <p:cNvPr id="133" name="Shape 133" descr="Rectangle"/>
            <p:cNvSpPr/>
            <p:nvPr/>
          </p:nvSpPr>
          <p:spPr>
            <a:xfrm>
              <a:off x="0" y="0"/>
              <a:ext cx="650241" cy="812802"/>
            </a:xfrm>
            <a:prstGeom prst="rect">
              <a:avLst/>
            </a:prstGeom>
            <a:solidFill>
              <a:srgbClr val="FFFFFF"/>
            </a:solidFill>
            <a:ln w="12700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65022" tIns="65022" rIns="65022" bIns="65022" numCol="1" anchor="t">
              <a:noAutofit/>
            </a:bodyPr>
            <a:lstStyle/>
            <a:p>
              <a:pPr algn="l" defTabSz="1300480">
                <a:defRPr b="0">
                  <a:latin typeface="Calibri"/>
                  <a:ea typeface="Calibri"/>
                  <a:cs typeface="Calibri"/>
                  <a:sym typeface="Calibri"/>
                </a:defRPr>
              </a:pPr>
              <a:endParaRPr/>
            </a:p>
          </p:txBody>
        </p:sp>
        <p:sp>
          <p:nvSpPr>
            <p:cNvPr id="134" name="Shape 134" descr="+"/>
            <p:cNvSpPr/>
            <p:nvPr/>
          </p:nvSpPr>
          <p:spPr>
            <a:xfrm>
              <a:off x="0" y="0"/>
              <a:ext cx="650241" cy="86664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65022" tIns="65022" rIns="65022" bIns="65022" numCol="1" anchor="t">
              <a:spAutoFit/>
            </a:bodyPr>
            <a:lstStyle>
              <a:lvl1pPr algn="l" defTabSz="1300480">
                <a:defRPr sz="5000" b="0">
                  <a:latin typeface="Calibri"/>
                  <a:ea typeface="Calibri"/>
                  <a:cs typeface="Calibri"/>
                  <a:sym typeface="Calibri"/>
                </a:defRPr>
              </a:lvl1pPr>
            </a:lstStyle>
            <a:p>
              <a:r>
                <a:t>+</a:t>
              </a:r>
            </a:p>
          </p:txBody>
        </p:sp>
      </p:grpSp>
      <p:grpSp>
        <p:nvGrpSpPr>
          <p:cNvPr id="138" name="Group 138" descr="Group"/>
          <p:cNvGrpSpPr/>
          <p:nvPr/>
        </p:nvGrpSpPr>
        <p:grpSpPr>
          <a:xfrm>
            <a:off x="11623040" y="4307838"/>
            <a:ext cx="650241" cy="866646"/>
            <a:chOff x="0" y="0"/>
            <a:chExt cx="650240" cy="866645"/>
          </a:xfrm>
        </p:grpSpPr>
        <p:sp>
          <p:nvSpPr>
            <p:cNvPr id="136" name="Shape 136" descr="Rectangle"/>
            <p:cNvSpPr/>
            <p:nvPr/>
          </p:nvSpPr>
          <p:spPr>
            <a:xfrm>
              <a:off x="0" y="0"/>
              <a:ext cx="650241" cy="812803"/>
            </a:xfrm>
            <a:prstGeom prst="rect">
              <a:avLst/>
            </a:prstGeom>
            <a:solidFill>
              <a:srgbClr val="FFFFFF"/>
            </a:solidFill>
            <a:ln w="12700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65022" tIns="65022" rIns="65022" bIns="65022" numCol="1" anchor="t">
              <a:noAutofit/>
            </a:bodyPr>
            <a:lstStyle/>
            <a:p>
              <a:pPr algn="l" defTabSz="1300480">
                <a:defRPr b="0">
                  <a:latin typeface="Calibri"/>
                  <a:ea typeface="Calibri"/>
                  <a:cs typeface="Calibri"/>
                  <a:sym typeface="Calibri"/>
                </a:defRPr>
              </a:pPr>
              <a:endParaRPr/>
            </a:p>
          </p:txBody>
        </p:sp>
        <p:sp>
          <p:nvSpPr>
            <p:cNvPr id="137" name="Shape 137" descr="+"/>
            <p:cNvSpPr/>
            <p:nvPr/>
          </p:nvSpPr>
          <p:spPr>
            <a:xfrm>
              <a:off x="0" y="0"/>
              <a:ext cx="650241" cy="86664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65022" tIns="65022" rIns="65022" bIns="65022" numCol="1" anchor="t">
              <a:spAutoFit/>
            </a:bodyPr>
            <a:lstStyle>
              <a:lvl1pPr algn="l" defTabSz="1300480">
                <a:defRPr sz="5000" b="0">
                  <a:latin typeface="Calibri"/>
                  <a:ea typeface="Calibri"/>
                  <a:cs typeface="Calibri"/>
                  <a:sym typeface="Calibri"/>
                </a:defRPr>
              </a:lvl1pPr>
            </a:lstStyle>
            <a:p>
              <a:r>
                <a:t>+</a:t>
              </a:r>
            </a:p>
          </p:txBody>
        </p:sp>
      </p:grpSp>
      <p:grpSp>
        <p:nvGrpSpPr>
          <p:cNvPr id="141" name="Group 141" descr="Group"/>
          <p:cNvGrpSpPr/>
          <p:nvPr/>
        </p:nvGrpSpPr>
        <p:grpSpPr>
          <a:xfrm>
            <a:off x="7233919" y="8371840"/>
            <a:ext cx="650241" cy="1603246"/>
            <a:chOff x="0" y="0"/>
            <a:chExt cx="650240" cy="1603245"/>
          </a:xfrm>
        </p:grpSpPr>
        <p:sp>
          <p:nvSpPr>
            <p:cNvPr id="139" name="Shape 139" descr="Rectangle"/>
            <p:cNvSpPr/>
            <p:nvPr/>
          </p:nvSpPr>
          <p:spPr>
            <a:xfrm>
              <a:off x="0" y="0"/>
              <a:ext cx="650241" cy="975361"/>
            </a:xfrm>
            <a:prstGeom prst="rect">
              <a:avLst/>
            </a:prstGeom>
            <a:solidFill>
              <a:srgbClr val="FFFFFF"/>
            </a:solidFill>
            <a:ln w="12700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65022" tIns="65022" rIns="65022" bIns="65022" numCol="1" anchor="t">
              <a:noAutofit/>
            </a:bodyPr>
            <a:lstStyle/>
            <a:p>
              <a:pPr algn="l" defTabSz="1300480">
                <a:defRPr b="0">
                  <a:latin typeface="Calibri"/>
                  <a:ea typeface="Calibri"/>
                  <a:cs typeface="Calibri"/>
                  <a:sym typeface="Calibri"/>
                </a:defRPr>
              </a:pPr>
              <a:endParaRPr/>
            </a:p>
          </p:txBody>
        </p:sp>
        <p:sp>
          <p:nvSpPr>
            <p:cNvPr id="140" name="Shape 140" descr="_--"/>
            <p:cNvSpPr/>
            <p:nvPr/>
          </p:nvSpPr>
          <p:spPr>
            <a:xfrm>
              <a:off x="0" y="0"/>
              <a:ext cx="650241" cy="160324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65022" tIns="65022" rIns="65022" bIns="65022" numCol="1" anchor="t">
              <a:spAutoFit/>
            </a:bodyPr>
            <a:lstStyle>
              <a:lvl1pPr algn="l" defTabSz="1300480">
                <a:defRPr sz="5000" b="0">
                  <a:latin typeface="Calibri"/>
                  <a:ea typeface="Calibri"/>
                  <a:cs typeface="Calibri"/>
                  <a:sym typeface="Calibri"/>
                </a:defRPr>
              </a:lvl1pPr>
            </a:lstStyle>
            <a:p>
              <a:r>
                <a:t>_--</a:t>
              </a:r>
            </a:p>
          </p:txBody>
        </p:sp>
      </p:grpSp>
      <p:grpSp>
        <p:nvGrpSpPr>
          <p:cNvPr id="144" name="Group 144" descr="Group"/>
          <p:cNvGrpSpPr/>
          <p:nvPr/>
        </p:nvGrpSpPr>
        <p:grpSpPr>
          <a:xfrm>
            <a:off x="2682239" y="4307838"/>
            <a:ext cx="812804" cy="1137924"/>
            <a:chOff x="0" y="0"/>
            <a:chExt cx="812802" cy="1137922"/>
          </a:xfrm>
        </p:grpSpPr>
        <p:sp>
          <p:nvSpPr>
            <p:cNvPr id="142" name="Shape 142" descr="Rectangle"/>
            <p:cNvSpPr/>
            <p:nvPr/>
          </p:nvSpPr>
          <p:spPr>
            <a:xfrm>
              <a:off x="0" y="0"/>
              <a:ext cx="812803" cy="1137923"/>
            </a:xfrm>
            <a:prstGeom prst="rect">
              <a:avLst/>
            </a:prstGeom>
            <a:solidFill>
              <a:srgbClr val="FFFFFF"/>
            </a:solidFill>
            <a:ln w="12700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65022" tIns="65022" rIns="65022" bIns="65022" numCol="1" anchor="t">
              <a:noAutofit/>
            </a:bodyPr>
            <a:lstStyle/>
            <a:p>
              <a:pPr algn="l" defTabSz="1300480">
                <a:defRPr b="0">
                  <a:latin typeface="Calibri"/>
                  <a:ea typeface="Calibri"/>
                  <a:cs typeface="Calibri"/>
                  <a:sym typeface="Calibri"/>
                </a:defRPr>
              </a:pPr>
              <a:endParaRPr/>
            </a:p>
          </p:txBody>
        </p:sp>
        <p:sp>
          <p:nvSpPr>
            <p:cNvPr id="143" name="Shape 143" descr="_"/>
            <p:cNvSpPr/>
            <p:nvPr/>
          </p:nvSpPr>
          <p:spPr>
            <a:xfrm>
              <a:off x="0" y="0"/>
              <a:ext cx="812803" cy="86664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65022" tIns="65022" rIns="65022" bIns="65022" numCol="1" anchor="t">
              <a:spAutoFit/>
            </a:bodyPr>
            <a:lstStyle>
              <a:lvl1pPr algn="l" defTabSz="1300480">
                <a:defRPr sz="5000" b="0">
                  <a:latin typeface="Calibri"/>
                  <a:ea typeface="Calibri"/>
                  <a:cs typeface="Calibri"/>
                  <a:sym typeface="Calibri"/>
                </a:defRPr>
              </a:lvl1pPr>
            </a:lstStyle>
            <a:p>
              <a:r>
                <a:t>_</a:t>
              </a:r>
            </a:p>
          </p:txBody>
        </p:sp>
      </p:grpSp>
      <p:grpSp>
        <p:nvGrpSpPr>
          <p:cNvPr id="147" name="Group 147" descr="Group"/>
          <p:cNvGrpSpPr/>
          <p:nvPr/>
        </p:nvGrpSpPr>
        <p:grpSpPr>
          <a:xfrm>
            <a:off x="255128" y="4470399"/>
            <a:ext cx="2427114" cy="918918"/>
            <a:chOff x="0" y="0"/>
            <a:chExt cx="2427113" cy="918916"/>
          </a:xfrm>
        </p:grpSpPr>
        <p:sp>
          <p:nvSpPr>
            <p:cNvPr id="145" name="Shape 145" descr="Rectangle"/>
            <p:cNvSpPr/>
            <p:nvPr/>
          </p:nvSpPr>
          <p:spPr>
            <a:xfrm>
              <a:off x="0" y="0"/>
              <a:ext cx="2427114" cy="918917"/>
            </a:xfrm>
            <a:prstGeom prst="rect">
              <a:avLst/>
            </a:prstGeom>
            <a:solidFill>
              <a:srgbClr val="FFFFFF"/>
            </a:solidFill>
            <a:ln w="12700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65022" tIns="65022" rIns="65022" bIns="65022" numCol="1" anchor="t">
              <a:noAutofit/>
            </a:bodyPr>
            <a:lstStyle/>
            <a:p>
              <a:pPr algn="l" defTabSz="1300480">
                <a:defRPr b="0">
                  <a:latin typeface="Calibri"/>
                  <a:ea typeface="Calibri"/>
                  <a:cs typeface="Calibri"/>
                  <a:sym typeface="Calibri"/>
                </a:defRPr>
              </a:pPr>
              <a:endParaRPr/>
            </a:p>
          </p:txBody>
        </p:sp>
        <p:sp>
          <p:nvSpPr>
            <p:cNvPr id="146" name="Shape 146" descr="Transcribing…"/>
            <p:cNvSpPr/>
            <p:nvPr/>
          </p:nvSpPr>
          <p:spPr>
            <a:xfrm>
              <a:off x="0" y="0"/>
              <a:ext cx="2427114" cy="70154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65022" tIns="65022" rIns="65022" bIns="65022" numCol="1" anchor="t">
              <a:spAutoFit/>
            </a:bodyPr>
            <a:lstStyle/>
            <a:p>
              <a:pPr algn="l" defTabSz="1300480">
                <a:defRPr sz="2200" b="0">
                  <a:latin typeface="Calibri"/>
                  <a:ea typeface="Calibri"/>
                  <a:cs typeface="Calibri"/>
                  <a:sym typeface="Calibri"/>
                </a:defRPr>
              </a:pPr>
              <a:r>
                <a:t>Transcribing</a:t>
              </a:r>
            </a:p>
            <a:p>
              <a:pPr defTabSz="1300480">
                <a:defRPr sz="1600" b="0">
                  <a:latin typeface="Calibri"/>
                  <a:ea typeface="Calibri"/>
                  <a:cs typeface="Calibri"/>
                  <a:sym typeface="Calibri"/>
                </a:defRPr>
              </a:pPr>
              <a:r>
                <a:t> spelling and handwriting</a:t>
              </a:r>
            </a:p>
          </p:txBody>
        </p:sp>
      </p:grpSp>
      <p:grpSp>
        <p:nvGrpSpPr>
          <p:cNvPr id="150" name="Group 150" descr="Group"/>
          <p:cNvGrpSpPr/>
          <p:nvPr/>
        </p:nvGrpSpPr>
        <p:grpSpPr>
          <a:xfrm>
            <a:off x="4145279" y="8859518"/>
            <a:ext cx="3088642" cy="812803"/>
            <a:chOff x="0" y="0"/>
            <a:chExt cx="3088640" cy="812802"/>
          </a:xfrm>
        </p:grpSpPr>
        <p:sp>
          <p:nvSpPr>
            <p:cNvPr id="148" name="Shape 148" descr="Rectangle"/>
            <p:cNvSpPr/>
            <p:nvPr/>
          </p:nvSpPr>
          <p:spPr>
            <a:xfrm>
              <a:off x="0" y="0"/>
              <a:ext cx="3088641" cy="812803"/>
            </a:xfrm>
            <a:prstGeom prst="rect">
              <a:avLst/>
            </a:prstGeom>
            <a:solidFill>
              <a:srgbClr val="FFFFFF"/>
            </a:solidFill>
            <a:ln w="12700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65022" tIns="65022" rIns="65022" bIns="65022" numCol="1" anchor="t">
              <a:noAutofit/>
            </a:bodyPr>
            <a:lstStyle/>
            <a:p>
              <a:pPr algn="l" defTabSz="1300480">
                <a:defRPr b="0">
                  <a:latin typeface="Calibri"/>
                  <a:ea typeface="Calibri"/>
                  <a:cs typeface="Calibri"/>
                  <a:sym typeface="Calibri"/>
                </a:defRPr>
              </a:pPr>
              <a:endParaRPr/>
            </a:p>
          </p:txBody>
        </p:sp>
        <p:sp>
          <p:nvSpPr>
            <p:cNvPr id="149" name="Shape 149" descr="Composition…"/>
            <p:cNvSpPr/>
            <p:nvPr/>
          </p:nvSpPr>
          <p:spPr>
            <a:xfrm>
              <a:off x="0" y="0"/>
              <a:ext cx="3088641" cy="70154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65022" tIns="65022" rIns="65022" bIns="65022" numCol="1" anchor="t">
              <a:spAutoFit/>
            </a:bodyPr>
            <a:lstStyle/>
            <a:p>
              <a:pPr algn="l" defTabSz="1300480">
                <a:defRPr sz="2200" b="0">
                  <a:latin typeface="Calibri"/>
                  <a:ea typeface="Calibri"/>
                  <a:cs typeface="Calibri"/>
                  <a:sym typeface="Calibri"/>
                </a:defRPr>
              </a:pPr>
              <a:r>
                <a:t>Composition</a:t>
              </a:r>
            </a:p>
            <a:p>
              <a:pPr algn="l" defTabSz="1300480">
                <a:defRPr sz="1600" b="0">
                  <a:latin typeface="Calibri"/>
                  <a:ea typeface="Calibri"/>
                  <a:cs typeface="Calibri"/>
                  <a:sym typeface="Calibri"/>
                </a:defRPr>
              </a:pPr>
              <a:r>
                <a:t>Ideas + organisation</a:t>
              </a:r>
            </a:p>
          </p:txBody>
        </p:sp>
      </p:grpSp>
      <p:sp>
        <p:nvSpPr>
          <p:cNvPr id="151" name="Shape 151" descr="A Simple View of Writing…"/>
          <p:cNvSpPr/>
          <p:nvPr/>
        </p:nvSpPr>
        <p:spPr>
          <a:xfrm>
            <a:off x="460586" y="474133"/>
            <a:ext cx="5222242" cy="115959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65022" tIns="65022" rIns="65022" bIns="65022">
            <a:spAutoFit/>
          </a:bodyPr>
          <a:lstStyle/>
          <a:p>
            <a:pPr algn="l" defTabSz="1300480">
              <a:spcBef>
                <a:spcPts val="1700"/>
              </a:spcBef>
              <a:defRPr sz="2800" b="0" u="sng">
                <a:latin typeface="Calibri"/>
                <a:ea typeface="Calibri"/>
                <a:cs typeface="Calibri"/>
                <a:sym typeface="Calibri"/>
              </a:defRPr>
            </a:pPr>
            <a:r>
              <a:t>A Simple View of Writing</a:t>
            </a:r>
          </a:p>
          <a:p>
            <a:pPr algn="l" defTabSz="1300480">
              <a:spcBef>
                <a:spcPts val="1700"/>
              </a:spcBef>
              <a:defRPr sz="2800" b="0">
                <a:latin typeface="Calibri"/>
                <a:ea typeface="Calibri"/>
                <a:cs typeface="Calibri"/>
                <a:sym typeface="Calibri"/>
              </a:defRPr>
            </a:pPr>
            <a:r>
              <a:t>(Christine Chen, 2006)</a:t>
            </a:r>
          </a:p>
        </p:txBody>
      </p:sp>
      <p:sp>
        <p:nvSpPr>
          <p:cNvPr id="152" name="Shape 152" descr="primaryeducationadvisors.co.uk"/>
          <p:cNvSpPr/>
          <p:nvPr/>
        </p:nvSpPr>
        <p:spPr>
          <a:xfrm>
            <a:off x="7834489" y="9242807"/>
            <a:ext cx="4402668" cy="37134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65022" tIns="65022" rIns="65022" bIns="65022" anchor="ctr">
            <a:spAutoFit/>
          </a:bodyPr>
          <a:lstStyle>
            <a:lvl1pPr defTabSz="1300480">
              <a:defRPr sz="1600" b="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primaryeducationadvisors.co.uk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Shape 154" descr="Line"/>
          <p:cNvSpPr/>
          <p:nvPr/>
        </p:nvSpPr>
        <p:spPr>
          <a:xfrm flipV="1">
            <a:off x="7559040" y="894080"/>
            <a:ext cx="1" cy="7640321"/>
          </a:xfrm>
          <a:prstGeom prst="line">
            <a:avLst/>
          </a:prstGeom>
          <a:ln w="177800">
            <a:solidFill>
              <a:srgbClr val="002060"/>
            </a:solidFill>
            <a:tailEnd type="triangle"/>
          </a:ln>
        </p:spPr>
        <p:txBody>
          <a:bodyPr lIns="65022" tIns="65022" rIns="65022" bIns="65022"/>
          <a:lstStyle/>
          <a:p>
            <a:pPr algn="l" defTabSz="650240">
              <a:defRPr b="0"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sp>
        <p:nvSpPr>
          <p:cNvPr id="155" name="Shape 155" descr="Line"/>
          <p:cNvSpPr/>
          <p:nvPr/>
        </p:nvSpPr>
        <p:spPr>
          <a:xfrm>
            <a:off x="3495039" y="4795520"/>
            <a:ext cx="7965441" cy="1"/>
          </a:xfrm>
          <a:prstGeom prst="line">
            <a:avLst/>
          </a:prstGeom>
          <a:ln w="177800">
            <a:solidFill>
              <a:srgbClr val="C00000"/>
            </a:solidFill>
            <a:tailEnd type="triangle"/>
          </a:ln>
        </p:spPr>
        <p:txBody>
          <a:bodyPr lIns="65022" tIns="65022" rIns="65022" bIns="65022"/>
          <a:lstStyle/>
          <a:p>
            <a:pPr algn="l" defTabSz="650240">
              <a:defRPr b="0"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grpSp>
        <p:nvGrpSpPr>
          <p:cNvPr id="158" name="Group 158" descr="Group"/>
          <p:cNvGrpSpPr/>
          <p:nvPr/>
        </p:nvGrpSpPr>
        <p:grpSpPr>
          <a:xfrm>
            <a:off x="7233919" y="81278"/>
            <a:ext cx="650241" cy="866646"/>
            <a:chOff x="0" y="0"/>
            <a:chExt cx="650240" cy="866645"/>
          </a:xfrm>
        </p:grpSpPr>
        <p:sp>
          <p:nvSpPr>
            <p:cNvPr id="156" name="Shape 156" descr="Rectangle"/>
            <p:cNvSpPr/>
            <p:nvPr/>
          </p:nvSpPr>
          <p:spPr>
            <a:xfrm>
              <a:off x="0" y="0"/>
              <a:ext cx="650241" cy="812802"/>
            </a:xfrm>
            <a:prstGeom prst="rect">
              <a:avLst/>
            </a:prstGeom>
            <a:solidFill>
              <a:srgbClr val="FFFFFF"/>
            </a:solidFill>
            <a:ln w="12700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65022" tIns="65022" rIns="65022" bIns="65022" numCol="1" anchor="t">
              <a:noAutofit/>
            </a:bodyPr>
            <a:lstStyle/>
            <a:p>
              <a:pPr algn="l" defTabSz="1300480">
                <a:defRPr b="0">
                  <a:latin typeface="Calibri"/>
                  <a:ea typeface="Calibri"/>
                  <a:cs typeface="Calibri"/>
                  <a:sym typeface="Calibri"/>
                </a:defRPr>
              </a:pPr>
              <a:endParaRPr/>
            </a:p>
          </p:txBody>
        </p:sp>
        <p:sp>
          <p:nvSpPr>
            <p:cNvPr id="157" name="Shape 157" descr="+"/>
            <p:cNvSpPr/>
            <p:nvPr/>
          </p:nvSpPr>
          <p:spPr>
            <a:xfrm>
              <a:off x="0" y="0"/>
              <a:ext cx="650241" cy="86664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65022" tIns="65022" rIns="65022" bIns="65022" numCol="1" anchor="t">
              <a:spAutoFit/>
            </a:bodyPr>
            <a:lstStyle>
              <a:lvl1pPr algn="l" defTabSz="1300480">
                <a:defRPr sz="5000" b="0">
                  <a:latin typeface="Calibri"/>
                  <a:ea typeface="Calibri"/>
                  <a:cs typeface="Calibri"/>
                  <a:sym typeface="Calibri"/>
                </a:defRPr>
              </a:lvl1pPr>
            </a:lstStyle>
            <a:p>
              <a:r>
                <a:t>+</a:t>
              </a:r>
            </a:p>
          </p:txBody>
        </p:sp>
      </p:grpSp>
      <p:grpSp>
        <p:nvGrpSpPr>
          <p:cNvPr id="161" name="Group 161" descr="Group"/>
          <p:cNvGrpSpPr/>
          <p:nvPr/>
        </p:nvGrpSpPr>
        <p:grpSpPr>
          <a:xfrm>
            <a:off x="11623040" y="4307838"/>
            <a:ext cx="650241" cy="866646"/>
            <a:chOff x="0" y="0"/>
            <a:chExt cx="650240" cy="866645"/>
          </a:xfrm>
        </p:grpSpPr>
        <p:sp>
          <p:nvSpPr>
            <p:cNvPr id="159" name="Shape 159" descr="Rectangle"/>
            <p:cNvSpPr/>
            <p:nvPr/>
          </p:nvSpPr>
          <p:spPr>
            <a:xfrm>
              <a:off x="0" y="0"/>
              <a:ext cx="650241" cy="812803"/>
            </a:xfrm>
            <a:prstGeom prst="rect">
              <a:avLst/>
            </a:prstGeom>
            <a:solidFill>
              <a:srgbClr val="FFFFFF"/>
            </a:solidFill>
            <a:ln w="12700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65022" tIns="65022" rIns="65022" bIns="65022" numCol="1" anchor="t">
              <a:noAutofit/>
            </a:bodyPr>
            <a:lstStyle/>
            <a:p>
              <a:pPr algn="l" defTabSz="1300480">
                <a:defRPr b="0">
                  <a:latin typeface="Calibri"/>
                  <a:ea typeface="Calibri"/>
                  <a:cs typeface="Calibri"/>
                  <a:sym typeface="Calibri"/>
                </a:defRPr>
              </a:pPr>
              <a:endParaRPr/>
            </a:p>
          </p:txBody>
        </p:sp>
        <p:sp>
          <p:nvSpPr>
            <p:cNvPr id="160" name="Shape 160" descr="+"/>
            <p:cNvSpPr/>
            <p:nvPr/>
          </p:nvSpPr>
          <p:spPr>
            <a:xfrm>
              <a:off x="0" y="0"/>
              <a:ext cx="650241" cy="86664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65022" tIns="65022" rIns="65022" bIns="65022" numCol="1" anchor="t">
              <a:spAutoFit/>
            </a:bodyPr>
            <a:lstStyle>
              <a:lvl1pPr algn="l" defTabSz="1300480">
                <a:defRPr sz="5000" b="0">
                  <a:latin typeface="Calibri"/>
                  <a:ea typeface="Calibri"/>
                  <a:cs typeface="Calibri"/>
                  <a:sym typeface="Calibri"/>
                </a:defRPr>
              </a:lvl1pPr>
            </a:lstStyle>
            <a:p>
              <a:r>
                <a:t>+</a:t>
              </a:r>
            </a:p>
          </p:txBody>
        </p:sp>
      </p:grpSp>
      <p:grpSp>
        <p:nvGrpSpPr>
          <p:cNvPr id="164" name="Group 164" descr="Group"/>
          <p:cNvGrpSpPr/>
          <p:nvPr/>
        </p:nvGrpSpPr>
        <p:grpSpPr>
          <a:xfrm>
            <a:off x="7233919" y="8371840"/>
            <a:ext cx="650241" cy="1603246"/>
            <a:chOff x="0" y="0"/>
            <a:chExt cx="650240" cy="1603245"/>
          </a:xfrm>
        </p:grpSpPr>
        <p:sp>
          <p:nvSpPr>
            <p:cNvPr id="162" name="Shape 162" descr="Rectangle"/>
            <p:cNvSpPr/>
            <p:nvPr/>
          </p:nvSpPr>
          <p:spPr>
            <a:xfrm>
              <a:off x="0" y="0"/>
              <a:ext cx="650241" cy="975361"/>
            </a:xfrm>
            <a:prstGeom prst="rect">
              <a:avLst/>
            </a:prstGeom>
            <a:solidFill>
              <a:srgbClr val="FFFFFF"/>
            </a:solidFill>
            <a:ln w="12700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65022" tIns="65022" rIns="65022" bIns="65022" numCol="1" anchor="t">
              <a:noAutofit/>
            </a:bodyPr>
            <a:lstStyle/>
            <a:p>
              <a:pPr algn="l" defTabSz="1300480">
                <a:defRPr b="0">
                  <a:latin typeface="Calibri"/>
                  <a:ea typeface="Calibri"/>
                  <a:cs typeface="Calibri"/>
                  <a:sym typeface="Calibri"/>
                </a:defRPr>
              </a:pPr>
              <a:endParaRPr/>
            </a:p>
          </p:txBody>
        </p:sp>
        <p:sp>
          <p:nvSpPr>
            <p:cNvPr id="163" name="Shape 163" descr="_--"/>
            <p:cNvSpPr/>
            <p:nvPr/>
          </p:nvSpPr>
          <p:spPr>
            <a:xfrm>
              <a:off x="0" y="0"/>
              <a:ext cx="650241" cy="160324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65022" tIns="65022" rIns="65022" bIns="65022" numCol="1" anchor="t">
              <a:spAutoFit/>
            </a:bodyPr>
            <a:lstStyle>
              <a:lvl1pPr algn="l" defTabSz="1300480">
                <a:defRPr sz="5000" b="0">
                  <a:latin typeface="Calibri"/>
                  <a:ea typeface="Calibri"/>
                  <a:cs typeface="Calibri"/>
                  <a:sym typeface="Calibri"/>
                </a:defRPr>
              </a:lvl1pPr>
            </a:lstStyle>
            <a:p>
              <a:r>
                <a:t>_--</a:t>
              </a:r>
            </a:p>
          </p:txBody>
        </p:sp>
      </p:grpSp>
      <p:grpSp>
        <p:nvGrpSpPr>
          <p:cNvPr id="167" name="Group 167" descr="Group"/>
          <p:cNvGrpSpPr/>
          <p:nvPr/>
        </p:nvGrpSpPr>
        <p:grpSpPr>
          <a:xfrm>
            <a:off x="2682239" y="4307838"/>
            <a:ext cx="812804" cy="1137924"/>
            <a:chOff x="0" y="0"/>
            <a:chExt cx="812802" cy="1137922"/>
          </a:xfrm>
        </p:grpSpPr>
        <p:sp>
          <p:nvSpPr>
            <p:cNvPr id="165" name="Shape 165" descr="Rectangle"/>
            <p:cNvSpPr/>
            <p:nvPr/>
          </p:nvSpPr>
          <p:spPr>
            <a:xfrm>
              <a:off x="0" y="0"/>
              <a:ext cx="812803" cy="1137923"/>
            </a:xfrm>
            <a:prstGeom prst="rect">
              <a:avLst/>
            </a:prstGeom>
            <a:solidFill>
              <a:srgbClr val="FFFFFF"/>
            </a:solidFill>
            <a:ln w="12700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65022" tIns="65022" rIns="65022" bIns="65022" numCol="1" anchor="t">
              <a:noAutofit/>
            </a:bodyPr>
            <a:lstStyle/>
            <a:p>
              <a:pPr algn="l" defTabSz="1300480">
                <a:defRPr b="0">
                  <a:latin typeface="Calibri"/>
                  <a:ea typeface="Calibri"/>
                  <a:cs typeface="Calibri"/>
                  <a:sym typeface="Calibri"/>
                </a:defRPr>
              </a:pPr>
              <a:endParaRPr/>
            </a:p>
          </p:txBody>
        </p:sp>
        <p:sp>
          <p:nvSpPr>
            <p:cNvPr id="166" name="Shape 166" descr="_"/>
            <p:cNvSpPr/>
            <p:nvPr/>
          </p:nvSpPr>
          <p:spPr>
            <a:xfrm>
              <a:off x="0" y="0"/>
              <a:ext cx="812803" cy="86664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65022" tIns="65022" rIns="65022" bIns="65022" numCol="1" anchor="t">
              <a:spAutoFit/>
            </a:bodyPr>
            <a:lstStyle>
              <a:lvl1pPr algn="l" defTabSz="1300480">
                <a:defRPr sz="5000" b="0">
                  <a:latin typeface="Calibri"/>
                  <a:ea typeface="Calibri"/>
                  <a:cs typeface="Calibri"/>
                  <a:sym typeface="Calibri"/>
                </a:defRPr>
              </a:lvl1pPr>
            </a:lstStyle>
            <a:p>
              <a:r>
                <a:t>_</a:t>
              </a:r>
            </a:p>
          </p:txBody>
        </p:sp>
      </p:grpSp>
      <p:grpSp>
        <p:nvGrpSpPr>
          <p:cNvPr id="170" name="Group 170" descr="Group"/>
          <p:cNvGrpSpPr/>
          <p:nvPr/>
        </p:nvGrpSpPr>
        <p:grpSpPr>
          <a:xfrm>
            <a:off x="255128" y="4470399"/>
            <a:ext cx="2427114" cy="918918"/>
            <a:chOff x="0" y="0"/>
            <a:chExt cx="2427113" cy="918916"/>
          </a:xfrm>
        </p:grpSpPr>
        <p:sp>
          <p:nvSpPr>
            <p:cNvPr id="168" name="Shape 168" descr="Rectangle"/>
            <p:cNvSpPr/>
            <p:nvPr/>
          </p:nvSpPr>
          <p:spPr>
            <a:xfrm>
              <a:off x="0" y="0"/>
              <a:ext cx="2427114" cy="918917"/>
            </a:xfrm>
            <a:prstGeom prst="rect">
              <a:avLst/>
            </a:prstGeom>
            <a:solidFill>
              <a:srgbClr val="FFFFFF"/>
            </a:solidFill>
            <a:ln w="12700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65022" tIns="65022" rIns="65022" bIns="65022" numCol="1" anchor="t">
              <a:noAutofit/>
            </a:bodyPr>
            <a:lstStyle/>
            <a:p>
              <a:pPr algn="l" defTabSz="1300480">
                <a:defRPr b="0">
                  <a:latin typeface="Calibri"/>
                  <a:ea typeface="Calibri"/>
                  <a:cs typeface="Calibri"/>
                  <a:sym typeface="Calibri"/>
                </a:defRPr>
              </a:pPr>
              <a:endParaRPr/>
            </a:p>
          </p:txBody>
        </p:sp>
        <p:sp>
          <p:nvSpPr>
            <p:cNvPr id="169" name="Shape 169" descr="Transcribing…"/>
            <p:cNvSpPr/>
            <p:nvPr/>
          </p:nvSpPr>
          <p:spPr>
            <a:xfrm>
              <a:off x="0" y="0"/>
              <a:ext cx="2427114" cy="70154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65022" tIns="65022" rIns="65022" bIns="65022" numCol="1" anchor="t">
              <a:spAutoFit/>
            </a:bodyPr>
            <a:lstStyle/>
            <a:p>
              <a:pPr algn="l" defTabSz="1300480">
                <a:defRPr sz="2200" b="0">
                  <a:latin typeface="Calibri"/>
                  <a:ea typeface="Calibri"/>
                  <a:cs typeface="Calibri"/>
                  <a:sym typeface="Calibri"/>
                </a:defRPr>
              </a:pPr>
              <a:r>
                <a:t>Transcribing</a:t>
              </a:r>
            </a:p>
            <a:p>
              <a:pPr defTabSz="1300480">
                <a:defRPr sz="1600" b="0">
                  <a:latin typeface="Calibri"/>
                  <a:ea typeface="Calibri"/>
                  <a:cs typeface="Calibri"/>
                  <a:sym typeface="Calibri"/>
                </a:defRPr>
              </a:pPr>
              <a:r>
                <a:t> spelling and handwriting</a:t>
              </a:r>
            </a:p>
          </p:txBody>
        </p:sp>
      </p:grpSp>
      <p:grpSp>
        <p:nvGrpSpPr>
          <p:cNvPr id="173" name="Group 173" descr="Group"/>
          <p:cNvGrpSpPr/>
          <p:nvPr/>
        </p:nvGrpSpPr>
        <p:grpSpPr>
          <a:xfrm>
            <a:off x="4145279" y="8859518"/>
            <a:ext cx="3088642" cy="812803"/>
            <a:chOff x="0" y="0"/>
            <a:chExt cx="3088640" cy="812802"/>
          </a:xfrm>
        </p:grpSpPr>
        <p:sp>
          <p:nvSpPr>
            <p:cNvPr id="171" name="Shape 171" descr="Rectangle"/>
            <p:cNvSpPr/>
            <p:nvPr/>
          </p:nvSpPr>
          <p:spPr>
            <a:xfrm>
              <a:off x="0" y="0"/>
              <a:ext cx="3088641" cy="812803"/>
            </a:xfrm>
            <a:prstGeom prst="rect">
              <a:avLst/>
            </a:prstGeom>
            <a:solidFill>
              <a:srgbClr val="FFFFFF"/>
            </a:solidFill>
            <a:ln w="12700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65022" tIns="65022" rIns="65022" bIns="65022" numCol="1" anchor="t">
              <a:noAutofit/>
            </a:bodyPr>
            <a:lstStyle/>
            <a:p>
              <a:pPr algn="l" defTabSz="1300480">
                <a:defRPr b="0">
                  <a:latin typeface="Calibri"/>
                  <a:ea typeface="Calibri"/>
                  <a:cs typeface="Calibri"/>
                  <a:sym typeface="Calibri"/>
                </a:defRPr>
              </a:pPr>
              <a:endParaRPr/>
            </a:p>
          </p:txBody>
        </p:sp>
        <p:sp>
          <p:nvSpPr>
            <p:cNvPr id="172" name="Shape 172" descr="Composition…"/>
            <p:cNvSpPr/>
            <p:nvPr/>
          </p:nvSpPr>
          <p:spPr>
            <a:xfrm>
              <a:off x="0" y="0"/>
              <a:ext cx="3088641" cy="70154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65022" tIns="65022" rIns="65022" bIns="65022" numCol="1" anchor="t">
              <a:spAutoFit/>
            </a:bodyPr>
            <a:lstStyle/>
            <a:p>
              <a:pPr algn="l" defTabSz="1300480">
                <a:defRPr sz="2200" b="0">
                  <a:latin typeface="Calibri"/>
                  <a:ea typeface="Calibri"/>
                  <a:cs typeface="Calibri"/>
                  <a:sym typeface="Calibri"/>
                </a:defRPr>
              </a:pPr>
              <a:r>
                <a:t>Composition</a:t>
              </a:r>
            </a:p>
            <a:p>
              <a:pPr algn="l" defTabSz="1300480">
                <a:defRPr sz="1600" b="0">
                  <a:latin typeface="Calibri"/>
                  <a:ea typeface="Calibri"/>
                  <a:cs typeface="Calibri"/>
                  <a:sym typeface="Calibri"/>
                </a:defRPr>
              </a:pPr>
              <a:r>
                <a:t>Ideas + organisation</a:t>
              </a:r>
            </a:p>
          </p:txBody>
        </p:sp>
      </p:grpSp>
      <p:sp>
        <p:nvSpPr>
          <p:cNvPr id="174" name="Shape 174" descr="A Simple View of Writing…"/>
          <p:cNvSpPr/>
          <p:nvPr/>
        </p:nvSpPr>
        <p:spPr>
          <a:xfrm>
            <a:off x="460586" y="474133"/>
            <a:ext cx="5222242" cy="115959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65022" tIns="65022" rIns="65022" bIns="65022">
            <a:spAutoFit/>
          </a:bodyPr>
          <a:lstStyle/>
          <a:p>
            <a:pPr algn="l" defTabSz="1300480">
              <a:spcBef>
                <a:spcPts val="1700"/>
              </a:spcBef>
              <a:defRPr sz="2800" b="0" u="sng">
                <a:latin typeface="Calibri"/>
                <a:ea typeface="Calibri"/>
                <a:cs typeface="Calibri"/>
                <a:sym typeface="Calibri"/>
              </a:defRPr>
            </a:pPr>
            <a:r>
              <a:t>A Simple View of Writing</a:t>
            </a:r>
          </a:p>
          <a:p>
            <a:pPr algn="l" defTabSz="1300480">
              <a:spcBef>
                <a:spcPts val="1700"/>
              </a:spcBef>
              <a:defRPr sz="2800" b="0">
                <a:latin typeface="Calibri"/>
                <a:ea typeface="Calibri"/>
                <a:cs typeface="Calibri"/>
                <a:sym typeface="Calibri"/>
              </a:defRPr>
            </a:pPr>
            <a:r>
              <a:t>(Christine Chen, 2006)</a:t>
            </a:r>
          </a:p>
        </p:txBody>
      </p:sp>
      <p:sp>
        <p:nvSpPr>
          <p:cNvPr id="175" name="Shape 175" descr="primaryeducationadvisors.co.uk"/>
          <p:cNvSpPr/>
          <p:nvPr/>
        </p:nvSpPr>
        <p:spPr>
          <a:xfrm>
            <a:off x="7834489" y="9242807"/>
            <a:ext cx="4402668" cy="37134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65022" tIns="65022" rIns="65022" bIns="65022" anchor="ctr">
            <a:spAutoFit/>
          </a:bodyPr>
          <a:lstStyle>
            <a:lvl1pPr defTabSz="1300480">
              <a:defRPr sz="1600" b="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primaryeducationadvisors.co.uk</a:t>
            </a:r>
          </a:p>
        </p:txBody>
      </p:sp>
      <p:sp>
        <p:nvSpPr>
          <p:cNvPr id="176" name="Shape 176"/>
          <p:cNvSpPr/>
          <p:nvPr/>
        </p:nvSpPr>
        <p:spPr>
          <a:xfrm>
            <a:off x="1536860" y="2408680"/>
            <a:ext cx="5969920" cy="13716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>
              <a:defRPr sz="4400">
                <a:solidFill>
                  <a:schemeClr val="accent3">
                    <a:hueOff val="914337"/>
                    <a:satOff val="31515"/>
                    <a:lumOff val="-30790"/>
                  </a:schemeClr>
                </a:solidFill>
                <a:latin typeface="Marker Felt"/>
                <a:ea typeface="Marker Felt"/>
                <a:cs typeface="Marker Felt"/>
                <a:sym typeface="Marker Felt"/>
              </a:defRPr>
            </a:pPr>
            <a:r>
              <a:t>Spelling is crucial </a:t>
            </a:r>
          </a:p>
          <a:p>
            <a:pPr>
              <a:defRPr sz="4400">
                <a:solidFill>
                  <a:schemeClr val="accent3">
                    <a:hueOff val="914337"/>
                    <a:satOff val="31515"/>
                    <a:lumOff val="-30790"/>
                  </a:schemeClr>
                </a:solidFill>
                <a:latin typeface="Marker Felt"/>
                <a:ea typeface="Marker Felt"/>
                <a:cs typeface="Marker Felt"/>
                <a:sym typeface="Marker Felt"/>
              </a:defRPr>
            </a:pPr>
            <a:r>
              <a:t>to writing!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Shape 178" descr="Line"/>
          <p:cNvSpPr/>
          <p:nvPr/>
        </p:nvSpPr>
        <p:spPr>
          <a:xfrm flipV="1">
            <a:off x="7559040" y="894080"/>
            <a:ext cx="1" cy="7640321"/>
          </a:xfrm>
          <a:prstGeom prst="line">
            <a:avLst/>
          </a:prstGeom>
          <a:ln w="177800">
            <a:solidFill>
              <a:srgbClr val="002060"/>
            </a:solidFill>
            <a:tailEnd type="triangle"/>
          </a:ln>
        </p:spPr>
        <p:txBody>
          <a:bodyPr lIns="65022" tIns="65022" rIns="65022" bIns="65022"/>
          <a:lstStyle/>
          <a:p>
            <a:pPr algn="l" defTabSz="650240">
              <a:defRPr b="0"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sp>
        <p:nvSpPr>
          <p:cNvPr id="179" name="Shape 179" descr="Line"/>
          <p:cNvSpPr/>
          <p:nvPr/>
        </p:nvSpPr>
        <p:spPr>
          <a:xfrm>
            <a:off x="3495039" y="4795520"/>
            <a:ext cx="7965441" cy="1"/>
          </a:xfrm>
          <a:prstGeom prst="line">
            <a:avLst/>
          </a:prstGeom>
          <a:ln w="177800">
            <a:solidFill>
              <a:srgbClr val="C00000"/>
            </a:solidFill>
            <a:tailEnd type="triangle"/>
          </a:ln>
        </p:spPr>
        <p:txBody>
          <a:bodyPr lIns="65022" tIns="65022" rIns="65022" bIns="65022"/>
          <a:lstStyle/>
          <a:p>
            <a:pPr algn="l" defTabSz="650240">
              <a:defRPr b="0"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grpSp>
        <p:nvGrpSpPr>
          <p:cNvPr id="182" name="Group 182" descr="Group"/>
          <p:cNvGrpSpPr/>
          <p:nvPr/>
        </p:nvGrpSpPr>
        <p:grpSpPr>
          <a:xfrm>
            <a:off x="7233919" y="81278"/>
            <a:ext cx="650241" cy="866646"/>
            <a:chOff x="0" y="0"/>
            <a:chExt cx="650240" cy="866645"/>
          </a:xfrm>
        </p:grpSpPr>
        <p:sp>
          <p:nvSpPr>
            <p:cNvPr id="180" name="Shape 180" descr="Rectangle"/>
            <p:cNvSpPr/>
            <p:nvPr/>
          </p:nvSpPr>
          <p:spPr>
            <a:xfrm>
              <a:off x="0" y="0"/>
              <a:ext cx="650241" cy="812802"/>
            </a:xfrm>
            <a:prstGeom prst="rect">
              <a:avLst/>
            </a:prstGeom>
            <a:solidFill>
              <a:srgbClr val="FFFFFF"/>
            </a:solidFill>
            <a:ln w="12700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65022" tIns="65022" rIns="65022" bIns="65022" numCol="1" anchor="t">
              <a:noAutofit/>
            </a:bodyPr>
            <a:lstStyle/>
            <a:p>
              <a:pPr algn="l" defTabSz="1300480">
                <a:defRPr b="0">
                  <a:latin typeface="Calibri"/>
                  <a:ea typeface="Calibri"/>
                  <a:cs typeface="Calibri"/>
                  <a:sym typeface="Calibri"/>
                </a:defRPr>
              </a:pPr>
              <a:endParaRPr/>
            </a:p>
          </p:txBody>
        </p:sp>
        <p:sp>
          <p:nvSpPr>
            <p:cNvPr id="181" name="Shape 181" descr="+"/>
            <p:cNvSpPr/>
            <p:nvPr/>
          </p:nvSpPr>
          <p:spPr>
            <a:xfrm>
              <a:off x="0" y="0"/>
              <a:ext cx="650241" cy="86664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65022" tIns="65022" rIns="65022" bIns="65022" numCol="1" anchor="t">
              <a:spAutoFit/>
            </a:bodyPr>
            <a:lstStyle>
              <a:lvl1pPr algn="l" defTabSz="1300480">
                <a:defRPr sz="5000" b="0">
                  <a:latin typeface="Calibri"/>
                  <a:ea typeface="Calibri"/>
                  <a:cs typeface="Calibri"/>
                  <a:sym typeface="Calibri"/>
                </a:defRPr>
              </a:lvl1pPr>
            </a:lstStyle>
            <a:p>
              <a:r>
                <a:t>+</a:t>
              </a:r>
            </a:p>
          </p:txBody>
        </p:sp>
      </p:grpSp>
      <p:grpSp>
        <p:nvGrpSpPr>
          <p:cNvPr id="185" name="Group 185" descr="Group"/>
          <p:cNvGrpSpPr/>
          <p:nvPr/>
        </p:nvGrpSpPr>
        <p:grpSpPr>
          <a:xfrm>
            <a:off x="11623040" y="4307838"/>
            <a:ext cx="650241" cy="866646"/>
            <a:chOff x="0" y="0"/>
            <a:chExt cx="650240" cy="866645"/>
          </a:xfrm>
        </p:grpSpPr>
        <p:sp>
          <p:nvSpPr>
            <p:cNvPr id="183" name="Shape 183" descr="Rectangle"/>
            <p:cNvSpPr/>
            <p:nvPr/>
          </p:nvSpPr>
          <p:spPr>
            <a:xfrm>
              <a:off x="0" y="0"/>
              <a:ext cx="650241" cy="812803"/>
            </a:xfrm>
            <a:prstGeom prst="rect">
              <a:avLst/>
            </a:prstGeom>
            <a:solidFill>
              <a:srgbClr val="FFFFFF"/>
            </a:solidFill>
            <a:ln w="12700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65022" tIns="65022" rIns="65022" bIns="65022" numCol="1" anchor="t">
              <a:noAutofit/>
            </a:bodyPr>
            <a:lstStyle/>
            <a:p>
              <a:pPr algn="l" defTabSz="1300480">
                <a:defRPr b="0">
                  <a:latin typeface="Calibri"/>
                  <a:ea typeface="Calibri"/>
                  <a:cs typeface="Calibri"/>
                  <a:sym typeface="Calibri"/>
                </a:defRPr>
              </a:pPr>
              <a:endParaRPr/>
            </a:p>
          </p:txBody>
        </p:sp>
        <p:sp>
          <p:nvSpPr>
            <p:cNvPr id="184" name="Shape 184" descr="+"/>
            <p:cNvSpPr/>
            <p:nvPr/>
          </p:nvSpPr>
          <p:spPr>
            <a:xfrm>
              <a:off x="0" y="0"/>
              <a:ext cx="650241" cy="86664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65022" tIns="65022" rIns="65022" bIns="65022" numCol="1" anchor="t">
              <a:spAutoFit/>
            </a:bodyPr>
            <a:lstStyle>
              <a:lvl1pPr algn="l" defTabSz="1300480">
                <a:defRPr sz="5000" b="0">
                  <a:latin typeface="Calibri"/>
                  <a:ea typeface="Calibri"/>
                  <a:cs typeface="Calibri"/>
                  <a:sym typeface="Calibri"/>
                </a:defRPr>
              </a:lvl1pPr>
            </a:lstStyle>
            <a:p>
              <a:r>
                <a:t>+</a:t>
              </a:r>
            </a:p>
          </p:txBody>
        </p:sp>
      </p:grpSp>
      <p:grpSp>
        <p:nvGrpSpPr>
          <p:cNvPr id="188" name="Group 188" descr="Group"/>
          <p:cNvGrpSpPr/>
          <p:nvPr/>
        </p:nvGrpSpPr>
        <p:grpSpPr>
          <a:xfrm>
            <a:off x="7233919" y="8371840"/>
            <a:ext cx="650241" cy="1603246"/>
            <a:chOff x="0" y="0"/>
            <a:chExt cx="650240" cy="1603245"/>
          </a:xfrm>
        </p:grpSpPr>
        <p:sp>
          <p:nvSpPr>
            <p:cNvPr id="186" name="Shape 186" descr="Rectangle"/>
            <p:cNvSpPr/>
            <p:nvPr/>
          </p:nvSpPr>
          <p:spPr>
            <a:xfrm>
              <a:off x="0" y="0"/>
              <a:ext cx="650241" cy="975361"/>
            </a:xfrm>
            <a:prstGeom prst="rect">
              <a:avLst/>
            </a:prstGeom>
            <a:solidFill>
              <a:srgbClr val="FFFFFF"/>
            </a:solidFill>
            <a:ln w="12700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65022" tIns="65022" rIns="65022" bIns="65022" numCol="1" anchor="t">
              <a:noAutofit/>
            </a:bodyPr>
            <a:lstStyle/>
            <a:p>
              <a:pPr algn="l" defTabSz="1300480">
                <a:defRPr b="0">
                  <a:latin typeface="Calibri"/>
                  <a:ea typeface="Calibri"/>
                  <a:cs typeface="Calibri"/>
                  <a:sym typeface="Calibri"/>
                </a:defRPr>
              </a:pPr>
              <a:endParaRPr/>
            </a:p>
          </p:txBody>
        </p:sp>
        <p:sp>
          <p:nvSpPr>
            <p:cNvPr id="187" name="Shape 187" descr="_--"/>
            <p:cNvSpPr/>
            <p:nvPr/>
          </p:nvSpPr>
          <p:spPr>
            <a:xfrm>
              <a:off x="0" y="0"/>
              <a:ext cx="650241" cy="160324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65022" tIns="65022" rIns="65022" bIns="65022" numCol="1" anchor="t">
              <a:spAutoFit/>
            </a:bodyPr>
            <a:lstStyle>
              <a:lvl1pPr algn="l" defTabSz="1300480">
                <a:defRPr sz="5000" b="0">
                  <a:latin typeface="Calibri"/>
                  <a:ea typeface="Calibri"/>
                  <a:cs typeface="Calibri"/>
                  <a:sym typeface="Calibri"/>
                </a:defRPr>
              </a:lvl1pPr>
            </a:lstStyle>
            <a:p>
              <a:r>
                <a:t>_--</a:t>
              </a:r>
            </a:p>
          </p:txBody>
        </p:sp>
      </p:grpSp>
      <p:grpSp>
        <p:nvGrpSpPr>
          <p:cNvPr id="191" name="Group 191" descr="Group"/>
          <p:cNvGrpSpPr/>
          <p:nvPr/>
        </p:nvGrpSpPr>
        <p:grpSpPr>
          <a:xfrm>
            <a:off x="2682239" y="4307838"/>
            <a:ext cx="812804" cy="1137924"/>
            <a:chOff x="0" y="0"/>
            <a:chExt cx="812802" cy="1137922"/>
          </a:xfrm>
        </p:grpSpPr>
        <p:sp>
          <p:nvSpPr>
            <p:cNvPr id="189" name="Shape 189" descr="Rectangle"/>
            <p:cNvSpPr/>
            <p:nvPr/>
          </p:nvSpPr>
          <p:spPr>
            <a:xfrm>
              <a:off x="0" y="0"/>
              <a:ext cx="812803" cy="1137923"/>
            </a:xfrm>
            <a:prstGeom prst="rect">
              <a:avLst/>
            </a:prstGeom>
            <a:solidFill>
              <a:srgbClr val="FFFFFF"/>
            </a:solidFill>
            <a:ln w="12700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65022" tIns="65022" rIns="65022" bIns="65022" numCol="1" anchor="t">
              <a:noAutofit/>
            </a:bodyPr>
            <a:lstStyle/>
            <a:p>
              <a:pPr algn="l" defTabSz="1300480">
                <a:defRPr b="0">
                  <a:latin typeface="Calibri"/>
                  <a:ea typeface="Calibri"/>
                  <a:cs typeface="Calibri"/>
                  <a:sym typeface="Calibri"/>
                </a:defRPr>
              </a:pPr>
              <a:endParaRPr/>
            </a:p>
          </p:txBody>
        </p:sp>
        <p:sp>
          <p:nvSpPr>
            <p:cNvPr id="190" name="Shape 190" descr="_"/>
            <p:cNvSpPr/>
            <p:nvPr/>
          </p:nvSpPr>
          <p:spPr>
            <a:xfrm>
              <a:off x="0" y="0"/>
              <a:ext cx="812803" cy="86664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65022" tIns="65022" rIns="65022" bIns="65022" numCol="1" anchor="t">
              <a:spAutoFit/>
            </a:bodyPr>
            <a:lstStyle>
              <a:lvl1pPr algn="l" defTabSz="1300480">
                <a:defRPr sz="5000" b="0">
                  <a:latin typeface="Calibri"/>
                  <a:ea typeface="Calibri"/>
                  <a:cs typeface="Calibri"/>
                  <a:sym typeface="Calibri"/>
                </a:defRPr>
              </a:lvl1pPr>
            </a:lstStyle>
            <a:p>
              <a:r>
                <a:t>_</a:t>
              </a:r>
            </a:p>
          </p:txBody>
        </p:sp>
      </p:grpSp>
      <p:grpSp>
        <p:nvGrpSpPr>
          <p:cNvPr id="194" name="Group 194" descr="Group"/>
          <p:cNvGrpSpPr/>
          <p:nvPr/>
        </p:nvGrpSpPr>
        <p:grpSpPr>
          <a:xfrm>
            <a:off x="255128" y="4470399"/>
            <a:ext cx="2427114" cy="918918"/>
            <a:chOff x="0" y="0"/>
            <a:chExt cx="2427113" cy="918916"/>
          </a:xfrm>
        </p:grpSpPr>
        <p:sp>
          <p:nvSpPr>
            <p:cNvPr id="192" name="Shape 192" descr="Rectangle"/>
            <p:cNvSpPr/>
            <p:nvPr/>
          </p:nvSpPr>
          <p:spPr>
            <a:xfrm>
              <a:off x="0" y="0"/>
              <a:ext cx="2427114" cy="918917"/>
            </a:xfrm>
            <a:prstGeom prst="rect">
              <a:avLst/>
            </a:prstGeom>
            <a:solidFill>
              <a:srgbClr val="FFFFFF"/>
            </a:solidFill>
            <a:ln w="12700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65022" tIns="65022" rIns="65022" bIns="65022" numCol="1" anchor="t">
              <a:noAutofit/>
            </a:bodyPr>
            <a:lstStyle/>
            <a:p>
              <a:pPr algn="l" defTabSz="1300480">
                <a:defRPr b="0">
                  <a:latin typeface="Calibri"/>
                  <a:ea typeface="Calibri"/>
                  <a:cs typeface="Calibri"/>
                  <a:sym typeface="Calibri"/>
                </a:defRPr>
              </a:pPr>
              <a:endParaRPr/>
            </a:p>
          </p:txBody>
        </p:sp>
        <p:sp>
          <p:nvSpPr>
            <p:cNvPr id="193" name="Shape 193" descr="Transcribing…"/>
            <p:cNvSpPr/>
            <p:nvPr/>
          </p:nvSpPr>
          <p:spPr>
            <a:xfrm>
              <a:off x="0" y="0"/>
              <a:ext cx="2427114" cy="70154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65022" tIns="65022" rIns="65022" bIns="65022" numCol="1" anchor="t">
              <a:spAutoFit/>
            </a:bodyPr>
            <a:lstStyle/>
            <a:p>
              <a:pPr algn="l" defTabSz="1300480">
                <a:defRPr sz="2200" b="0">
                  <a:latin typeface="Calibri"/>
                  <a:ea typeface="Calibri"/>
                  <a:cs typeface="Calibri"/>
                  <a:sym typeface="Calibri"/>
                </a:defRPr>
              </a:pPr>
              <a:r>
                <a:t>Transcribing</a:t>
              </a:r>
            </a:p>
            <a:p>
              <a:pPr defTabSz="1300480">
                <a:defRPr sz="1600" b="0">
                  <a:latin typeface="Calibri"/>
                  <a:ea typeface="Calibri"/>
                  <a:cs typeface="Calibri"/>
                  <a:sym typeface="Calibri"/>
                </a:defRPr>
              </a:pPr>
              <a:r>
                <a:t> spelling and handwriting</a:t>
              </a:r>
            </a:p>
          </p:txBody>
        </p:sp>
      </p:grpSp>
      <p:grpSp>
        <p:nvGrpSpPr>
          <p:cNvPr id="197" name="Group 197" descr="Group"/>
          <p:cNvGrpSpPr/>
          <p:nvPr/>
        </p:nvGrpSpPr>
        <p:grpSpPr>
          <a:xfrm>
            <a:off x="4145279" y="8859518"/>
            <a:ext cx="3088642" cy="812803"/>
            <a:chOff x="0" y="0"/>
            <a:chExt cx="3088640" cy="812802"/>
          </a:xfrm>
        </p:grpSpPr>
        <p:sp>
          <p:nvSpPr>
            <p:cNvPr id="195" name="Shape 195" descr="Rectangle"/>
            <p:cNvSpPr/>
            <p:nvPr/>
          </p:nvSpPr>
          <p:spPr>
            <a:xfrm>
              <a:off x="0" y="0"/>
              <a:ext cx="3088641" cy="812803"/>
            </a:xfrm>
            <a:prstGeom prst="rect">
              <a:avLst/>
            </a:prstGeom>
            <a:solidFill>
              <a:srgbClr val="FFFFFF"/>
            </a:solidFill>
            <a:ln w="12700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65022" tIns="65022" rIns="65022" bIns="65022" numCol="1" anchor="t">
              <a:noAutofit/>
            </a:bodyPr>
            <a:lstStyle/>
            <a:p>
              <a:pPr algn="l" defTabSz="1300480">
                <a:defRPr b="0">
                  <a:latin typeface="Calibri"/>
                  <a:ea typeface="Calibri"/>
                  <a:cs typeface="Calibri"/>
                  <a:sym typeface="Calibri"/>
                </a:defRPr>
              </a:pPr>
              <a:endParaRPr/>
            </a:p>
          </p:txBody>
        </p:sp>
        <p:sp>
          <p:nvSpPr>
            <p:cNvPr id="196" name="Shape 196" descr="Composition…"/>
            <p:cNvSpPr/>
            <p:nvPr/>
          </p:nvSpPr>
          <p:spPr>
            <a:xfrm>
              <a:off x="0" y="0"/>
              <a:ext cx="3088641" cy="70154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65022" tIns="65022" rIns="65022" bIns="65022" numCol="1" anchor="t">
              <a:spAutoFit/>
            </a:bodyPr>
            <a:lstStyle/>
            <a:p>
              <a:pPr algn="l" defTabSz="1300480">
                <a:defRPr sz="2200" b="0">
                  <a:latin typeface="Calibri"/>
                  <a:ea typeface="Calibri"/>
                  <a:cs typeface="Calibri"/>
                  <a:sym typeface="Calibri"/>
                </a:defRPr>
              </a:pPr>
              <a:r>
                <a:t>Composition</a:t>
              </a:r>
            </a:p>
            <a:p>
              <a:pPr algn="l" defTabSz="1300480">
                <a:defRPr sz="1600" b="0">
                  <a:latin typeface="Calibri"/>
                  <a:ea typeface="Calibri"/>
                  <a:cs typeface="Calibri"/>
                  <a:sym typeface="Calibri"/>
                </a:defRPr>
              </a:pPr>
              <a:r>
                <a:t>Ideas + organisation</a:t>
              </a:r>
            </a:p>
          </p:txBody>
        </p:sp>
      </p:grpSp>
      <p:sp>
        <p:nvSpPr>
          <p:cNvPr id="198" name="Shape 198" descr="A Simple View of Writing…"/>
          <p:cNvSpPr/>
          <p:nvPr/>
        </p:nvSpPr>
        <p:spPr>
          <a:xfrm>
            <a:off x="460586" y="474133"/>
            <a:ext cx="5222242" cy="115959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65022" tIns="65022" rIns="65022" bIns="65022">
            <a:spAutoFit/>
          </a:bodyPr>
          <a:lstStyle/>
          <a:p>
            <a:pPr algn="l" defTabSz="1300480">
              <a:spcBef>
                <a:spcPts val="1700"/>
              </a:spcBef>
              <a:defRPr sz="2800" b="0" u="sng">
                <a:latin typeface="Calibri"/>
                <a:ea typeface="Calibri"/>
                <a:cs typeface="Calibri"/>
                <a:sym typeface="Calibri"/>
              </a:defRPr>
            </a:pPr>
            <a:r>
              <a:t>A Simple View of Writing</a:t>
            </a:r>
          </a:p>
          <a:p>
            <a:pPr algn="l" defTabSz="1300480">
              <a:spcBef>
                <a:spcPts val="1700"/>
              </a:spcBef>
              <a:defRPr sz="2800" b="0">
                <a:latin typeface="Calibri"/>
                <a:ea typeface="Calibri"/>
                <a:cs typeface="Calibri"/>
                <a:sym typeface="Calibri"/>
              </a:defRPr>
            </a:pPr>
            <a:r>
              <a:t>(Christine Chen, 2006)</a:t>
            </a:r>
          </a:p>
        </p:txBody>
      </p:sp>
      <p:sp>
        <p:nvSpPr>
          <p:cNvPr id="199" name="Shape 199" descr="primaryeducationadvisors.co.uk"/>
          <p:cNvSpPr/>
          <p:nvPr/>
        </p:nvSpPr>
        <p:spPr>
          <a:xfrm>
            <a:off x="7834489" y="9242807"/>
            <a:ext cx="4402668" cy="37134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65022" tIns="65022" rIns="65022" bIns="65022" anchor="ctr">
            <a:spAutoFit/>
          </a:bodyPr>
          <a:lstStyle>
            <a:lvl1pPr defTabSz="1300480">
              <a:defRPr sz="1600" b="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primaryeducationadvisors.co.uk</a:t>
            </a:r>
          </a:p>
        </p:txBody>
      </p:sp>
      <p:sp>
        <p:nvSpPr>
          <p:cNvPr id="200" name="Shape 200"/>
          <p:cNvSpPr/>
          <p:nvPr/>
        </p:nvSpPr>
        <p:spPr>
          <a:xfrm>
            <a:off x="1536860" y="2408680"/>
            <a:ext cx="5969920" cy="13716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>
              <a:defRPr sz="4400">
                <a:solidFill>
                  <a:schemeClr val="accent3">
                    <a:hueOff val="914337"/>
                    <a:satOff val="31515"/>
                    <a:lumOff val="-30790"/>
                  </a:schemeClr>
                </a:solidFill>
                <a:latin typeface="Marker Felt"/>
                <a:ea typeface="Marker Felt"/>
                <a:cs typeface="Marker Felt"/>
                <a:sym typeface="Marker Felt"/>
              </a:defRPr>
            </a:pPr>
            <a:r>
              <a:t>Spelling is crucial </a:t>
            </a:r>
          </a:p>
          <a:p>
            <a:pPr>
              <a:defRPr sz="4400">
                <a:solidFill>
                  <a:schemeClr val="accent3">
                    <a:hueOff val="914337"/>
                    <a:satOff val="31515"/>
                    <a:lumOff val="-30790"/>
                  </a:schemeClr>
                </a:solidFill>
                <a:latin typeface="Marker Felt"/>
                <a:ea typeface="Marker Felt"/>
                <a:cs typeface="Marker Felt"/>
                <a:sym typeface="Marker Felt"/>
              </a:defRPr>
            </a:pPr>
            <a:r>
              <a:t>to writing!</a:t>
            </a:r>
          </a:p>
        </p:txBody>
      </p:sp>
      <p:sp>
        <p:nvSpPr>
          <p:cNvPr id="201" name="Shape 201"/>
          <p:cNvSpPr/>
          <p:nvPr/>
        </p:nvSpPr>
        <p:spPr>
          <a:xfrm>
            <a:off x="8432066" y="1919816"/>
            <a:ext cx="3207513" cy="1816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>
              <a:defRPr sz="4000">
                <a:solidFill>
                  <a:srgbClr val="E8325A"/>
                </a:solidFill>
                <a:latin typeface="Marker Felt"/>
                <a:ea typeface="Marker Felt"/>
                <a:cs typeface="Marker Felt"/>
                <a:sym typeface="Marker Felt"/>
              </a:defRPr>
            </a:pPr>
            <a:r>
              <a:t>You can’t get </a:t>
            </a:r>
          </a:p>
          <a:p>
            <a:pPr>
              <a:defRPr sz="4000">
                <a:solidFill>
                  <a:srgbClr val="E8325A"/>
                </a:solidFill>
                <a:latin typeface="Marker Felt"/>
                <a:ea typeface="Marker Felt"/>
                <a:cs typeface="Marker Felt"/>
                <a:sym typeface="Marker Felt"/>
              </a:defRPr>
            </a:pPr>
            <a:r>
              <a:t>over here </a:t>
            </a:r>
          </a:p>
          <a:p>
            <a:pPr>
              <a:defRPr sz="4000">
                <a:solidFill>
                  <a:srgbClr val="E8325A"/>
                </a:solidFill>
                <a:latin typeface="Marker Felt"/>
                <a:ea typeface="Marker Felt"/>
                <a:cs typeface="Marker Felt"/>
                <a:sym typeface="Marker Felt"/>
              </a:defRPr>
            </a:pPr>
            <a:r>
              <a:t>without it!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Shape 203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defTabSz="414781">
              <a:defRPr sz="5680">
                <a:solidFill>
                  <a:srgbClr val="61CC40"/>
                </a:solidFill>
                <a:latin typeface="Chalkboard SE Regular"/>
                <a:ea typeface="Chalkboard SE Regular"/>
                <a:cs typeface="Chalkboard SE Regular"/>
                <a:sym typeface="Chalkboard SE Regular"/>
              </a:defRPr>
            </a:pPr>
            <a:r>
              <a:t>Spelling in English </a:t>
            </a:r>
          </a:p>
          <a:p>
            <a:pPr defTabSz="414781">
              <a:defRPr sz="5680">
                <a:solidFill>
                  <a:srgbClr val="61CC40"/>
                </a:solidFill>
                <a:latin typeface="Chalkboard SE Regular"/>
                <a:ea typeface="Chalkboard SE Regular"/>
                <a:cs typeface="Chalkboard SE Regular"/>
                <a:sym typeface="Chalkboard SE Regular"/>
              </a:defRPr>
            </a:pPr>
            <a:r>
              <a:t>is particularly hard</a:t>
            </a:r>
          </a:p>
        </p:txBody>
      </p:sp>
      <p:sp>
        <p:nvSpPr>
          <p:cNvPr id="204" name="Shape 204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marL="0" indent="0" algn="ctr" defTabSz="457200">
              <a:spcBef>
                <a:spcPts val="0"/>
              </a:spcBef>
              <a:buSzTx/>
              <a:buNone/>
              <a:defRPr sz="4500">
                <a:solidFill>
                  <a:schemeClr val="accent1">
                    <a:hueOff val="114395"/>
                    <a:lumOff val="-24975"/>
                  </a:schemeClr>
                </a:solidFill>
                <a:latin typeface="Chalkboard SE Bold"/>
                <a:ea typeface="Chalkboard SE Bold"/>
                <a:cs typeface="Chalkboard SE Bold"/>
                <a:sym typeface="Chalkboard SE Bold"/>
              </a:defRPr>
            </a:pPr>
            <a:r>
              <a:t>26 letters</a:t>
            </a:r>
          </a:p>
          <a:p>
            <a:pPr marL="0" indent="0" algn="ctr" defTabSz="457200">
              <a:spcBef>
                <a:spcPts val="0"/>
              </a:spcBef>
              <a:buSzTx/>
              <a:buNone/>
              <a:defRPr sz="4500">
                <a:solidFill>
                  <a:schemeClr val="accent5">
                    <a:lumOff val="-29866"/>
                  </a:schemeClr>
                </a:solidFill>
                <a:latin typeface="Chalkboard SE Bold"/>
                <a:ea typeface="Chalkboard SE Bold"/>
                <a:cs typeface="Chalkboard SE Bold"/>
                <a:sym typeface="Chalkboard SE Bold"/>
              </a:defRPr>
            </a:pPr>
            <a:r>
              <a:t>44 smallest speech sounds (phonemes)</a:t>
            </a:r>
          </a:p>
          <a:p>
            <a:pPr marL="0" indent="0" algn="ctr" defTabSz="457200">
              <a:spcBef>
                <a:spcPts val="0"/>
              </a:spcBef>
              <a:buSzTx/>
              <a:buNone/>
              <a:defRPr sz="4500">
                <a:solidFill>
                  <a:schemeClr val="accent1">
                    <a:hueOff val="114395"/>
                    <a:lumOff val="-24975"/>
                  </a:schemeClr>
                </a:solidFill>
                <a:latin typeface="Chalkboard SE Bold"/>
                <a:ea typeface="Chalkboard SE Bold"/>
                <a:cs typeface="Chalkboard SE Bold"/>
                <a:sym typeface="Chalkboard SE Bold"/>
              </a:defRPr>
            </a:pPr>
            <a:r>
              <a:t>47+ units of sound </a:t>
            </a:r>
          </a:p>
          <a:p>
            <a:pPr marL="0" indent="0" algn="ctr" defTabSz="457200">
              <a:spcBef>
                <a:spcPts val="0"/>
              </a:spcBef>
              <a:buSzTx/>
              <a:buNone/>
              <a:defRPr sz="4500">
                <a:solidFill>
                  <a:schemeClr val="accent5">
                    <a:lumOff val="-29866"/>
                  </a:schemeClr>
                </a:solidFill>
                <a:latin typeface="Chalkboard SE Bold"/>
                <a:ea typeface="Chalkboard SE Bold"/>
                <a:cs typeface="Chalkboard SE Bold"/>
                <a:sym typeface="Chalkboard SE Bold"/>
              </a:defRPr>
            </a:pPr>
            <a:r>
              <a:t>170+ spelling alternatives (graphemes)</a:t>
            </a:r>
          </a:p>
          <a:p>
            <a:pPr marL="0" indent="0" algn="ctr" defTabSz="457200">
              <a:spcBef>
                <a:spcPts val="0"/>
              </a:spcBef>
              <a:buSzTx/>
              <a:buNone/>
              <a:defRPr sz="3000">
                <a:solidFill>
                  <a:srgbClr val="808080"/>
                </a:solidFill>
                <a:latin typeface="Chalkboard SE Bold"/>
                <a:ea typeface="Chalkboard SE Bold"/>
                <a:cs typeface="Chalkboard SE Bold"/>
                <a:sym typeface="Chalkboard SE Bold"/>
              </a:defRPr>
            </a:pPr>
            <a:r>
              <a:t>(double that for rare &amp; unique spellings)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Shape 206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defTabSz="414781">
              <a:defRPr sz="5680">
                <a:solidFill>
                  <a:srgbClr val="61CC40"/>
                </a:solidFill>
                <a:latin typeface="Chalkboard SE Regular"/>
                <a:ea typeface="Chalkboard SE Regular"/>
                <a:cs typeface="Chalkboard SE Regular"/>
                <a:sym typeface="Chalkboard SE Regular"/>
              </a:defRPr>
            </a:pPr>
            <a:r>
              <a:t>Spelling in English </a:t>
            </a:r>
          </a:p>
          <a:p>
            <a:pPr defTabSz="414781">
              <a:defRPr sz="5680">
                <a:solidFill>
                  <a:srgbClr val="61CC40"/>
                </a:solidFill>
                <a:latin typeface="Chalkboard SE Regular"/>
                <a:ea typeface="Chalkboard SE Regular"/>
                <a:cs typeface="Chalkboard SE Regular"/>
                <a:sym typeface="Chalkboard SE Regular"/>
              </a:defRPr>
            </a:pPr>
            <a:r>
              <a:t>is particularly hard</a:t>
            </a:r>
          </a:p>
        </p:txBody>
      </p:sp>
      <p:sp>
        <p:nvSpPr>
          <p:cNvPr id="207" name="Shape 207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marL="0" indent="0" algn="ctr" defTabSz="434340">
              <a:spcBef>
                <a:spcPts val="0"/>
              </a:spcBef>
              <a:buSzTx/>
              <a:buNone/>
              <a:defRPr sz="4275">
                <a:solidFill>
                  <a:schemeClr val="accent1">
                    <a:hueOff val="114395"/>
                    <a:lumOff val="-24975"/>
                  </a:schemeClr>
                </a:solidFill>
                <a:latin typeface="Chalkboard SE Bold"/>
                <a:ea typeface="Chalkboard SE Bold"/>
                <a:cs typeface="Chalkboard SE Bold"/>
                <a:sym typeface="Chalkboard SE Bold"/>
              </a:defRPr>
            </a:pPr>
            <a:r>
              <a:rPr dirty="0"/>
              <a:t>m, mm, mb, mn</a:t>
            </a:r>
          </a:p>
          <a:p>
            <a:pPr marL="0" indent="0" algn="ctr" defTabSz="434340">
              <a:spcBef>
                <a:spcPts val="0"/>
              </a:spcBef>
              <a:buSzTx/>
              <a:buNone/>
              <a:defRPr sz="4275">
                <a:solidFill>
                  <a:schemeClr val="accent1">
                    <a:hueOff val="114395"/>
                    <a:lumOff val="-24975"/>
                  </a:schemeClr>
                </a:solidFill>
                <a:latin typeface="Chalkboard SE Bold"/>
                <a:ea typeface="Chalkboard SE Bold"/>
                <a:cs typeface="Chalkboard SE Bold"/>
                <a:sym typeface="Chalkboard SE Bold"/>
              </a:defRPr>
            </a:pPr>
            <a:r>
              <a:rPr dirty="0"/>
              <a:t>j, g, ge, dge</a:t>
            </a:r>
          </a:p>
          <a:p>
            <a:pPr marL="0" indent="0" algn="ctr" defTabSz="434340">
              <a:spcBef>
                <a:spcPts val="0"/>
              </a:spcBef>
              <a:buSzTx/>
              <a:buNone/>
              <a:defRPr sz="4275">
                <a:solidFill>
                  <a:schemeClr val="accent1">
                    <a:hueOff val="114395"/>
                    <a:lumOff val="-24975"/>
                  </a:schemeClr>
                </a:solidFill>
                <a:latin typeface="Chalkboard SE Bold"/>
                <a:ea typeface="Chalkboard SE Bold"/>
                <a:cs typeface="Chalkboard SE Bold"/>
                <a:sym typeface="Chalkboard SE Bold"/>
              </a:defRPr>
            </a:pPr>
            <a:r>
              <a:rPr dirty="0"/>
              <a:t>a, ai, a-e, ay, eigh, ey, aigh</a:t>
            </a:r>
          </a:p>
          <a:p>
            <a:pPr marL="0" indent="0" algn="ctr" defTabSz="434340">
              <a:spcBef>
                <a:spcPts val="0"/>
              </a:spcBef>
              <a:buSzTx/>
              <a:buNone/>
              <a:defRPr sz="4275">
                <a:solidFill>
                  <a:schemeClr val="accent1">
                    <a:hueOff val="114395"/>
                    <a:lumOff val="-24975"/>
                  </a:schemeClr>
                </a:solidFill>
                <a:latin typeface="Chalkboard SE Bold"/>
                <a:ea typeface="Chalkboard SE Bold"/>
                <a:cs typeface="Chalkboard SE Bold"/>
                <a:sym typeface="Chalkboard SE Bold"/>
              </a:defRPr>
            </a:pPr>
            <a:r>
              <a:rPr dirty="0"/>
              <a:t>c, k, ck, ch, q</a:t>
            </a:r>
          </a:p>
          <a:p>
            <a:pPr marL="0" indent="0" algn="ctr" defTabSz="434340">
              <a:spcBef>
                <a:spcPts val="0"/>
              </a:spcBef>
              <a:buSzTx/>
              <a:buNone/>
              <a:defRPr sz="4275">
                <a:solidFill>
                  <a:schemeClr val="accent1">
                    <a:hueOff val="114395"/>
                    <a:lumOff val="-24975"/>
                  </a:schemeClr>
                </a:solidFill>
                <a:latin typeface="Chalkboard SE Bold"/>
                <a:ea typeface="Chalkboard SE Bold"/>
                <a:cs typeface="Chalkboard SE Bold"/>
                <a:sym typeface="Chalkboard SE Bold"/>
              </a:defRPr>
            </a:pPr>
            <a:r>
              <a:rPr dirty="0"/>
              <a:t>or, oor, aw, awe, ore, augh</a:t>
            </a:r>
          </a:p>
          <a:p>
            <a:pPr marL="0" indent="0" algn="ctr" defTabSz="434340">
              <a:spcBef>
                <a:spcPts val="0"/>
              </a:spcBef>
              <a:buSzTx/>
              <a:buNone/>
              <a:defRPr sz="4275">
                <a:solidFill>
                  <a:schemeClr val="accent1">
                    <a:hueOff val="114395"/>
                    <a:lumOff val="-24975"/>
                  </a:schemeClr>
                </a:solidFill>
                <a:latin typeface="Arial Unicode MS"/>
                <a:ea typeface="Arial Unicode MS"/>
                <a:cs typeface="Arial Unicode MS"/>
                <a:sym typeface="Arial Unicode MS"/>
              </a:defRPr>
            </a:pPr>
            <a:r>
              <a:rPr dirty="0">
                <a:solidFill>
                  <a:srgbClr val="FF0000"/>
                </a:solidFill>
              </a:rPr>
              <a:t>…etc etc…</a:t>
            </a:r>
          </a:p>
          <a:p>
            <a:pPr marL="0" indent="0" algn="ctr" defTabSz="434340">
              <a:spcBef>
                <a:spcPts val="0"/>
              </a:spcBef>
              <a:buSzTx/>
              <a:buNone/>
              <a:defRPr sz="4275">
                <a:solidFill>
                  <a:schemeClr val="accent1">
                    <a:hueOff val="114395"/>
                    <a:lumOff val="-24975"/>
                  </a:schemeClr>
                </a:solidFill>
                <a:latin typeface="Arial Unicode MS"/>
                <a:ea typeface="Arial Unicode MS"/>
                <a:cs typeface="Arial Unicode MS"/>
                <a:sym typeface="Arial Unicode MS"/>
              </a:defRPr>
            </a:pPr>
            <a:endParaRPr lang="en-GB" dirty="0" smtClean="0">
              <a:solidFill>
                <a:srgbClr val="FF0000"/>
              </a:solidFill>
            </a:endParaRPr>
          </a:p>
          <a:p>
            <a:pPr marL="0" indent="0" algn="ctr" defTabSz="434340">
              <a:spcBef>
                <a:spcPts val="0"/>
              </a:spcBef>
              <a:buSzTx/>
              <a:buNone/>
              <a:defRPr sz="4275">
                <a:solidFill>
                  <a:schemeClr val="accent1">
                    <a:hueOff val="114395"/>
                    <a:lumOff val="-24975"/>
                  </a:schemeClr>
                </a:solidFill>
                <a:latin typeface="Arial Unicode MS"/>
                <a:ea typeface="Arial Unicode MS"/>
                <a:cs typeface="Arial Unicode MS"/>
                <a:sym typeface="Arial Unicode MS"/>
              </a:defRPr>
            </a:pPr>
            <a:r>
              <a:rPr dirty="0" smtClean="0">
                <a:solidFill>
                  <a:srgbClr val="FF0000"/>
                </a:solidFill>
              </a:rPr>
              <a:t>Children </a:t>
            </a:r>
            <a:r>
              <a:rPr dirty="0">
                <a:solidFill>
                  <a:srgbClr val="FF0000"/>
                </a:solidFill>
              </a:rPr>
              <a:t>must be able to make these choices!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Shape 209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defTabSz="414781">
              <a:defRPr sz="5680">
                <a:solidFill>
                  <a:srgbClr val="61CC40"/>
                </a:solidFill>
                <a:latin typeface="Chalkboard SE Regular"/>
                <a:ea typeface="Chalkboard SE Regular"/>
                <a:cs typeface="Chalkboard SE Regular"/>
                <a:sym typeface="Chalkboard SE Regular"/>
              </a:defRPr>
            </a:pPr>
            <a:r>
              <a:t>Spelling in English </a:t>
            </a:r>
          </a:p>
          <a:p>
            <a:pPr defTabSz="414781">
              <a:defRPr sz="5680">
                <a:solidFill>
                  <a:srgbClr val="61CC40"/>
                </a:solidFill>
                <a:latin typeface="Chalkboard SE Regular"/>
                <a:ea typeface="Chalkboard SE Regular"/>
                <a:cs typeface="Chalkboard SE Regular"/>
                <a:sym typeface="Chalkboard SE Regular"/>
              </a:defRPr>
            </a:pPr>
            <a:r>
              <a:t>is particularly hard</a:t>
            </a:r>
          </a:p>
        </p:txBody>
      </p:sp>
      <p:sp>
        <p:nvSpPr>
          <p:cNvPr id="210" name="Shape 210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>
            <a:normAutofit lnSpcReduction="10000"/>
          </a:bodyPr>
          <a:lstStyle/>
          <a:p>
            <a:pPr marL="0" indent="0" algn="ctr" defTabSz="578358">
              <a:spcBef>
                <a:spcPts val="4100"/>
              </a:spcBef>
              <a:buSzTx/>
              <a:buNone/>
              <a:defRPr sz="5544" b="1">
                <a:solidFill>
                  <a:schemeClr val="accent3">
                    <a:hueOff val="914337"/>
                    <a:satOff val="31515"/>
                    <a:lumOff val="-30790"/>
                  </a:schemeClr>
                </a:solidFill>
                <a:latin typeface="Gill Sans"/>
                <a:ea typeface="Gill Sans"/>
                <a:cs typeface="Gill Sans"/>
                <a:sym typeface="Gill Sans"/>
              </a:defRPr>
            </a:pPr>
            <a:r>
              <a:rPr dirty="0"/>
              <a:t>Phonics</a:t>
            </a:r>
          </a:p>
          <a:p>
            <a:pPr marL="0" indent="0" algn="ctr" defTabSz="578358">
              <a:spcBef>
                <a:spcPts val="4100"/>
              </a:spcBef>
              <a:buSzTx/>
              <a:buNone/>
              <a:defRPr sz="5544" b="1">
                <a:solidFill>
                  <a:schemeClr val="accent3">
                    <a:hueOff val="914337"/>
                    <a:satOff val="31515"/>
                    <a:lumOff val="-30790"/>
                  </a:schemeClr>
                </a:solidFill>
                <a:latin typeface="Gill Sans"/>
                <a:ea typeface="Gill Sans"/>
                <a:cs typeface="Gill Sans"/>
                <a:sym typeface="Gill Sans"/>
              </a:defRPr>
            </a:pPr>
            <a:r>
              <a:rPr dirty="0"/>
              <a:t>Learning rules</a:t>
            </a:r>
          </a:p>
          <a:p>
            <a:pPr marL="0" indent="0" algn="ctr" defTabSz="578358">
              <a:spcBef>
                <a:spcPts val="4100"/>
              </a:spcBef>
              <a:buSzTx/>
              <a:buNone/>
              <a:defRPr sz="5544" b="1">
                <a:solidFill>
                  <a:schemeClr val="accent3">
                    <a:hueOff val="914337"/>
                    <a:satOff val="31515"/>
                    <a:lumOff val="-30790"/>
                  </a:schemeClr>
                </a:solidFill>
                <a:latin typeface="Gill Sans"/>
                <a:ea typeface="Gill Sans"/>
                <a:cs typeface="Gill Sans"/>
                <a:sym typeface="Gill Sans"/>
              </a:defRPr>
            </a:pPr>
            <a:r>
              <a:rPr dirty="0"/>
              <a:t>Learning words</a:t>
            </a:r>
          </a:p>
          <a:p>
            <a:pPr marL="0" indent="0" algn="ctr" defTabSz="578358">
              <a:spcBef>
                <a:spcPts val="4100"/>
              </a:spcBef>
              <a:buSzTx/>
              <a:buNone/>
              <a:defRPr sz="5544" b="1">
                <a:solidFill>
                  <a:srgbClr val="5F3EE2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r>
              <a:rPr dirty="0"/>
              <a:t>Tricks for sticking points</a:t>
            </a:r>
          </a:p>
          <a:p>
            <a:pPr marL="0" indent="0" algn="ctr" defTabSz="578358">
              <a:spcBef>
                <a:spcPts val="4100"/>
              </a:spcBef>
              <a:buSzTx/>
              <a:buNone/>
              <a:defRPr sz="5544" b="1">
                <a:solidFill>
                  <a:srgbClr val="5F3EE2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r>
              <a:rPr dirty="0"/>
              <a:t>Reading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Shape 212" descr="Title 1"/>
          <p:cNvSpPr>
            <a:spLocks noGrp="1"/>
          </p:cNvSpPr>
          <p:nvPr>
            <p:ph type="title"/>
          </p:nvPr>
        </p:nvSpPr>
        <p:spPr>
          <a:xfrm>
            <a:off x="650239" y="390596"/>
            <a:ext cx="11704322" cy="2081709"/>
          </a:xfrm>
          <a:prstGeom prst="rect">
            <a:avLst/>
          </a:prstGeom>
        </p:spPr>
        <p:txBody>
          <a:bodyPr/>
          <a:lstStyle/>
          <a:p>
            <a:pPr defTabSz="520192">
              <a:defRPr sz="4960" b="1">
                <a:solidFill>
                  <a:schemeClr val="accent5">
                    <a:lumOff val="-29866"/>
                  </a:schemeClr>
                </a:solidFill>
                <a:latin typeface="Chalkboard"/>
                <a:ea typeface="Chalkboard"/>
                <a:cs typeface="Chalkboard"/>
                <a:sym typeface="Chalkboard"/>
              </a:defRPr>
            </a:pPr>
            <a:r>
              <a:rPr sz="7040"/>
              <a:t>Reading</a:t>
            </a:r>
            <a:r>
              <a:t> </a:t>
            </a:r>
          </a:p>
          <a:p>
            <a:pPr defTabSz="520192">
              <a:defRPr sz="4960" b="1">
                <a:solidFill>
                  <a:schemeClr val="accent5">
                    <a:lumOff val="-29866"/>
                  </a:schemeClr>
                </a:solidFill>
                <a:latin typeface="Chalkboard"/>
                <a:ea typeface="Chalkboard"/>
                <a:cs typeface="Chalkboard"/>
                <a:sym typeface="Chalkboard"/>
              </a:defRPr>
            </a:pPr>
            <a:r>
              <a:t>“Does it look right?”</a:t>
            </a:r>
          </a:p>
        </p:txBody>
      </p:sp>
      <p:sp>
        <p:nvSpPr>
          <p:cNvPr id="213" name="Shape 213" descr="Content Placeholder 2"/>
          <p:cNvSpPr>
            <a:spLocks noGrp="1"/>
          </p:cNvSpPr>
          <p:nvPr>
            <p:ph type="body" idx="1"/>
          </p:nvPr>
        </p:nvSpPr>
        <p:spPr>
          <a:xfrm>
            <a:off x="650239" y="3036599"/>
            <a:ext cx="11704322" cy="5676167"/>
          </a:xfrm>
          <a:prstGeom prst="rect">
            <a:avLst/>
          </a:prstGeom>
        </p:spPr>
        <p:txBody>
          <a:bodyPr/>
          <a:lstStyle/>
          <a:p>
            <a:pPr marL="0" indent="0" algn="ctr">
              <a:buSzTx/>
              <a:buNone/>
              <a:defRPr>
                <a:solidFill>
                  <a:schemeClr val="accent1">
                    <a:hueOff val="114395"/>
                    <a:lumOff val="-24975"/>
                  </a:schemeClr>
                </a:solidFill>
                <a:latin typeface="Chalkboard"/>
                <a:ea typeface="Chalkboard"/>
                <a:cs typeface="Chalkboard"/>
                <a:sym typeface="Chalkboard"/>
              </a:defRPr>
            </a:pPr>
            <a:r>
              <a:t>9 year olds at 90</a:t>
            </a:r>
            <a:r>
              <a:rPr baseline="30545"/>
              <a:t>th</a:t>
            </a:r>
            <a:r>
              <a:t> percentile read 2 million words a year</a:t>
            </a:r>
          </a:p>
          <a:p>
            <a:pPr marL="0" indent="0" algn="ctr">
              <a:buSzTx/>
              <a:buNone/>
              <a:defRPr>
                <a:solidFill>
                  <a:schemeClr val="accent1">
                    <a:hueOff val="114395"/>
                    <a:lumOff val="-24975"/>
                  </a:schemeClr>
                </a:solidFill>
                <a:latin typeface="Chalkboard"/>
                <a:ea typeface="Chalkboard"/>
                <a:cs typeface="Chalkboard"/>
                <a:sym typeface="Chalkboard"/>
              </a:defRPr>
            </a:pPr>
            <a:endParaRPr/>
          </a:p>
          <a:p>
            <a:pPr marL="0" indent="0" algn="ctr">
              <a:buSzTx/>
              <a:buNone/>
              <a:defRPr>
                <a:solidFill>
                  <a:schemeClr val="accent1">
                    <a:hueOff val="114395"/>
                    <a:lumOff val="-24975"/>
                  </a:schemeClr>
                </a:solidFill>
                <a:latin typeface="Chalkboard"/>
                <a:ea typeface="Chalkboard"/>
                <a:cs typeface="Chalkboard"/>
                <a:sym typeface="Chalkboard"/>
              </a:defRPr>
            </a:pPr>
            <a:r>
              <a:t>9 year olds at 10</a:t>
            </a:r>
            <a:r>
              <a:rPr baseline="30545"/>
              <a:t>th</a:t>
            </a:r>
            <a:r>
              <a:t> percentile read 8000 words a year</a:t>
            </a:r>
          </a:p>
          <a:p>
            <a:pPr marL="0" indent="0" algn="ctr">
              <a:buSzTx/>
              <a:buNone/>
              <a:defRPr>
                <a:solidFill>
                  <a:schemeClr val="accent1">
                    <a:hueOff val="114395"/>
                    <a:lumOff val="-24975"/>
                  </a:schemeClr>
                </a:solidFill>
                <a:latin typeface="Chalkboard"/>
                <a:ea typeface="Chalkboard"/>
                <a:cs typeface="Chalkboard"/>
                <a:sym typeface="Chalkboard"/>
              </a:defRPr>
            </a:pPr>
            <a:endParaRPr/>
          </a:p>
          <a:p>
            <a:pPr marL="0" indent="0" algn="ctr">
              <a:buSzTx/>
              <a:buNone/>
              <a:defRPr>
                <a:solidFill>
                  <a:schemeClr val="accent1">
                    <a:hueOff val="114395"/>
                    <a:lumOff val="-24975"/>
                  </a:schemeClr>
                </a:solidFill>
                <a:latin typeface="Chalkboard"/>
                <a:ea typeface="Chalkboard"/>
                <a:cs typeface="Chalkboard"/>
                <a:sym typeface="Chalkboard"/>
              </a:defRPr>
            </a:pPr>
            <a:r>
              <a:t>2 days: 1 year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1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8" fill="hold"/>
                                        <p:tgtEl>
                                          <p:spTgt spid="2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2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5" fill="hold"/>
                                        <p:tgtEl>
                                          <p:spTgt spid="2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2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2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3" grpId="1" build="p" animBg="1" advAuto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Shape 215"/>
          <p:cNvSpPr>
            <a:spLocks noGrp="1"/>
          </p:cNvSpPr>
          <p:nvPr>
            <p:ph type="ctrTitle"/>
          </p:nvPr>
        </p:nvSpPr>
        <p:spPr>
          <a:xfrm>
            <a:off x="1270000" y="1638300"/>
            <a:ext cx="10464800" cy="2314179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>
                    <a:hueOff val="914337"/>
                    <a:satOff val="31515"/>
                    <a:lumOff val="-30790"/>
                  </a:schemeClr>
                </a:solidFill>
                <a:latin typeface="Arial Rounded MT Bold"/>
                <a:ea typeface="Arial Rounded MT Bold"/>
                <a:cs typeface="Arial Rounded MT Bold"/>
                <a:sym typeface="Arial Rounded MT Bold"/>
              </a:defRPr>
            </a:lvl1pPr>
          </a:lstStyle>
          <a:p>
            <a:r>
              <a:t>More Reading</a:t>
            </a:r>
          </a:p>
        </p:txBody>
      </p:sp>
      <p:sp>
        <p:nvSpPr>
          <p:cNvPr id="216" name="Shape 216"/>
          <p:cNvSpPr>
            <a:spLocks noGrp="1"/>
          </p:cNvSpPr>
          <p:nvPr>
            <p:ph type="subTitle" sz="half" idx="1"/>
          </p:nvPr>
        </p:nvSpPr>
        <p:spPr>
          <a:xfrm>
            <a:off x="1270000" y="5041900"/>
            <a:ext cx="10464800" cy="3549006"/>
          </a:xfrm>
          <a:prstGeom prst="rect">
            <a:avLst/>
          </a:prstGeom>
        </p:spPr>
        <p:txBody>
          <a:bodyPr>
            <a:normAutofit lnSpcReduction="10000"/>
          </a:bodyPr>
          <a:lstStyle/>
          <a:p>
            <a:pPr>
              <a:lnSpc>
                <a:spcPct val="150000"/>
              </a:lnSpc>
              <a:defRPr sz="5100">
                <a:solidFill>
                  <a:schemeClr val="accent5"/>
                </a:solidFill>
                <a:latin typeface="Marker Felt"/>
                <a:ea typeface="Marker Felt"/>
                <a:cs typeface="Marker Felt"/>
                <a:sym typeface="Marker Felt"/>
              </a:defRPr>
            </a:pPr>
            <a:r>
              <a:t>Reading for work</a:t>
            </a:r>
          </a:p>
          <a:p>
            <a:pPr>
              <a:lnSpc>
                <a:spcPct val="150000"/>
              </a:lnSpc>
              <a:defRPr sz="5100">
                <a:solidFill>
                  <a:schemeClr val="accent5">
                    <a:hueOff val="-82419"/>
                    <a:satOff val="-9513"/>
                    <a:lumOff val="-16343"/>
                  </a:schemeClr>
                </a:solidFill>
                <a:latin typeface="Marker Felt"/>
                <a:ea typeface="Marker Felt"/>
                <a:cs typeface="Marker Felt"/>
                <a:sym typeface="Marker Felt"/>
              </a:defRPr>
            </a:pPr>
            <a:r>
              <a:t>Reading for pleasure</a:t>
            </a:r>
          </a:p>
          <a:p>
            <a:pPr>
              <a:lnSpc>
                <a:spcPct val="150000"/>
              </a:lnSpc>
              <a:defRPr sz="5100">
                <a:solidFill>
                  <a:schemeClr val="accent5">
                    <a:lumOff val="-29866"/>
                  </a:schemeClr>
                </a:solidFill>
                <a:latin typeface="Marker Felt"/>
                <a:ea typeface="Marker Felt"/>
                <a:cs typeface="Marker Felt"/>
                <a:sym typeface="Marker Felt"/>
              </a:defRPr>
            </a:pPr>
            <a:r>
              <a:t>Reading for purpose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Shape 218"/>
          <p:cNvSpPr>
            <a:spLocks noGrp="1"/>
          </p:cNvSpPr>
          <p:nvPr>
            <p:ph type="title"/>
          </p:nvPr>
        </p:nvSpPr>
        <p:spPr>
          <a:xfrm>
            <a:off x="952500" y="254000"/>
            <a:ext cx="11099800" cy="1238102"/>
          </a:xfrm>
          <a:prstGeom prst="rect">
            <a:avLst/>
          </a:prstGeom>
        </p:spPr>
        <p:txBody>
          <a:bodyPr/>
          <a:lstStyle>
            <a:lvl1pPr defTabSz="508254">
              <a:defRPr sz="6960">
                <a:solidFill>
                  <a:srgbClr val="428B2E"/>
                </a:solidFill>
                <a:latin typeface="Chalkboard"/>
                <a:ea typeface="Chalkboard"/>
                <a:cs typeface="Chalkboard"/>
                <a:sym typeface="Chalkboard"/>
              </a:defRPr>
            </a:lvl1pPr>
          </a:lstStyle>
          <a:p>
            <a:r>
              <a:t>Phonic Spelling</a:t>
            </a:r>
          </a:p>
        </p:txBody>
      </p:sp>
      <p:sp>
        <p:nvSpPr>
          <p:cNvPr id="219" name="Shape 219"/>
          <p:cNvSpPr>
            <a:spLocks noGrp="1"/>
          </p:cNvSpPr>
          <p:nvPr>
            <p:ph type="body" idx="1"/>
          </p:nvPr>
        </p:nvSpPr>
        <p:spPr>
          <a:xfrm>
            <a:off x="952500" y="1669305"/>
            <a:ext cx="11099800" cy="7207995"/>
          </a:xfrm>
          <a:prstGeom prst="rect">
            <a:avLst/>
          </a:prstGeom>
        </p:spPr>
        <p:txBody>
          <a:bodyPr/>
          <a:lstStyle/>
          <a:p>
            <a:pPr marL="634999" indent="-634999">
              <a:buSzPct val="100000"/>
              <a:buAutoNum type="arabicPeriod"/>
              <a:defRPr sz="3700" b="1">
                <a:solidFill>
                  <a:schemeClr val="accent5">
                    <a:lumOff val="-29866"/>
                  </a:schemeClr>
                </a:solidFill>
                <a:latin typeface="Chalkboard"/>
                <a:ea typeface="Chalkboard"/>
                <a:cs typeface="Chalkboard"/>
                <a:sym typeface="Chalkboard"/>
              </a:defRPr>
            </a:pPr>
            <a:r>
              <a:t>‘Hear’ the word (aloud or in your head)</a:t>
            </a:r>
          </a:p>
          <a:p>
            <a:pPr marL="634999" indent="-634999">
              <a:buSzPct val="100000"/>
              <a:buAutoNum type="arabicPeriod"/>
              <a:defRPr sz="3700" b="1">
                <a:solidFill>
                  <a:schemeClr val="accent5">
                    <a:lumOff val="-29866"/>
                  </a:schemeClr>
                </a:solidFill>
                <a:latin typeface="Chalkboard"/>
                <a:ea typeface="Chalkboard"/>
                <a:cs typeface="Chalkboard"/>
                <a:sym typeface="Chalkboard"/>
              </a:defRPr>
            </a:pPr>
            <a:r>
              <a:t>Break it into its constituent parts (phonemes)</a:t>
            </a:r>
          </a:p>
          <a:p>
            <a:pPr marL="634999" indent="-634999">
              <a:buSzPct val="100000"/>
              <a:buAutoNum type="arabicPeriod"/>
              <a:defRPr sz="3700" b="1">
                <a:solidFill>
                  <a:schemeClr val="accent5">
                    <a:lumOff val="-29866"/>
                  </a:schemeClr>
                </a:solidFill>
                <a:latin typeface="Chalkboard"/>
                <a:ea typeface="Chalkboard"/>
                <a:cs typeface="Chalkboard"/>
                <a:sym typeface="Chalkboard"/>
              </a:defRPr>
            </a:pPr>
            <a:r>
              <a:t>Link those sounds to letters (graphemes)</a:t>
            </a:r>
          </a:p>
          <a:p>
            <a:pPr marL="0" indent="0">
              <a:buSzTx/>
              <a:buNone/>
              <a:defRPr>
                <a:solidFill>
                  <a:schemeClr val="accent1">
                    <a:hueOff val="114395"/>
                    <a:lumOff val="-24975"/>
                  </a:schemeClr>
                </a:solidFill>
                <a:latin typeface="Chalkboard"/>
                <a:ea typeface="Chalkboard"/>
                <a:cs typeface="Chalkboard"/>
                <a:sym typeface="Chalkboard"/>
              </a:defRPr>
            </a:pPr>
            <a:r>
              <a:t>This will give a readable spelling, but it won’t always be correct.</a:t>
            </a:r>
          </a:p>
          <a:p>
            <a:pPr marL="0" indent="0">
              <a:buSzTx/>
              <a:buNone/>
              <a:defRPr>
                <a:solidFill>
                  <a:schemeClr val="accent1">
                    <a:hueOff val="114395"/>
                    <a:lumOff val="-24975"/>
                  </a:schemeClr>
                </a:solidFill>
                <a:latin typeface="Chalkboard"/>
                <a:ea typeface="Chalkboard"/>
                <a:cs typeface="Chalkboard"/>
                <a:sym typeface="Chalkboard"/>
              </a:defRPr>
            </a:pPr>
            <a:r>
              <a:t>More accurate choices come with knowledge and experience.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Shape 221"/>
          <p:cNvSpPr>
            <a:spLocks noGrp="1"/>
          </p:cNvSpPr>
          <p:nvPr>
            <p:ph type="title"/>
          </p:nvPr>
        </p:nvSpPr>
        <p:spPr>
          <a:xfrm>
            <a:off x="952500" y="254000"/>
            <a:ext cx="11099800" cy="1238102"/>
          </a:xfrm>
          <a:prstGeom prst="rect">
            <a:avLst/>
          </a:prstGeom>
        </p:spPr>
        <p:txBody>
          <a:bodyPr/>
          <a:lstStyle>
            <a:lvl1pPr defTabSz="508254">
              <a:defRPr sz="6960">
                <a:solidFill>
                  <a:srgbClr val="428B2E"/>
                </a:solidFill>
                <a:latin typeface="Chalkboard"/>
                <a:ea typeface="Chalkboard"/>
                <a:cs typeface="Chalkboard"/>
                <a:sym typeface="Chalkboard"/>
              </a:defRPr>
            </a:lvl1pPr>
          </a:lstStyle>
          <a:p>
            <a:r>
              <a:t>Phonemes</a:t>
            </a:r>
          </a:p>
        </p:txBody>
      </p:sp>
      <p:sp>
        <p:nvSpPr>
          <p:cNvPr id="222" name="Shape 222"/>
          <p:cNvSpPr>
            <a:spLocks noGrp="1"/>
          </p:cNvSpPr>
          <p:nvPr>
            <p:ph type="body" sz="half" idx="1"/>
          </p:nvPr>
        </p:nvSpPr>
        <p:spPr>
          <a:xfrm>
            <a:off x="2650352" y="2128672"/>
            <a:ext cx="3995738" cy="7207995"/>
          </a:xfrm>
          <a:prstGeom prst="rect">
            <a:avLst/>
          </a:prstGeom>
        </p:spPr>
        <p:txBody>
          <a:bodyPr/>
          <a:lstStyle/>
          <a:p>
            <a:pPr marL="0" indent="0">
              <a:spcBef>
                <a:spcPts val="3200"/>
              </a:spcBef>
              <a:buSzTx/>
              <a:buNone/>
              <a:defRPr sz="3700" b="1">
                <a:solidFill>
                  <a:schemeClr val="accent5">
                    <a:lumOff val="-29866"/>
                  </a:schemeClr>
                </a:solidFill>
                <a:latin typeface="Chalkboard"/>
                <a:ea typeface="Chalkboard"/>
                <a:cs typeface="Chalkboard"/>
                <a:sym typeface="Chalkboard"/>
              </a:defRPr>
            </a:pPr>
            <a:r>
              <a:rPr dirty="0"/>
              <a:t>Cat</a:t>
            </a:r>
          </a:p>
          <a:p>
            <a:pPr marL="0" indent="0">
              <a:spcBef>
                <a:spcPts val="3200"/>
              </a:spcBef>
              <a:buSzTx/>
              <a:buNone/>
              <a:defRPr sz="3700" b="1">
                <a:solidFill>
                  <a:schemeClr val="accent5">
                    <a:lumOff val="-29866"/>
                  </a:schemeClr>
                </a:solidFill>
                <a:latin typeface="Chalkboard"/>
                <a:ea typeface="Chalkboard"/>
                <a:cs typeface="Chalkboard"/>
                <a:sym typeface="Chalkboard"/>
              </a:defRPr>
            </a:pPr>
            <a:r>
              <a:rPr dirty="0"/>
              <a:t>Dog</a:t>
            </a:r>
          </a:p>
          <a:p>
            <a:pPr marL="0" indent="0">
              <a:spcBef>
                <a:spcPts val="3200"/>
              </a:spcBef>
              <a:buSzTx/>
              <a:buNone/>
              <a:defRPr sz="3700" b="1">
                <a:solidFill>
                  <a:schemeClr val="accent5">
                    <a:lumOff val="-29866"/>
                  </a:schemeClr>
                </a:solidFill>
                <a:latin typeface="Chalkboard"/>
                <a:ea typeface="Chalkboard"/>
                <a:cs typeface="Chalkboard"/>
                <a:sym typeface="Chalkboard"/>
              </a:defRPr>
            </a:pPr>
            <a:r>
              <a:rPr dirty="0"/>
              <a:t>Shop</a:t>
            </a:r>
          </a:p>
          <a:p>
            <a:pPr marL="0" indent="0">
              <a:spcBef>
                <a:spcPts val="3200"/>
              </a:spcBef>
              <a:buSzTx/>
              <a:buNone/>
              <a:defRPr sz="3700" b="1">
                <a:solidFill>
                  <a:schemeClr val="accent5">
                    <a:lumOff val="-29866"/>
                  </a:schemeClr>
                </a:solidFill>
                <a:latin typeface="Chalkboard"/>
                <a:ea typeface="Chalkboard"/>
                <a:cs typeface="Chalkboard"/>
                <a:sym typeface="Chalkboard"/>
              </a:defRPr>
            </a:pPr>
            <a:r>
              <a:rPr dirty="0"/>
              <a:t>Fish</a:t>
            </a:r>
          </a:p>
          <a:p>
            <a:pPr marL="0" indent="0">
              <a:spcBef>
                <a:spcPts val="3200"/>
              </a:spcBef>
              <a:buSzTx/>
              <a:buNone/>
              <a:defRPr sz="3700" b="1">
                <a:solidFill>
                  <a:schemeClr val="accent5">
                    <a:lumOff val="-29866"/>
                  </a:schemeClr>
                </a:solidFill>
                <a:latin typeface="Chalkboard"/>
                <a:ea typeface="Chalkboard"/>
                <a:cs typeface="Chalkboard"/>
                <a:sym typeface="Chalkboard"/>
              </a:defRPr>
            </a:pPr>
            <a:r>
              <a:rPr dirty="0"/>
              <a:t>Watch</a:t>
            </a:r>
          </a:p>
          <a:p>
            <a:pPr marL="0" indent="0">
              <a:spcBef>
                <a:spcPts val="3200"/>
              </a:spcBef>
              <a:buSzTx/>
              <a:buNone/>
              <a:defRPr sz="3700" b="1">
                <a:solidFill>
                  <a:schemeClr val="accent5">
                    <a:lumOff val="-29866"/>
                  </a:schemeClr>
                </a:solidFill>
                <a:latin typeface="Chalkboard"/>
                <a:ea typeface="Chalkboard"/>
                <a:cs typeface="Chalkboard"/>
                <a:sym typeface="Chalkboard"/>
              </a:defRPr>
            </a:pPr>
            <a:r>
              <a:rPr dirty="0"/>
              <a:t>Thought</a:t>
            </a:r>
          </a:p>
        </p:txBody>
      </p:sp>
      <p:sp>
        <p:nvSpPr>
          <p:cNvPr id="223" name="Shape 223"/>
          <p:cNvSpPr/>
          <p:nvPr/>
        </p:nvSpPr>
        <p:spPr>
          <a:xfrm>
            <a:off x="8076488" y="1792156"/>
            <a:ext cx="2526342" cy="898022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 algn="l">
              <a:spcBef>
                <a:spcPts val="4200"/>
              </a:spcBef>
              <a:defRPr sz="3700">
                <a:solidFill>
                  <a:schemeClr val="accent1">
                    <a:lumOff val="-13575"/>
                  </a:schemeClr>
                </a:solidFill>
                <a:latin typeface="Chalkboard"/>
                <a:ea typeface="Chalkboard"/>
                <a:cs typeface="Chalkboard"/>
                <a:sym typeface="Chalkboard"/>
              </a:defRPr>
            </a:pPr>
            <a:r>
              <a:rPr dirty="0"/>
              <a:t>Stop</a:t>
            </a:r>
          </a:p>
          <a:p>
            <a:pPr algn="l">
              <a:spcBef>
                <a:spcPts val="4200"/>
              </a:spcBef>
              <a:defRPr sz="3700">
                <a:solidFill>
                  <a:schemeClr val="accent1">
                    <a:lumOff val="-13575"/>
                  </a:schemeClr>
                </a:solidFill>
                <a:latin typeface="Chalkboard"/>
                <a:ea typeface="Chalkboard"/>
                <a:cs typeface="Chalkboard"/>
                <a:sym typeface="Chalkboard"/>
              </a:defRPr>
            </a:pPr>
            <a:r>
              <a:rPr dirty="0"/>
              <a:t>Fist</a:t>
            </a:r>
          </a:p>
          <a:p>
            <a:pPr algn="l">
              <a:spcBef>
                <a:spcPts val="4200"/>
              </a:spcBef>
              <a:defRPr sz="3700">
                <a:solidFill>
                  <a:schemeClr val="accent1">
                    <a:lumOff val="-13575"/>
                  </a:schemeClr>
                </a:solidFill>
                <a:latin typeface="Chalkboard"/>
                <a:ea typeface="Chalkboard"/>
                <a:cs typeface="Chalkboard"/>
                <a:sym typeface="Chalkboard"/>
              </a:defRPr>
            </a:pPr>
            <a:r>
              <a:rPr dirty="0"/>
              <a:t>Strap</a:t>
            </a:r>
          </a:p>
          <a:p>
            <a:pPr algn="l">
              <a:spcBef>
                <a:spcPts val="4200"/>
              </a:spcBef>
              <a:defRPr sz="3700">
                <a:solidFill>
                  <a:schemeClr val="accent1">
                    <a:lumOff val="-13575"/>
                  </a:schemeClr>
                </a:solidFill>
                <a:latin typeface="Chalkboard"/>
                <a:ea typeface="Chalkboard"/>
                <a:cs typeface="Chalkboard"/>
                <a:sym typeface="Chalkboard"/>
              </a:defRPr>
            </a:pPr>
            <a:r>
              <a:rPr dirty="0"/>
              <a:t>Straight </a:t>
            </a:r>
          </a:p>
          <a:p>
            <a:pPr algn="l">
              <a:spcBef>
                <a:spcPts val="4200"/>
              </a:spcBef>
              <a:defRPr sz="3700">
                <a:solidFill>
                  <a:schemeClr val="accent1">
                    <a:lumOff val="-13575"/>
                  </a:schemeClr>
                </a:solidFill>
                <a:latin typeface="Chalkboard"/>
                <a:ea typeface="Chalkboard"/>
                <a:cs typeface="Chalkboard"/>
                <a:sym typeface="Chalkboard"/>
              </a:defRPr>
            </a:pPr>
            <a:r>
              <a:rPr dirty="0"/>
              <a:t>Strong</a:t>
            </a:r>
          </a:p>
          <a:p>
            <a:pPr algn="l">
              <a:spcBef>
                <a:spcPts val="4200"/>
              </a:spcBef>
              <a:defRPr sz="3700">
                <a:solidFill>
                  <a:schemeClr val="accent1">
                    <a:lumOff val="-13575"/>
                  </a:schemeClr>
                </a:solidFill>
                <a:latin typeface="Chalkboard"/>
                <a:ea typeface="Chalkboard"/>
                <a:cs typeface="Chalkboard"/>
                <a:sym typeface="Chalkboard"/>
              </a:defRPr>
            </a:pPr>
            <a:r>
              <a:rPr dirty="0"/>
              <a:t>Bottle</a:t>
            </a:r>
          </a:p>
          <a:p>
            <a:pPr algn="l">
              <a:spcBef>
                <a:spcPts val="4200"/>
              </a:spcBef>
              <a:defRPr sz="3200" b="0"/>
            </a:pPr>
            <a:endParaRPr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Shape 225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t>Spell…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Shape 227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defTabSz="467359">
              <a:defRPr sz="6400">
                <a:solidFill>
                  <a:schemeClr val="accent6">
                    <a:hueOff val="-146070"/>
                    <a:satOff val="-10048"/>
                    <a:lumOff val="-30626"/>
                  </a:schemeClr>
                </a:solidFill>
                <a:latin typeface="Chalkduster"/>
                <a:ea typeface="Chalkduster"/>
                <a:cs typeface="Chalkduster"/>
                <a:sym typeface="Chalkduster"/>
              </a:defRPr>
            </a:lvl1pPr>
          </a:lstStyle>
          <a:p>
            <a:r>
              <a:rPr dirty="0"/>
              <a:t>I spy with my little eye</a:t>
            </a:r>
          </a:p>
        </p:txBody>
      </p:sp>
      <p:sp>
        <p:nvSpPr>
          <p:cNvPr id="228" name="Shape 228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marL="0" indent="0" algn="ctr">
              <a:buSzTx/>
              <a:buNone/>
              <a:defRPr sz="5600">
                <a:solidFill>
                  <a:schemeClr val="accent1">
                    <a:hueOff val="114395"/>
                    <a:lumOff val="-24975"/>
                  </a:schemeClr>
                </a:solidFill>
                <a:latin typeface="Marker Felt"/>
                <a:ea typeface="Marker Felt"/>
                <a:cs typeface="Marker Felt"/>
                <a:sym typeface="Marker Felt"/>
              </a:defRPr>
            </a:pPr>
            <a:r>
              <a:t>….something beginning with…</a:t>
            </a:r>
          </a:p>
          <a:p>
            <a:pPr marL="0" indent="0" algn="ctr">
              <a:buSzTx/>
              <a:buNone/>
              <a:defRPr sz="5600">
                <a:solidFill>
                  <a:schemeClr val="accent1">
                    <a:hueOff val="114395"/>
                    <a:lumOff val="-24975"/>
                  </a:schemeClr>
                </a:solidFill>
                <a:latin typeface="Marker Felt"/>
                <a:ea typeface="Marker Felt"/>
                <a:cs typeface="Marker Felt"/>
                <a:sym typeface="Marker Felt"/>
              </a:defRPr>
            </a:pPr>
            <a:r>
              <a:t>….something ending with…</a:t>
            </a:r>
          </a:p>
          <a:p>
            <a:pPr marL="0" indent="0" algn="ctr">
              <a:buSzTx/>
              <a:buNone/>
              <a:defRPr sz="5600">
                <a:solidFill>
                  <a:schemeClr val="accent1">
                    <a:hueOff val="114395"/>
                    <a:lumOff val="-24975"/>
                  </a:schemeClr>
                </a:solidFill>
                <a:latin typeface="Marker Felt"/>
                <a:ea typeface="Marker Felt"/>
                <a:cs typeface="Marker Felt"/>
                <a:sym typeface="Marker Felt"/>
              </a:defRPr>
            </a:pPr>
            <a:r>
              <a:t>….something with … in the middle!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Shape 239"/>
          <p:cNvSpPr>
            <a:spLocks noGrp="1"/>
          </p:cNvSpPr>
          <p:nvPr>
            <p:ph type="title"/>
          </p:nvPr>
        </p:nvSpPr>
        <p:spPr>
          <a:xfrm>
            <a:off x="983856" y="0"/>
            <a:ext cx="10691680" cy="1675903"/>
          </a:xfrm>
          <a:prstGeom prst="rect">
            <a:avLst/>
          </a:prstGeom>
        </p:spPr>
        <p:txBody>
          <a:bodyPr>
            <a:normAutofit fontScale="90000"/>
          </a:bodyPr>
          <a:lstStyle/>
          <a:p>
            <a:pPr defTabSz="327152">
              <a:defRPr sz="4480" b="1">
                <a:solidFill>
                  <a:schemeClr val="accent5">
                    <a:hueOff val="-82419"/>
                    <a:satOff val="-9513"/>
                    <a:lumOff val="-16343"/>
                  </a:schemeClr>
                </a:solidFill>
                <a:latin typeface="Chalkboard"/>
                <a:ea typeface="Chalkboard"/>
                <a:cs typeface="Chalkboard"/>
                <a:sym typeface="Chalkboard"/>
              </a:defRPr>
            </a:pPr>
            <a:r>
              <a:rPr sz="6272" dirty="0"/>
              <a:t>Rules</a:t>
            </a:r>
            <a:r>
              <a:rPr dirty="0"/>
              <a:t> </a:t>
            </a:r>
          </a:p>
          <a:p>
            <a:pPr defTabSz="327152">
              <a:defRPr sz="4480" b="1">
                <a:solidFill>
                  <a:schemeClr val="accent5">
                    <a:hueOff val="-82419"/>
                    <a:satOff val="-9513"/>
                    <a:lumOff val="-16343"/>
                  </a:schemeClr>
                </a:solidFill>
                <a:latin typeface="Chalkboard"/>
                <a:ea typeface="Chalkboard"/>
                <a:cs typeface="Chalkboard"/>
                <a:sym typeface="Chalkboard"/>
              </a:defRPr>
            </a:pPr>
            <a:r>
              <a:rPr dirty="0"/>
              <a:t>Prefixes and suffixes</a:t>
            </a:r>
          </a:p>
        </p:txBody>
      </p:sp>
      <p:sp>
        <p:nvSpPr>
          <p:cNvPr id="240" name="Shape 240"/>
          <p:cNvSpPr>
            <a:spLocks noGrp="1"/>
          </p:cNvSpPr>
          <p:nvPr>
            <p:ph type="body" idx="1"/>
          </p:nvPr>
        </p:nvSpPr>
        <p:spPr>
          <a:xfrm>
            <a:off x="952500" y="1675903"/>
            <a:ext cx="11099800" cy="7991212"/>
          </a:xfrm>
          <a:prstGeom prst="rect">
            <a:avLst/>
          </a:prstGeom>
        </p:spPr>
        <p:txBody>
          <a:bodyPr/>
          <a:lstStyle/>
          <a:p>
            <a:pPr marL="0" indent="0" algn="ctr" defTabSz="560831">
              <a:spcBef>
                <a:spcPts val="0"/>
              </a:spcBef>
              <a:buSzTx/>
              <a:buNone/>
              <a:defRPr sz="3264" b="1">
                <a:solidFill>
                  <a:srgbClr val="C82506"/>
                </a:solidFill>
              </a:defRPr>
            </a:pPr>
            <a:r>
              <a:rPr dirty="0"/>
              <a:t>Examples:</a:t>
            </a:r>
          </a:p>
          <a:p>
            <a:pPr marL="0" indent="0" algn="ctr" defTabSz="560831">
              <a:spcBef>
                <a:spcPts val="4000"/>
              </a:spcBef>
              <a:buSzTx/>
              <a:buNone/>
              <a:defRPr sz="4416">
                <a:solidFill>
                  <a:schemeClr val="accent1">
                    <a:hueOff val="114395"/>
                    <a:lumOff val="-24975"/>
                  </a:schemeClr>
                </a:solidFill>
                <a:latin typeface="Chalkboard"/>
                <a:ea typeface="Chalkboard"/>
                <a:cs typeface="Chalkboard"/>
                <a:sym typeface="Chalkboard"/>
              </a:defRPr>
            </a:pPr>
            <a:r>
              <a:rPr dirty="0"/>
              <a:t>hop - hopping</a:t>
            </a:r>
          </a:p>
          <a:p>
            <a:pPr marL="0" indent="0" algn="ctr" defTabSz="560831">
              <a:spcBef>
                <a:spcPts val="4000"/>
              </a:spcBef>
              <a:buSzTx/>
              <a:buNone/>
              <a:defRPr sz="4416">
                <a:solidFill>
                  <a:schemeClr val="accent1">
                    <a:hueOff val="114395"/>
                    <a:lumOff val="-24975"/>
                  </a:schemeClr>
                </a:solidFill>
                <a:latin typeface="Chalkboard"/>
                <a:ea typeface="Chalkboard"/>
                <a:cs typeface="Chalkboard"/>
                <a:sym typeface="Chalkboard"/>
              </a:defRPr>
            </a:pPr>
            <a:r>
              <a:rPr dirty="0"/>
              <a:t>hope - hoping</a:t>
            </a:r>
          </a:p>
          <a:p>
            <a:pPr marL="0" indent="0" algn="ctr" defTabSz="560831">
              <a:spcBef>
                <a:spcPts val="4000"/>
              </a:spcBef>
              <a:buSzTx/>
              <a:buNone/>
              <a:defRPr sz="4416">
                <a:solidFill>
                  <a:schemeClr val="accent1">
                    <a:hueOff val="114395"/>
                    <a:lumOff val="-24975"/>
                  </a:schemeClr>
                </a:solidFill>
                <a:latin typeface="Chalkboard"/>
                <a:ea typeface="Chalkboard"/>
                <a:cs typeface="Chalkboard"/>
                <a:sym typeface="Chalkboard"/>
              </a:defRPr>
            </a:pPr>
            <a:r>
              <a:rPr dirty="0"/>
              <a:t>beauty - beautiful</a:t>
            </a:r>
          </a:p>
          <a:p>
            <a:pPr marL="0" indent="0" algn="ctr" defTabSz="560831">
              <a:spcBef>
                <a:spcPts val="4000"/>
              </a:spcBef>
              <a:buSzTx/>
              <a:buNone/>
              <a:defRPr sz="4416">
                <a:solidFill>
                  <a:schemeClr val="accent1">
                    <a:hueOff val="114395"/>
                    <a:lumOff val="-24975"/>
                  </a:schemeClr>
                </a:solidFill>
                <a:latin typeface="Chalkboard"/>
                <a:ea typeface="Chalkboard"/>
                <a:cs typeface="Chalkboard"/>
                <a:sym typeface="Chalkboard"/>
              </a:defRPr>
            </a:pPr>
            <a:r>
              <a:rPr dirty="0"/>
              <a:t>effective - ineffective</a:t>
            </a:r>
          </a:p>
          <a:p>
            <a:pPr marL="0" indent="0" algn="ctr" defTabSz="560831">
              <a:spcBef>
                <a:spcPts val="4000"/>
              </a:spcBef>
              <a:buSzTx/>
              <a:buNone/>
              <a:defRPr sz="4416">
                <a:solidFill>
                  <a:schemeClr val="accent1">
                    <a:hueOff val="114395"/>
                    <a:lumOff val="-24975"/>
                  </a:schemeClr>
                </a:solidFill>
                <a:latin typeface="Chalkboard"/>
                <a:ea typeface="Chalkboard"/>
                <a:cs typeface="Chalkboard"/>
                <a:sym typeface="Chalkboard"/>
              </a:defRPr>
            </a:pPr>
            <a:r>
              <a:rPr dirty="0"/>
              <a:t>possible - impossible</a:t>
            </a:r>
          </a:p>
          <a:p>
            <a:pPr marL="0" indent="0" algn="ctr" defTabSz="560831">
              <a:spcBef>
                <a:spcPts val="4000"/>
              </a:spcBef>
              <a:buSzTx/>
              <a:buNone/>
              <a:defRPr sz="4416">
                <a:solidFill>
                  <a:schemeClr val="accent1">
                    <a:hueOff val="114395"/>
                    <a:lumOff val="-24975"/>
                  </a:schemeClr>
                </a:solidFill>
                <a:latin typeface="Chalkboard"/>
                <a:ea typeface="Chalkboard"/>
                <a:cs typeface="Chalkboard"/>
                <a:sym typeface="Chalkboard"/>
              </a:defRPr>
            </a:pPr>
            <a:r>
              <a:rPr dirty="0"/>
              <a:t>fortunate - unfortunate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2" name="image.png"/>
          <p:cNvPicPr>
            <a:picLocks noChangeAspect="1"/>
          </p:cNvPicPr>
          <p:nvPr/>
        </p:nvPicPr>
        <p:blipFill>
          <a:blip r:embed="rId2">
            <a:extLst/>
          </a:blip>
          <a:srcRect l="18899" t="14764" r="22117" b="10653"/>
          <a:stretch>
            <a:fillRect/>
          </a:stretch>
        </p:blipFill>
        <p:spPr>
          <a:xfrm>
            <a:off x="2201333" y="268675"/>
            <a:ext cx="9013050" cy="8602135"/>
          </a:xfrm>
          <a:prstGeom prst="rect">
            <a:avLst/>
          </a:prstGeom>
          <a:ln w="12700">
            <a:miter lim="400000"/>
          </a:ln>
        </p:spPr>
      </p:pic>
      <p:sp>
        <p:nvSpPr>
          <p:cNvPr id="243" name="Shape 243"/>
          <p:cNvSpPr/>
          <p:nvPr/>
        </p:nvSpPr>
        <p:spPr>
          <a:xfrm>
            <a:off x="4147537" y="8972408"/>
            <a:ext cx="4915183" cy="3870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65023" tIns="65023" rIns="65023" bIns="65023">
            <a:spAutoFit/>
          </a:bodyPr>
          <a:lstStyle>
            <a:lvl1pPr defTabSz="1300480">
              <a:defRPr sz="1800" b="0"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r>
              <a:t>primaryeducationadvisors.co.uk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" name="image.png"/>
          <p:cNvPicPr>
            <a:picLocks noChangeAspect="1"/>
          </p:cNvPicPr>
          <p:nvPr/>
        </p:nvPicPr>
        <p:blipFill>
          <a:blip r:embed="rId2">
            <a:extLst/>
          </a:blip>
          <a:srcRect l="19490" t="16241" r="23809" b="9858"/>
          <a:stretch>
            <a:fillRect/>
          </a:stretch>
        </p:blipFill>
        <p:spPr>
          <a:xfrm>
            <a:off x="2815448" y="781190"/>
            <a:ext cx="7272304" cy="7782561"/>
          </a:xfrm>
          <a:prstGeom prst="rect">
            <a:avLst/>
          </a:prstGeom>
          <a:ln w="12700">
            <a:miter lim="400000"/>
          </a:ln>
        </p:spPr>
      </p:pic>
      <p:sp>
        <p:nvSpPr>
          <p:cNvPr id="246" name="Shape 246"/>
          <p:cNvSpPr/>
          <p:nvPr/>
        </p:nvSpPr>
        <p:spPr>
          <a:xfrm>
            <a:off x="4443306" y="8886613"/>
            <a:ext cx="4118188" cy="3870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65023" tIns="65023" rIns="65023" bIns="65023">
            <a:spAutoFit/>
          </a:bodyPr>
          <a:lstStyle>
            <a:lvl1pPr defTabSz="1300480">
              <a:defRPr sz="1800" b="0"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r>
              <a:t>primaryeducationadvisors.co.uk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8" name="image.png"/>
          <p:cNvPicPr>
            <a:picLocks noChangeAspect="1"/>
          </p:cNvPicPr>
          <p:nvPr/>
        </p:nvPicPr>
        <p:blipFill>
          <a:blip r:embed="rId2">
            <a:extLst/>
          </a:blip>
          <a:srcRect l="19490" t="16241" r="23219" b="10668"/>
          <a:stretch>
            <a:fillRect/>
          </a:stretch>
        </p:blipFill>
        <p:spPr>
          <a:xfrm>
            <a:off x="2201333" y="677333"/>
            <a:ext cx="8396677" cy="8091877"/>
          </a:xfrm>
          <a:prstGeom prst="rect">
            <a:avLst/>
          </a:prstGeom>
          <a:ln w="12700">
            <a:miter lim="400000"/>
          </a:ln>
        </p:spPr>
      </p:pic>
      <p:sp>
        <p:nvSpPr>
          <p:cNvPr id="249" name="Shape 249"/>
          <p:cNvSpPr/>
          <p:nvPr/>
        </p:nvSpPr>
        <p:spPr>
          <a:xfrm>
            <a:off x="4443306" y="8886613"/>
            <a:ext cx="4118188" cy="3870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65023" tIns="65023" rIns="65023" bIns="65023">
            <a:spAutoFit/>
          </a:bodyPr>
          <a:lstStyle>
            <a:lvl1pPr defTabSz="1300480">
              <a:defRPr sz="1800" b="0"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r>
              <a:t>primaryeducationadvisors.co.uk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Shape 251"/>
          <p:cNvSpPr>
            <a:spLocks noGrp="1"/>
          </p:cNvSpPr>
          <p:nvPr>
            <p:ph type="title" idx="4294967295"/>
          </p:nvPr>
        </p:nvSpPr>
        <p:spPr>
          <a:xfrm>
            <a:off x="975359" y="866986"/>
            <a:ext cx="11054082" cy="1625601"/>
          </a:xfrm>
          <a:prstGeom prst="rect">
            <a:avLst/>
          </a:prstGeom>
        </p:spPr>
        <p:txBody>
          <a:bodyPr/>
          <a:lstStyle/>
          <a:p>
            <a:pPr algn="l">
              <a:defRPr sz="3800">
                <a:solidFill>
                  <a:srgbClr val="00A002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t>Roll the dice</a:t>
            </a:r>
            <a:br/>
            <a:r>
              <a:rPr>
                <a:solidFill>
                  <a:srgbClr val="000000"/>
                </a:solidFill>
              </a:rPr>
              <a:t>Each number represents a prefix</a:t>
            </a:r>
          </a:p>
        </p:txBody>
      </p:sp>
      <p:sp>
        <p:nvSpPr>
          <p:cNvPr id="252" name="Shape 252"/>
          <p:cNvSpPr>
            <a:spLocks noGrp="1"/>
          </p:cNvSpPr>
          <p:nvPr>
            <p:ph type="body" sz="half" idx="4294967295"/>
          </p:nvPr>
        </p:nvSpPr>
        <p:spPr>
          <a:xfrm>
            <a:off x="975359" y="2817706"/>
            <a:ext cx="5418668" cy="5852161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742950" indent="-742950">
              <a:spcBef>
                <a:spcPts val="1200"/>
              </a:spcBef>
              <a:buFont typeface="+mj-lt"/>
              <a:buAutoNum type="arabicPeriod"/>
              <a:defRPr sz="50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lang="en-GB" sz="4000" dirty="0" smtClean="0"/>
              <a:t>dis</a:t>
            </a:r>
          </a:p>
          <a:p>
            <a:pPr marL="742950" indent="-742950">
              <a:spcBef>
                <a:spcPts val="1200"/>
              </a:spcBef>
              <a:buFont typeface="+mj-lt"/>
              <a:buAutoNum type="arabicPeriod"/>
              <a:defRPr sz="50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lang="en-GB" sz="4000" dirty="0" err="1" smtClean="0"/>
              <a:t>mis</a:t>
            </a:r>
            <a:endParaRPr lang="en-GB" sz="4000" dirty="0" smtClean="0"/>
          </a:p>
          <a:p>
            <a:pPr marL="742950" indent="-742950">
              <a:spcBef>
                <a:spcPts val="1200"/>
              </a:spcBef>
              <a:buFont typeface="+mj-lt"/>
              <a:buAutoNum type="arabicPeriod"/>
              <a:defRPr sz="50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lang="en-GB" sz="4000" dirty="0" smtClean="0"/>
              <a:t>re</a:t>
            </a:r>
          </a:p>
          <a:p>
            <a:pPr marL="742950" indent="-742950">
              <a:spcBef>
                <a:spcPts val="1200"/>
              </a:spcBef>
              <a:buFont typeface="+mj-lt"/>
              <a:buAutoNum type="arabicPeriod"/>
              <a:defRPr sz="50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lang="en-GB" sz="4000" dirty="0" smtClean="0"/>
              <a:t>pre</a:t>
            </a:r>
          </a:p>
          <a:p>
            <a:pPr marL="742950" indent="-742950">
              <a:spcBef>
                <a:spcPts val="1200"/>
              </a:spcBef>
              <a:buFont typeface="+mj-lt"/>
              <a:buAutoNum type="arabicPeriod"/>
              <a:defRPr sz="50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lang="en-GB" sz="4000" dirty="0" smtClean="0"/>
              <a:t>un</a:t>
            </a:r>
          </a:p>
          <a:p>
            <a:pPr marL="742950" indent="-742950">
              <a:spcBef>
                <a:spcPts val="1200"/>
              </a:spcBef>
              <a:buFont typeface="+mj-lt"/>
              <a:buAutoNum type="arabicPeriod"/>
              <a:defRPr sz="50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lang="en-GB" sz="4000" dirty="0" smtClean="0"/>
              <a:t>in</a:t>
            </a:r>
          </a:p>
          <a:p>
            <a:pPr marL="0" indent="0">
              <a:spcBef>
                <a:spcPts val="1200"/>
              </a:spcBef>
              <a:buNone/>
              <a:defRPr sz="50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defRPr>
            </a:pPr>
            <a:endParaRPr lang="en-GB" sz="4000" dirty="0" smtClean="0"/>
          </a:p>
          <a:p>
            <a:pPr marL="0" indent="0">
              <a:spcBef>
                <a:spcPts val="1200"/>
              </a:spcBef>
              <a:buNone/>
              <a:defRPr sz="50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defRPr>
            </a:pPr>
            <a:endParaRPr sz="4000" dirty="0"/>
          </a:p>
        </p:txBody>
      </p:sp>
      <p:sp>
        <p:nvSpPr>
          <p:cNvPr id="253" name="Shape 253"/>
          <p:cNvSpPr/>
          <p:nvPr/>
        </p:nvSpPr>
        <p:spPr>
          <a:xfrm>
            <a:off x="7578231" y="2817706"/>
            <a:ext cx="5418668" cy="678831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65023" tIns="65023" rIns="65023" bIns="65023">
            <a:normAutofit/>
          </a:bodyPr>
          <a:lstStyle/>
          <a:p>
            <a:pPr marL="647700" indent="-647700" algn="l" defTabSz="1300480">
              <a:spcBef>
                <a:spcPts val="800"/>
              </a:spcBef>
              <a:buSzPct val="100000"/>
              <a:buFont typeface="+mj-lt"/>
              <a:buAutoNum type="alphaLcPeriod"/>
              <a:defRPr sz="3400" b="0">
                <a:latin typeface="Arial"/>
                <a:ea typeface="Arial"/>
                <a:cs typeface="Arial"/>
                <a:sym typeface="Arial"/>
              </a:defRPr>
            </a:pPr>
            <a:r>
              <a:rPr dirty="0"/>
              <a:t>Find a root word that links with the prefix</a:t>
            </a:r>
          </a:p>
          <a:p>
            <a:pPr marL="647700" indent="-647700" algn="l" defTabSz="1300480">
              <a:spcBef>
                <a:spcPts val="800"/>
              </a:spcBef>
              <a:buSzPct val="100000"/>
              <a:buFont typeface="+mj-lt"/>
              <a:buAutoNum type="alphaLcPeriod"/>
              <a:defRPr sz="3400" b="0">
                <a:solidFill>
                  <a:srgbClr val="3366FF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dirty="0"/>
              <a:t>What does your new word mean?</a:t>
            </a:r>
          </a:p>
          <a:p>
            <a:pPr marL="647700" indent="-647700" algn="l" defTabSz="1300480">
              <a:spcBef>
                <a:spcPts val="800"/>
              </a:spcBef>
              <a:buSzPct val="100000"/>
              <a:buFont typeface="+mj-lt"/>
              <a:buAutoNum type="alphaLcPeriod"/>
              <a:defRPr sz="3400" b="0">
                <a:latin typeface="Arial"/>
                <a:ea typeface="Arial"/>
                <a:cs typeface="Arial"/>
                <a:sym typeface="Arial"/>
              </a:defRPr>
            </a:pPr>
            <a:r>
              <a:rPr dirty="0"/>
              <a:t>Roll and repeat</a:t>
            </a:r>
          </a:p>
          <a:p>
            <a:pPr marL="647700" indent="-647700" algn="l" defTabSz="1300480">
              <a:spcBef>
                <a:spcPts val="800"/>
              </a:spcBef>
              <a:buSzPct val="100000"/>
              <a:buFont typeface="+mj-lt"/>
              <a:buAutoNum type="alphaLcPeriod"/>
              <a:defRPr sz="3400" b="0">
                <a:solidFill>
                  <a:srgbClr val="3366FF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dirty="0"/>
              <a:t>Say and write sentences applying real words formed.</a:t>
            </a:r>
          </a:p>
          <a:p>
            <a:pPr marL="647700" indent="-647700" algn="l" defTabSz="1300480">
              <a:spcBef>
                <a:spcPts val="800"/>
              </a:spcBef>
              <a:buSzPct val="100000"/>
              <a:buFont typeface="+mj-lt"/>
              <a:buAutoNum type="alphaLcPeriod"/>
              <a:defRPr sz="3400" b="0">
                <a:latin typeface="Arial"/>
                <a:ea typeface="Arial"/>
                <a:cs typeface="Arial"/>
                <a:sym typeface="Arial"/>
              </a:defRPr>
            </a:pPr>
            <a:r>
              <a:rPr dirty="0"/>
              <a:t>Check for sense and correct spelling</a:t>
            </a:r>
          </a:p>
        </p:txBody>
      </p:sp>
      <p:sp>
        <p:nvSpPr>
          <p:cNvPr id="254" name="Shape 254"/>
          <p:cNvSpPr/>
          <p:nvPr/>
        </p:nvSpPr>
        <p:spPr>
          <a:xfrm>
            <a:off x="4443306" y="8886613"/>
            <a:ext cx="4118188" cy="3870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65023" tIns="65023" rIns="65023" bIns="65023">
            <a:spAutoFit/>
          </a:bodyPr>
          <a:lstStyle>
            <a:lvl1pPr defTabSz="1300480">
              <a:defRPr sz="1800" b="0"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r>
              <a:t>primaryeducationadvisors.co.uk</a:t>
            </a:r>
          </a:p>
        </p:txBody>
      </p:sp>
      <p:pic>
        <p:nvPicPr>
          <p:cNvPr id="255" name="dice.png" descr="dice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3533422" y="3955626"/>
            <a:ext cx="2804161" cy="307961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Shape 257"/>
          <p:cNvSpPr>
            <a:spLocks noGrp="1"/>
          </p:cNvSpPr>
          <p:nvPr>
            <p:ph type="title" idx="4294967295"/>
          </p:nvPr>
        </p:nvSpPr>
        <p:spPr>
          <a:xfrm>
            <a:off x="975359" y="866986"/>
            <a:ext cx="11054082" cy="1625601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58" name="Shape 258"/>
          <p:cNvSpPr>
            <a:spLocks noGrp="1"/>
          </p:cNvSpPr>
          <p:nvPr>
            <p:ph type="body" idx="4294967295"/>
          </p:nvPr>
        </p:nvSpPr>
        <p:spPr>
          <a:xfrm>
            <a:off x="975359" y="2817706"/>
            <a:ext cx="11054082" cy="5852161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59" name="Shape 259"/>
          <p:cNvSpPr/>
          <p:nvPr/>
        </p:nvSpPr>
        <p:spPr>
          <a:xfrm>
            <a:off x="4443306" y="8886613"/>
            <a:ext cx="4118188" cy="3870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65023" tIns="65023" rIns="65023" bIns="65023">
            <a:spAutoFit/>
          </a:bodyPr>
          <a:lstStyle>
            <a:lvl1pPr defTabSz="1300480">
              <a:defRPr sz="1800" b="0"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r>
              <a:t>primaryeducationadvisors.co.uk</a:t>
            </a:r>
          </a:p>
        </p:txBody>
      </p:sp>
      <p:pic>
        <p:nvPicPr>
          <p:cNvPr id="260" name="Screen Shot 2016-06-21 at 14.png" descr="Screen Shot 2016-06-21 at 14.35.58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460586" y="268675"/>
            <a:ext cx="11982028" cy="8500535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Shape 262"/>
          <p:cNvSpPr>
            <a:spLocks noGrp="1"/>
          </p:cNvSpPr>
          <p:nvPr>
            <p:ph type="title" idx="4294967295"/>
          </p:nvPr>
        </p:nvSpPr>
        <p:spPr>
          <a:xfrm>
            <a:off x="975359" y="866986"/>
            <a:ext cx="11054082" cy="1625601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263" name="Screen Shot 2016-06-21 at 14.png" descr="Screen Shot 2016-06-21 at 14.34.56.png"/>
          <p:cNvPicPr>
            <a:picLocks noChangeAspect="1"/>
          </p:cNvPicPr>
          <p:nvPr/>
        </p:nvPicPr>
        <p:blipFill>
          <a:blip r:embed="rId2">
            <a:extLst/>
          </a:blip>
          <a:srcRect l="1043" t="18957" r="42654" b="18392"/>
          <a:stretch>
            <a:fillRect/>
          </a:stretch>
        </p:blipFill>
        <p:spPr>
          <a:xfrm>
            <a:off x="232550" y="1088248"/>
            <a:ext cx="12490028" cy="7782561"/>
          </a:xfrm>
          <a:prstGeom prst="rect">
            <a:avLst/>
          </a:prstGeom>
          <a:ln w="12700">
            <a:miter lim="400000"/>
          </a:ln>
        </p:spPr>
      </p:pic>
      <p:sp>
        <p:nvSpPr>
          <p:cNvPr id="264" name="Shape 264"/>
          <p:cNvSpPr/>
          <p:nvPr/>
        </p:nvSpPr>
        <p:spPr>
          <a:xfrm>
            <a:off x="4443306" y="8886613"/>
            <a:ext cx="4118188" cy="3870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65023" tIns="65023" rIns="65023" bIns="65023">
            <a:spAutoFit/>
          </a:bodyPr>
          <a:lstStyle>
            <a:lvl1pPr defTabSz="1300480">
              <a:defRPr sz="1800" b="0"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r>
              <a:t>primaryeducationadvisors.co.uk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Shape 266"/>
          <p:cNvSpPr>
            <a:spLocks noGrp="1"/>
          </p:cNvSpPr>
          <p:nvPr>
            <p:ph type="title" idx="4294967295"/>
          </p:nvPr>
        </p:nvSpPr>
        <p:spPr>
          <a:xfrm>
            <a:off x="975359" y="866986"/>
            <a:ext cx="11054082" cy="1625601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267" name="Screen Shot 2016-06-21 at 14.png" descr="Screen Shot 2016-06-21 at 14.35.21.png"/>
          <p:cNvPicPr>
            <a:picLocks noChangeAspect="1"/>
          </p:cNvPicPr>
          <p:nvPr/>
        </p:nvPicPr>
        <p:blipFill>
          <a:blip r:embed="rId2">
            <a:extLst/>
          </a:blip>
          <a:srcRect l="41163" t="17706" r="895" b="18692"/>
          <a:stretch>
            <a:fillRect/>
          </a:stretch>
        </p:blipFill>
        <p:spPr>
          <a:xfrm>
            <a:off x="153528" y="-1"/>
            <a:ext cx="12494544" cy="8696961"/>
          </a:xfrm>
          <a:prstGeom prst="rect">
            <a:avLst/>
          </a:prstGeom>
          <a:ln w="12700">
            <a:miter lim="400000"/>
          </a:ln>
        </p:spPr>
      </p:pic>
      <p:sp>
        <p:nvSpPr>
          <p:cNvPr id="268" name="Shape 268"/>
          <p:cNvSpPr/>
          <p:nvPr/>
        </p:nvSpPr>
        <p:spPr>
          <a:xfrm>
            <a:off x="4443306" y="8886613"/>
            <a:ext cx="4118188" cy="3870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65023" tIns="65023" rIns="65023" bIns="65023">
            <a:spAutoFit/>
          </a:bodyPr>
          <a:lstStyle>
            <a:lvl1pPr defTabSz="1300480">
              <a:defRPr sz="1800" b="0"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r>
              <a:t>primaryeducationadvisors.co.uk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Shape 270"/>
          <p:cNvSpPr>
            <a:spLocks noGrp="1"/>
          </p:cNvSpPr>
          <p:nvPr>
            <p:ph type="title" idx="4294967295"/>
          </p:nvPr>
        </p:nvSpPr>
        <p:spPr>
          <a:xfrm>
            <a:off x="975359" y="866986"/>
            <a:ext cx="11054082" cy="1625601"/>
          </a:xfrm>
          <a:prstGeom prst="rect">
            <a:avLst/>
          </a:prstGeom>
        </p:spPr>
        <p:txBody>
          <a:bodyPr>
            <a:normAutofit fontScale="90000"/>
          </a:bodyPr>
          <a:lstStyle/>
          <a:p>
            <a:pPr defTabSz="537463">
              <a:defRPr sz="7360">
                <a:latin typeface="Arial"/>
                <a:ea typeface="Arial"/>
                <a:cs typeface="Arial"/>
                <a:sym typeface="Arial"/>
              </a:defRPr>
            </a:pPr>
            <a:r>
              <a:t>Spelling Investigation: </a:t>
            </a:r>
            <a:br/>
            <a:r>
              <a:rPr sz="3128"/>
              <a:t>How could you group these ‘zhun-ending’ words?</a:t>
            </a:r>
          </a:p>
        </p:txBody>
      </p:sp>
      <p:pic>
        <p:nvPicPr>
          <p:cNvPr id="271" name="IMG_2397.jpeg" descr="IMG_2397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632069" y="2828995"/>
            <a:ext cx="11639062" cy="672366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" name="Shape 273"/>
          <p:cNvSpPr>
            <a:spLocks noGrp="1"/>
          </p:cNvSpPr>
          <p:nvPr>
            <p:ph type="title" idx="4294967295"/>
          </p:nvPr>
        </p:nvSpPr>
        <p:spPr>
          <a:xfrm>
            <a:off x="975359" y="866986"/>
            <a:ext cx="11054082" cy="1625601"/>
          </a:xfrm>
          <a:prstGeom prst="rect">
            <a:avLst/>
          </a:prstGeom>
        </p:spPr>
        <p:txBody>
          <a:bodyPr>
            <a:normAutofit fontScale="90000"/>
          </a:bodyPr>
          <a:lstStyle/>
          <a:p>
            <a:pPr defTabSz="233679">
              <a:defRPr sz="3200"/>
            </a:pPr>
            <a:r>
              <a:t/>
            </a:r>
            <a:br/>
            <a:r>
              <a:rPr sz="1520">
                <a:latin typeface="Arial"/>
                <a:ea typeface="Arial"/>
                <a:cs typeface="Arial"/>
                <a:sym typeface="Arial"/>
              </a:rPr>
              <a:t>What have you noticed so far?</a:t>
            </a:r>
            <a:br>
              <a:rPr sz="1520">
                <a:latin typeface="Arial"/>
                <a:ea typeface="Arial"/>
                <a:cs typeface="Arial"/>
                <a:sym typeface="Arial"/>
              </a:rPr>
            </a:br>
            <a:r>
              <a:rPr>
                <a:latin typeface="Arial"/>
                <a:ea typeface="Arial"/>
                <a:cs typeface="Arial"/>
                <a:sym typeface="Arial"/>
              </a:rPr>
              <a:t>Formulating hypotheses….</a:t>
            </a:r>
            <a:br>
              <a:rPr>
                <a:latin typeface="Arial"/>
                <a:ea typeface="Arial"/>
                <a:cs typeface="Arial"/>
                <a:sym typeface="Arial"/>
              </a:rPr>
            </a:br>
            <a:endParaRPr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74" name="IMG_2398.jpeg" descr="IMG_2398.JPG"/>
          <p:cNvPicPr>
            <a:picLocks noChangeAspect="1"/>
          </p:cNvPicPr>
          <p:nvPr/>
        </p:nvPicPr>
        <p:blipFill>
          <a:blip r:embed="rId2">
            <a:extLst/>
          </a:blip>
          <a:srcRect t="14706" b="30914"/>
          <a:stretch>
            <a:fillRect/>
          </a:stretch>
        </p:blipFill>
        <p:spPr>
          <a:xfrm>
            <a:off x="356728" y="2817706"/>
            <a:ext cx="12187486" cy="5028072"/>
          </a:xfrm>
          <a:prstGeom prst="rect">
            <a:avLst/>
          </a:prstGeom>
          <a:ln w="12700">
            <a:miter lim="400000"/>
          </a:ln>
        </p:spPr>
      </p:pic>
      <p:sp>
        <p:nvSpPr>
          <p:cNvPr id="275" name="Shape 275"/>
          <p:cNvSpPr/>
          <p:nvPr/>
        </p:nvSpPr>
        <p:spPr>
          <a:xfrm>
            <a:off x="460586" y="8051235"/>
            <a:ext cx="12187486" cy="460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65023" tIns="65023" rIns="65023" bIns="65023">
            <a:spAutoFit/>
          </a:bodyPr>
          <a:lstStyle>
            <a:lvl1pPr algn="l" defTabSz="1300480">
              <a:defRPr b="0"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r>
              <a:t>AfL …….further investigate ’zhun’ rules,  revise ‘ly’ suffix and ‘i’ handwriting join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Shape 277"/>
          <p:cNvSpPr>
            <a:spLocks noGrp="1"/>
          </p:cNvSpPr>
          <p:nvPr>
            <p:ph type="title" idx="4294967295"/>
          </p:nvPr>
        </p:nvSpPr>
        <p:spPr>
          <a:xfrm>
            <a:off x="975359" y="866986"/>
            <a:ext cx="11054082" cy="162560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0000"/>
                </a:solidFill>
                <a:latin typeface="Arial Black"/>
                <a:ea typeface="Arial Black"/>
                <a:cs typeface="Arial Black"/>
                <a:sym typeface="Arial Black"/>
              </a:defRPr>
            </a:lvl1pPr>
          </a:lstStyle>
          <a:p>
            <a:r>
              <a:t>If I know…</a:t>
            </a:r>
          </a:p>
        </p:txBody>
      </p:sp>
      <p:sp>
        <p:nvSpPr>
          <p:cNvPr id="278" name="Shape 278"/>
          <p:cNvSpPr>
            <a:spLocks noGrp="1"/>
          </p:cNvSpPr>
          <p:nvPr>
            <p:ph type="body" idx="4294967295"/>
          </p:nvPr>
        </p:nvSpPr>
        <p:spPr>
          <a:xfrm>
            <a:off x="975359" y="2817706"/>
            <a:ext cx="11054082" cy="5852161"/>
          </a:xfrm>
          <a:prstGeom prst="rect">
            <a:avLst/>
          </a:prstGeom>
        </p:spPr>
        <p:txBody>
          <a:bodyPr/>
          <a:lstStyle/>
          <a:p>
            <a:pPr marL="0" indent="0" algn="ctr">
              <a:spcBef>
                <a:spcPts val="1300"/>
              </a:spcBef>
              <a:buSzTx/>
              <a:buNone/>
              <a:defRPr sz="5600">
                <a:latin typeface="Arial"/>
                <a:ea typeface="Arial"/>
                <a:cs typeface="Arial"/>
                <a:sym typeface="Arial"/>
              </a:defRPr>
            </a:pPr>
            <a:r>
              <a:t>possible</a:t>
            </a:r>
          </a:p>
          <a:p>
            <a:pPr marL="0" indent="0" algn="ctr">
              <a:buSzTx/>
              <a:buNone/>
              <a:defRPr sz="5600">
                <a:latin typeface="Arial"/>
                <a:ea typeface="Arial"/>
                <a:cs typeface="Arial"/>
                <a:sym typeface="Arial"/>
              </a:defRPr>
            </a:pPr>
            <a:endParaRPr/>
          </a:p>
          <a:p>
            <a:pPr marL="0" indent="0" algn="ctr">
              <a:spcBef>
                <a:spcPts val="1300"/>
              </a:spcBef>
              <a:buSzTx/>
              <a:buNone/>
              <a:defRPr sz="5600">
                <a:latin typeface="Arial"/>
                <a:ea typeface="Arial"/>
                <a:cs typeface="Arial"/>
                <a:sym typeface="Arial"/>
              </a:defRPr>
            </a:pPr>
            <a:r>
              <a:t>finish</a:t>
            </a:r>
          </a:p>
          <a:p>
            <a:pPr marL="0" indent="0" algn="ctr">
              <a:buSzTx/>
              <a:buNone/>
              <a:defRPr sz="5600">
                <a:latin typeface="Arial"/>
                <a:ea typeface="Arial"/>
                <a:cs typeface="Arial"/>
                <a:sym typeface="Arial"/>
              </a:defRPr>
            </a:pPr>
            <a:endParaRPr/>
          </a:p>
          <a:p>
            <a:pPr marL="0" indent="0" algn="ctr">
              <a:spcBef>
                <a:spcPts val="1300"/>
              </a:spcBef>
              <a:buSzTx/>
              <a:buNone/>
              <a:defRPr sz="5600">
                <a:latin typeface="Arial"/>
                <a:ea typeface="Arial"/>
                <a:cs typeface="Arial"/>
                <a:sym typeface="Arial"/>
              </a:defRPr>
            </a:pPr>
            <a:r>
              <a:t>science</a:t>
            </a:r>
          </a:p>
        </p:txBody>
      </p:sp>
      <p:sp>
        <p:nvSpPr>
          <p:cNvPr id="279" name="Shape 279"/>
          <p:cNvSpPr/>
          <p:nvPr/>
        </p:nvSpPr>
        <p:spPr>
          <a:xfrm>
            <a:off x="4443306" y="8886613"/>
            <a:ext cx="4118188" cy="3870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65023" tIns="65023" rIns="65023" bIns="65023">
            <a:spAutoFit/>
          </a:bodyPr>
          <a:lstStyle>
            <a:lvl1pPr defTabSz="1300480">
              <a:defRPr sz="1800" b="0"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r>
              <a:t>primaryeducationadvisors.co.uk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Shape 281"/>
          <p:cNvSpPr>
            <a:spLocks noGrp="1"/>
          </p:cNvSpPr>
          <p:nvPr>
            <p:ph type="body" idx="4294967295"/>
          </p:nvPr>
        </p:nvSpPr>
        <p:spPr>
          <a:prstGeom prst="rect">
            <a:avLst/>
          </a:prstGeom>
        </p:spPr>
        <p:txBody>
          <a:bodyPr/>
          <a:lstStyle/>
          <a:p>
            <a:pPr marL="0" indent="0" algn="ctr">
              <a:buSzTx/>
              <a:buNone/>
              <a:defRPr sz="6500" b="1">
                <a:solidFill>
                  <a:schemeClr val="accent1">
                    <a:lumOff val="-13575"/>
                  </a:schemeClr>
                </a:solidFill>
                <a:latin typeface="Chalkboard"/>
                <a:ea typeface="Chalkboard"/>
                <a:cs typeface="Chalkboard"/>
                <a:sym typeface="Chalkboard"/>
              </a:defRPr>
            </a:pPr>
            <a:r>
              <a:t>throw   </a:t>
            </a:r>
            <a:r>
              <a:rPr>
                <a:solidFill>
                  <a:schemeClr val="accent5">
                    <a:lumOff val="-29866"/>
                  </a:schemeClr>
                </a:solidFill>
              </a:rPr>
              <a:t>swim</a:t>
            </a:r>
            <a:r>
              <a:t>   </a:t>
            </a:r>
            <a:r>
              <a:rPr>
                <a:solidFill>
                  <a:schemeClr val="accent3">
                    <a:hueOff val="914337"/>
                    <a:satOff val="31515"/>
                    <a:lumOff val="-30790"/>
                  </a:schemeClr>
                </a:solidFill>
              </a:rPr>
              <a:t>go</a:t>
            </a:r>
            <a:r>
              <a:t>   weep   </a:t>
            </a:r>
            <a:r>
              <a:rPr>
                <a:solidFill>
                  <a:schemeClr val="accent5">
                    <a:lumOff val="-29866"/>
                  </a:schemeClr>
                </a:solidFill>
              </a:rPr>
              <a:t>drive</a:t>
            </a:r>
            <a:r>
              <a:t>   </a:t>
            </a:r>
            <a:r>
              <a:rPr>
                <a:solidFill>
                  <a:schemeClr val="accent3">
                    <a:hueOff val="914337"/>
                    <a:satOff val="31515"/>
                    <a:lumOff val="-30790"/>
                  </a:schemeClr>
                </a:solidFill>
              </a:rPr>
              <a:t>leave</a:t>
            </a:r>
            <a:r>
              <a:t>   sit   </a:t>
            </a:r>
            <a:r>
              <a:rPr>
                <a:solidFill>
                  <a:schemeClr val="accent3">
                    <a:hueOff val="914337"/>
                    <a:satOff val="31515"/>
                    <a:lumOff val="-30790"/>
                  </a:schemeClr>
                </a:solidFill>
              </a:rPr>
              <a:t>keep</a:t>
            </a:r>
            <a:r>
              <a:t>   </a:t>
            </a:r>
            <a:r>
              <a:rPr>
                <a:solidFill>
                  <a:schemeClr val="accent5">
                    <a:lumOff val="-29866"/>
                  </a:schemeClr>
                </a:solidFill>
              </a:rPr>
              <a:t>sing</a:t>
            </a:r>
            <a:r>
              <a:t> sit   </a:t>
            </a:r>
            <a:r>
              <a:rPr>
                <a:solidFill>
                  <a:schemeClr val="accent3">
                    <a:hueOff val="914337"/>
                    <a:satOff val="31515"/>
                    <a:lumOff val="-30790"/>
                  </a:schemeClr>
                </a:solidFill>
              </a:rPr>
              <a:t>sleep</a:t>
            </a:r>
            <a:r>
              <a:t> </a:t>
            </a:r>
            <a:r>
              <a:rPr>
                <a:solidFill>
                  <a:schemeClr val="accent5">
                    <a:lumOff val="-29866"/>
                  </a:schemeClr>
                </a:solidFill>
              </a:rPr>
              <a:t>hold</a:t>
            </a:r>
            <a:r>
              <a:t>   fight   </a:t>
            </a:r>
            <a:r>
              <a:rPr>
                <a:solidFill>
                  <a:schemeClr val="accent3">
                    <a:hueOff val="914337"/>
                    <a:satOff val="31515"/>
                    <a:lumOff val="-30790"/>
                  </a:schemeClr>
                </a:solidFill>
              </a:rPr>
              <a:t>put</a:t>
            </a:r>
            <a:r>
              <a:t>   </a:t>
            </a:r>
            <a:r>
              <a:rPr>
                <a:solidFill>
                  <a:schemeClr val="accent5">
                    <a:lumOff val="-29866"/>
                  </a:schemeClr>
                </a:solidFill>
              </a:rPr>
              <a:t>leave</a:t>
            </a:r>
          </a:p>
        </p:txBody>
      </p:sp>
      <p:sp>
        <p:nvSpPr>
          <p:cNvPr id="282" name="Shape 282"/>
          <p:cNvSpPr/>
          <p:nvPr/>
        </p:nvSpPr>
        <p:spPr>
          <a:xfrm>
            <a:off x="2197554" y="1318683"/>
            <a:ext cx="8372625" cy="9525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5600">
                <a:solidFill>
                  <a:schemeClr val="accent4">
                    <a:hueOff val="-1081314"/>
                    <a:satOff val="4338"/>
                    <a:lumOff val="-8931"/>
                  </a:schemeClr>
                </a:solidFill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r>
              <a:t>Find the past tense of….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" name="Shape 284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>
            <a:normAutofit fontScale="90000"/>
          </a:bodyPr>
          <a:lstStyle/>
          <a:p>
            <a:pPr>
              <a:defRPr>
                <a:solidFill>
                  <a:srgbClr val="3A08F0"/>
                </a:solidFill>
                <a:latin typeface="Chalkboard SE Regular"/>
                <a:ea typeface="Chalkboard SE Regular"/>
                <a:cs typeface="Chalkboard SE Regular"/>
                <a:sym typeface="Chalkboard SE Regular"/>
              </a:defRPr>
            </a:pPr>
            <a:r>
              <a:rPr u="sng"/>
              <a:t>Statutory</a:t>
            </a:r>
            <a:r>
              <a:t> harder words</a:t>
            </a:r>
          </a:p>
        </p:txBody>
      </p:sp>
      <p:sp>
        <p:nvSpPr>
          <p:cNvPr id="285" name="Shape 285"/>
          <p:cNvSpPr>
            <a:spLocks noGrp="1"/>
          </p:cNvSpPr>
          <p:nvPr>
            <p:ph type="body" idx="1"/>
          </p:nvPr>
        </p:nvSpPr>
        <p:spPr>
          <a:xfrm>
            <a:off x="378023" y="2590800"/>
            <a:ext cx="12248754" cy="6286500"/>
          </a:xfrm>
          <a:prstGeom prst="rect">
            <a:avLst/>
          </a:prstGeom>
        </p:spPr>
        <p:txBody>
          <a:bodyPr/>
          <a:lstStyle/>
          <a:p>
            <a:pPr marL="0" indent="0">
              <a:buSzTx/>
              <a:buNone/>
              <a:defRPr sz="4500">
                <a:solidFill>
                  <a:schemeClr val="accent1">
                    <a:hueOff val="114395"/>
                    <a:lumOff val="-24975"/>
                  </a:schemeClr>
                </a:solidFill>
                <a:latin typeface="Chalkboard"/>
                <a:ea typeface="Chalkboard"/>
                <a:cs typeface="Chalkboard"/>
                <a:sym typeface="Chalkboard"/>
              </a:defRPr>
            </a:pPr>
            <a:r>
              <a:t>e.g. accident, breathe, different, guard, knowledge, possible, separate, reign, various, weight</a:t>
            </a:r>
          </a:p>
          <a:p>
            <a:pPr marL="0" indent="0">
              <a:buSzTx/>
              <a:buNone/>
              <a:defRPr sz="4500">
                <a:solidFill>
                  <a:schemeClr val="accent5">
                    <a:lumOff val="-29866"/>
                  </a:schemeClr>
                </a:solidFill>
                <a:latin typeface="Chalkboard"/>
                <a:ea typeface="Chalkboard"/>
                <a:cs typeface="Chalkboard"/>
                <a:sym typeface="Chalkboard"/>
              </a:defRPr>
            </a:pPr>
            <a:r>
              <a:t>e.g. accommodate, awkward, committee, definite, lightning, necessary, pronunciation, rhythm, yacht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" name="Shape 287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>
            <a:normAutofit fontScale="90000"/>
          </a:bodyPr>
          <a:lstStyle/>
          <a:p>
            <a:pPr>
              <a:defRPr>
                <a:solidFill>
                  <a:srgbClr val="3A08F0"/>
                </a:solidFill>
                <a:latin typeface="Chalkboard SE Regular"/>
                <a:ea typeface="Chalkboard SE Regular"/>
                <a:cs typeface="Chalkboard SE Regular"/>
                <a:sym typeface="Chalkboard SE Regular"/>
              </a:defRPr>
            </a:pPr>
            <a:r>
              <a:rPr u="sng"/>
              <a:t>Statutory</a:t>
            </a:r>
            <a:r>
              <a:t> harder words</a:t>
            </a:r>
          </a:p>
        </p:txBody>
      </p:sp>
      <p:sp>
        <p:nvSpPr>
          <p:cNvPr id="288" name="Shape 288"/>
          <p:cNvSpPr>
            <a:spLocks noGrp="1"/>
          </p:cNvSpPr>
          <p:nvPr>
            <p:ph type="body" idx="1"/>
          </p:nvPr>
        </p:nvSpPr>
        <p:spPr>
          <a:xfrm>
            <a:off x="378023" y="2590800"/>
            <a:ext cx="12248754" cy="6286500"/>
          </a:xfrm>
          <a:prstGeom prst="rect">
            <a:avLst/>
          </a:prstGeom>
        </p:spPr>
        <p:txBody>
          <a:bodyPr/>
          <a:lstStyle/>
          <a:p>
            <a:pPr marL="0" indent="0">
              <a:buSzTx/>
              <a:buNone/>
              <a:defRPr sz="4500">
                <a:solidFill>
                  <a:schemeClr val="accent1">
                    <a:hueOff val="114395"/>
                    <a:lumOff val="-24975"/>
                  </a:schemeClr>
                </a:solidFill>
                <a:latin typeface="Chalkboard"/>
                <a:ea typeface="Chalkboard"/>
                <a:cs typeface="Chalkboard"/>
                <a:sym typeface="Chalkboard"/>
              </a:defRPr>
            </a:pPr>
            <a:r>
              <a:t>These are “word lists”</a:t>
            </a:r>
          </a:p>
          <a:p>
            <a:pPr marL="0" indent="0">
              <a:buSzTx/>
              <a:buNone/>
              <a:defRPr sz="4500">
                <a:solidFill>
                  <a:schemeClr val="accent1">
                    <a:hueOff val="114395"/>
                    <a:lumOff val="-24975"/>
                  </a:schemeClr>
                </a:solidFill>
                <a:latin typeface="Chalkboard"/>
                <a:ea typeface="Chalkboard"/>
                <a:cs typeface="Chalkboard"/>
                <a:sym typeface="Chalkboard"/>
              </a:defRPr>
            </a:pPr>
            <a:r>
              <a:t>This is vocabulary, not just </a:t>
            </a:r>
            <a:r>
              <a:rPr b="1"/>
              <a:t>spelling</a:t>
            </a:r>
          </a:p>
          <a:p>
            <a:pPr marL="0" indent="0">
              <a:buSzTx/>
              <a:buNone/>
              <a:defRPr sz="4500" b="1">
                <a:solidFill>
                  <a:schemeClr val="accent5">
                    <a:lumOff val="-29866"/>
                  </a:schemeClr>
                </a:solidFill>
                <a:latin typeface="Chalkboard"/>
                <a:ea typeface="Chalkboard"/>
                <a:cs typeface="Chalkboard"/>
                <a:sym typeface="Chalkboard"/>
              </a:defRPr>
            </a:pPr>
            <a:r>
              <a:t>Learnt in isolation, they will quickly be forgotten</a:t>
            </a:r>
          </a:p>
          <a:p>
            <a:pPr marL="0" indent="0">
              <a:buSzTx/>
              <a:buNone/>
              <a:defRPr sz="4500" b="1">
                <a:solidFill>
                  <a:schemeClr val="accent3">
                    <a:hueOff val="914337"/>
                    <a:satOff val="31515"/>
                    <a:lumOff val="-30790"/>
                  </a:schemeClr>
                </a:solidFill>
                <a:latin typeface="Chalkboard"/>
                <a:ea typeface="Chalkboard"/>
                <a:cs typeface="Chalkboard"/>
                <a:sym typeface="Chalkboard"/>
              </a:defRPr>
            </a:pPr>
            <a:r>
              <a:t>Learnt in isolation, they won’t be used in writing!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" name="Shape 290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>
            <a:normAutofit fontScale="90000"/>
          </a:bodyPr>
          <a:lstStyle/>
          <a:p>
            <a:pPr>
              <a:defRPr>
                <a:solidFill>
                  <a:srgbClr val="3A08F0"/>
                </a:solidFill>
                <a:latin typeface="Chalkboard SE Regular"/>
                <a:ea typeface="Chalkboard SE Regular"/>
                <a:cs typeface="Chalkboard SE Regular"/>
                <a:sym typeface="Chalkboard SE Regular"/>
              </a:defRPr>
            </a:pPr>
            <a:r>
              <a:rPr u="sng"/>
              <a:t>Statutory</a:t>
            </a:r>
            <a:r>
              <a:t> harder words</a:t>
            </a:r>
          </a:p>
        </p:txBody>
      </p:sp>
      <p:sp>
        <p:nvSpPr>
          <p:cNvPr id="291" name="Shape 291"/>
          <p:cNvSpPr>
            <a:spLocks noGrp="1"/>
          </p:cNvSpPr>
          <p:nvPr>
            <p:ph type="body" idx="1"/>
          </p:nvPr>
        </p:nvSpPr>
        <p:spPr>
          <a:xfrm>
            <a:off x="378023" y="2075044"/>
            <a:ext cx="12248754" cy="6958552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SzTx/>
              <a:buNone/>
              <a:defRPr sz="6800">
                <a:solidFill>
                  <a:schemeClr val="accent1">
                    <a:hueOff val="114395"/>
                    <a:lumOff val="-24975"/>
                  </a:schemeClr>
                </a:solidFill>
                <a:latin typeface="Chalkboard"/>
                <a:ea typeface="Chalkboard"/>
                <a:cs typeface="Chalkboard"/>
                <a:sym typeface="Chalkboard"/>
              </a:defRPr>
            </a:pPr>
            <a:r>
              <a:rPr dirty="0"/>
              <a:t>Find them in books</a:t>
            </a:r>
          </a:p>
          <a:p>
            <a:pPr marL="0" indent="0">
              <a:lnSpc>
                <a:spcPct val="120000"/>
              </a:lnSpc>
              <a:buSzTx/>
              <a:buNone/>
              <a:defRPr sz="6800">
                <a:solidFill>
                  <a:srgbClr val="459132"/>
                </a:solidFill>
                <a:latin typeface="Chalkboard"/>
                <a:ea typeface="Chalkboard"/>
                <a:cs typeface="Chalkboard"/>
                <a:sym typeface="Chalkboard"/>
              </a:defRPr>
            </a:pPr>
            <a:r>
              <a:rPr dirty="0"/>
              <a:t>Talk about them </a:t>
            </a:r>
          </a:p>
          <a:p>
            <a:pPr marL="0" indent="0">
              <a:buSzTx/>
              <a:buNone/>
              <a:defRPr sz="6800">
                <a:solidFill>
                  <a:srgbClr val="E45028"/>
                </a:solidFill>
                <a:latin typeface="Chalkboard"/>
                <a:ea typeface="Chalkboard"/>
                <a:cs typeface="Chalkboard"/>
                <a:sym typeface="Chalkboard"/>
              </a:defRPr>
            </a:pPr>
            <a:endParaRPr lang="en-GB" sz="2800" dirty="0" smtClean="0"/>
          </a:p>
          <a:p>
            <a:pPr marL="0" indent="0">
              <a:buSzTx/>
              <a:buNone/>
              <a:defRPr sz="6800">
                <a:solidFill>
                  <a:srgbClr val="E45028"/>
                </a:solidFill>
                <a:latin typeface="Chalkboard"/>
                <a:ea typeface="Chalkboard"/>
                <a:cs typeface="Chalkboard"/>
                <a:sym typeface="Chalkboard"/>
              </a:defRPr>
            </a:pPr>
            <a:r>
              <a:rPr dirty="0" smtClean="0"/>
              <a:t>Try </a:t>
            </a:r>
            <a:r>
              <a:rPr dirty="0"/>
              <a:t>to imitate them in writing</a:t>
            </a:r>
          </a:p>
        </p:txBody>
      </p:sp>
      <p:sp>
        <p:nvSpPr>
          <p:cNvPr id="292" name="Shape 292"/>
          <p:cNvSpPr/>
          <p:nvPr/>
        </p:nvSpPr>
        <p:spPr>
          <a:xfrm>
            <a:off x="7117177" y="5223385"/>
            <a:ext cx="5509600" cy="139525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50800" tIns="50800" rIns="50800" bIns="50800">
            <a:spAutoFit/>
          </a:bodyPr>
          <a:lstStyle/>
          <a:p>
            <a:pPr indent="413123">
              <a:defRPr sz="2500">
                <a:solidFill>
                  <a:srgbClr val="C82506"/>
                </a:solidFill>
              </a:defRPr>
            </a:pPr>
            <a:r>
              <a:rPr sz="2800" dirty="0" smtClean="0"/>
              <a:t>Which </a:t>
            </a:r>
            <a:r>
              <a:rPr sz="2800" dirty="0"/>
              <a:t>bits are familiar</a:t>
            </a:r>
            <a:r>
              <a:rPr sz="2800" dirty="0" smtClean="0"/>
              <a:t>?</a:t>
            </a:r>
            <a:endParaRPr sz="2800" dirty="0"/>
          </a:p>
          <a:p>
            <a:pPr indent="413123">
              <a:defRPr sz="2500">
                <a:solidFill>
                  <a:srgbClr val="C82506"/>
                </a:solidFill>
              </a:defRPr>
            </a:pPr>
            <a:r>
              <a:rPr sz="2800" dirty="0" smtClean="0"/>
              <a:t>Which </a:t>
            </a:r>
            <a:r>
              <a:rPr sz="2800" dirty="0"/>
              <a:t>bits are easy</a:t>
            </a:r>
            <a:r>
              <a:rPr sz="2800" dirty="0" smtClean="0"/>
              <a:t>?</a:t>
            </a:r>
            <a:endParaRPr sz="2800" dirty="0"/>
          </a:p>
          <a:p>
            <a:pPr indent="413123">
              <a:defRPr sz="2500">
                <a:solidFill>
                  <a:srgbClr val="C82506"/>
                </a:solidFill>
              </a:defRPr>
            </a:pPr>
            <a:r>
              <a:rPr sz="2800" dirty="0" smtClean="0"/>
              <a:t>Where </a:t>
            </a:r>
            <a:r>
              <a:rPr sz="2800" dirty="0"/>
              <a:t>might you go wrong</a:t>
            </a:r>
            <a:r>
              <a:rPr sz="2800" dirty="0" smtClean="0"/>
              <a:t>?</a:t>
            </a:r>
            <a:endParaRPr sz="2800" dirty="0"/>
          </a:p>
        </p:txBody>
      </p:sp>
      <p:sp>
        <p:nvSpPr>
          <p:cNvPr id="2" name="Oval Callout 1"/>
          <p:cNvSpPr/>
          <p:nvPr/>
        </p:nvSpPr>
        <p:spPr>
          <a:xfrm>
            <a:off x="7298429" y="4489966"/>
            <a:ext cx="5169721" cy="2647470"/>
          </a:xfrm>
          <a:prstGeom prst="wedgeEllipseCallout">
            <a:avLst>
              <a:gd name="adj1" fmla="val -22657"/>
              <a:gd name="adj2" fmla="val 63137"/>
            </a:avLst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584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2200" b="0" i="0" u="none" strike="noStrike" cap="none" spc="0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+mn-lt"/>
              <a:ea typeface="+mn-ea"/>
              <a:cs typeface="+mn-cs"/>
              <a:sym typeface="Helvetica Neue Medium"/>
            </a:endParaRPr>
          </a:p>
        </p:txBody>
      </p:sp>
      <p:sp>
        <p:nvSpPr>
          <p:cNvPr id="3" name="Oval Callout 2"/>
          <p:cNvSpPr/>
          <p:nvPr/>
        </p:nvSpPr>
        <p:spPr>
          <a:xfrm>
            <a:off x="7117177" y="4462721"/>
            <a:ext cx="5708740" cy="2835709"/>
          </a:xfrm>
          <a:prstGeom prst="wedgeEllipseCallout">
            <a:avLst>
              <a:gd name="adj1" fmla="val -59062"/>
              <a:gd name="adj2" fmla="val -34017"/>
            </a:avLst>
          </a:prstGeom>
          <a:noFill/>
          <a:ln w="12700" cap="flat">
            <a:solidFill>
              <a:srgbClr val="FF0000"/>
            </a:solidFill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584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2200" b="0" i="0" u="none" strike="noStrike" cap="none" spc="0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+mn-lt"/>
              <a:ea typeface="+mn-ea"/>
              <a:cs typeface="+mn-cs"/>
              <a:sym typeface="Helvetica Neue Medium"/>
            </a:endParaRPr>
          </a:p>
        </p:txBody>
      </p:sp>
      <p:pic>
        <p:nvPicPr>
          <p:cNvPr id="5" name="Picture 4" descr="Screen Shot 2018-04-30 at 13.14.57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2956" y="1803768"/>
            <a:ext cx="2062239" cy="2686198"/>
          </a:xfrm>
          <a:prstGeom prst="rect">
            <a:avLst/>
          </a:prstGeom>
        </p:spPr>
      </p:pic>
      <p:pic>
        <p:nvPicPr>
          <p:cNvPr id="6" name="Picture 5" descr="Screen Shot 2018-04-30 at 13.21.14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3494" y="8282286"/>
            <a:ext cx="2538985" cy="1645725"/>
          </a:xfrm>
          <a:prstGeom prst="rect">
            <a:avLst/>
          </a:prstGeom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Shape 230"/>
          <p:cNvSpPr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>
                    <a:hueOff val="914337"/>
                    <a:satOff val="31515"/>
                    <a:lumOff val="-30790"/>
                  </a:schemeClr>
                </a:solidFill>
                <a:latin typeface="Chalkboard"/>
                <a:ea typeface="Chalkboard"/>
                <a:cs typeface="Chalkboard"/>
                <a:sym typeface="Chalkboard"/>
              </a:defRPr>
            </a:lvl1pPr>
          </a:lstStyle>
          <a:p>
            <a:r>
              <a:rPr dirty="0" smtClean="0"/>
              <a:t>Hangman</a:t>
            </a:r>
            <a:r>
              <a:rPr lang="en-GB" dirty="0" smtClean="0"/>
              <a:t/>
            </a:r>
            <a:br>
              <a:rPr lang="en-GB" dirty="0" smtClean="0"/>
            </a:br>
            <a:endParaRPr dirty="0"/>
          </a:p>
        </p:txBody>
      </p:sp>
      <p:sp>
        <p:nvSpPr>
          <p:cNvPr id="231" name="Shape 231"/>
          <p:cNvSpPr>
            <a:spLocks noGrp="1"/>
          </p:cNvSpPr>
          <p:nvPr>
            <p:ph type="subTitle" sz="quarter" idx="1"/>
          </p:nvPr>
        </p:nvSpPr>
        <p:spPr>
          <a:xfrm>
            <a:off x="1270000" y="6401411"/>
            <a:ext cx="10464800" cy="11303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5">
                    <a:lumOff val="-29866"/>
                  </a:schemeClr>
                </a:solidFill>
                <a:latin typeface="Chalkboard"/>
                <a:ea typeface="Chalkboard"/>
                <a:cs typeface="Chalkboard"/>
                <a:sym typeface="Chalkboard"/>
              </a:defRPr>
            </a:lvl1pPr>
          </a:lstStyle>
          <a:p>
            <a:r>
              <a:rPr dirty="0"/>
              <a:t>…or Smiley Face Man…</a:t>
            </a:r>
          </a:p>
        </p:txBody>
      </p:sp>
    </p:spTree>
    <p:extLst>
      <p:ext uri="{BB962C8B-B14F-4D97-AF65-F5344CB8AC3E}">
        <p14:creationId xmlns:p14="http://schemas.microsoft.com/office/powerpoint/2010/main" val="4040444075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1" grpId="0" build="p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3" name="Screen Shot 2018-04-30 at 08.49.35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340352" y="2951571"/>
            <a:ext cx="7917835" cy="4289931"/>
          </a:xfrm>
          <a:prstGeom prst="rect">
            <a:avLst/>
          </a:prstGeom>
          <a:ln w="12700">
            <a:miter lim="400000"/>
          </a:ln>
        </p:spPr>
      </p:pic>
      <p:sp>
        <p:nvSpPr>
          <p:cNvPr id="234" name="Shape 234"/>
          <p:cNvSpPr/>
          <p:nvPr/>
        </p:nvSpPr>
        <p:spPr>
          <a:xfrm>
            <a:off x="4409372" y="606893"/>
            <a:ext cx="3076980" cy="114593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5800" b="0">
                <a:solidFill>
                  <a:schemeClr val="accent5">
                    <a:lumOff val="-29866"/>
                  </a:schemeClr>
                </a:solidFill>
                <a:latin typeface="Chalkboard SE Bold"/>
                <a:ea typeface="Chalkboard SE Bold"/>
                <a:cs typeface="Chalkboard SE Bold"/>
                <a:sym typeface="Chalkboard SE Bold"/>
              </a:defRPr>
            </a:lvl1pPr>
          </a:lstStyle>
          <a:p>
            <a:r>
              <a:rPr dirty="0"/>
              <a:t>Upwords</a:t>
            </a:r>
          </a:p>
        </p:txBody>
      </p:sp>
    </p:spTree>
    <p:extLst>
      <p:ext uri="{BB962C8B-B14F-4D97-AF65-F5344CB8AC3E}">
        <p14:creationId xmlns:p14="http://schemas.microsoft.com/office/powerpoint/2010/main" val="1097044305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6" name="Screen Shot 2018-04-30 at 08.52.25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3514658" y="462110"/>
            <a:ext cx="6437308" cy="9084424"/>
          </a:xfrm>
          <a:prstGeom prst="rect">
            <a:avLst/>
          </a:prstGeom>
          <a:ln w="12700">
            <a:miter lim="400000"/>
          </a:ln>
        </p:spPr>
      </p:pic>
      <p:sp>
        <p:nvSpPr>
          <p:cNvPr id="237" name="Shape 237"/>
          <p:cNvSpPr/>
          <p:nvPr/>
        </p:nvSpPr>
        <p:spPr>
          <a:xfrm>
            <a:off x="1016016" y="1612900"/>
            <a:ext cx="3785022" cy="1346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8500" b="0">
                <a:solidFill>
                  <a:srgbClr val="E23175"/>
                </a:solidFill>
                <a:latin typeface="Arial Rounded MT Bold"/>
                <a:ea typeface="Arial Rounded MT Bold"/>
                <a:cs typeface="Arial Rounded MT Bold"/>
                <a:sym typeface="Arial Rounded MT Bold"/>
              </a:defRPr>
            </a:lvl1pPr>
          </a:lstStyle>
          <a:p>
            <a:r>
              <a:rPr dirty="0"/>
              <a:t>Boggle</a:t>
            </a:r>
          </a:p>
        </p:txBody>
      </p:sp>
    </p:spTree>
    <p:extLst>
      <p:ext uri="{BB962C8B-B14F-4D97-AF65-F5344CB8AC3E}">
        <p14:creationId xmlns:p14="http://schemas.microsoft.com/office/powerpoint/2010/main" val="1330507089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0000FF"/>
                </a:solidFill>
                <a:latin typeface="Chalkboard"/>
                <a:cs typeface="Chalkboard"/>
              </a:rPr>
              <a:t>Tricks for tricky bits</a:t>
            </a:r>
            <a:endParaRPr lang="en-US" dirty="0">
              <a:solidFill>
                <a:srgbClr val="0000FF"/>
              </a:solidFill>
              <a:latin typeface="Chalkboard"/>
              <a:cs typeface="Chalkboard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US" dirty="0" smtClean="0">
                <a:solidFill>
                  <a:srgbClr val="FF0000"/>
                </a:solidFill>
                <a:latin typeface="Chalkboard"/>
                <a:cs typeface="Chalkboard"/>
              </a:rPr>
              <a:t>Because</a:t>
            </a:r>
          </a:p>
          <a:p>
            <a:pPr marL="0" indent="0" algn="ctr">
              <a:buNone/>
            </a:pPr>
            <a:r>
              <a:rPr lang="en-US" dirty="0" smtClean="0">
                <a:solidFill>
                  <a:srgbClr val="008000"/>
                </a:solidFill>
                <a:latin typeface="Chalkboard"/>
                <a:cs typeface="Chalkboard"/>
              </a:rPr>
              <a:t>Said</a:t>
            </a:r>
          </a:p>
          <a:p>
            <a:pPr marL="0" indent="0" algn="ctr">
              <a:buNone/>
            </a:pPr>
            <a:r>
              <a:rPr lang="en-US" dirty="0" smtClean="0">
                <a:solidFill>
                  <a:srgbClr val="FF0000"/>
                </a:solidFill>
                <a:latin typeface="Chalkboard"/>
                <a:cs typeface="Chalkboard"/>
              </a:rPr>
              <a:t>What </a:t>
            </a:r>
          </a:p>
          <a:p>
            <a:pPr marL="0" indent="0" algn="ctr">
              <a:buNone/>
            </a:pPr>
            <a:r>
              <a:rPr lang="en-US" dirty="0" smtClean="0">
                <a:solidFill>
                  <a:srgbClr val="008000"/>
                </a:solidFill>
                <a:latin typeface="Chalkboard"/>
                <a:cs typeface="Chalkboard"/>
              </a:rPr>
              <a:t>When</a:t>
            </a:r>
          </a:p>
          <a:p>
            <a:pPr marL="0" indent="0" algn="ctr">
              <a:buNone/>
            </a:pPr>
            <a:r>
              <a:rPr lang="en-US" dirty="0" smtClean="0">
                <a:solidFill>
                  <a:srgbClr val="FF0000"/>
                </a:solidFill>
                <a:latin typeface="Chalkboard"/>
                <a:cs typeface="Chalkboard"/>
              </a:rPr>
              <a:t>Separate</a:t>
            </a:r>
          </a:p>
          <a:p>
            <a:pPr marL="0" indent="0" algn="ctr">
              <a:buNone/>
            </a:pPr>
            <a:r>
              <a:rPr lang="en-US" dirty="0" smtClean="0">
                <a:solidFill>
                  <a:srgbClr val="008000"/>
                </a:solidFill>
                <a:latin typeface="Chalkboard"/>
                <a:cs typeface="Chalkboard"/>
              </a:rPr>
              <a:t>Definite</a:t>
            </a:r>
          </a:p>
          <a:p>
            <a:pPr marL="0" indent="0" algn="ctr">
              <a:buNone/>
            </a:pPr>
            <a:r>
              <a:rPr lang="en-US" dirty="0" smtClean="0">
                <a:solidFill>
                  <a:srgbClr val="FF0000"/>
                </a:solidFill>
                <a:latin typeface="Chalkboard"/>
                <a:cs typeface="Chalkboard"/>
              </a:rPr>
              <a:t>Necessary</a:t>
            </a:r>
          </a:p>
          <a:p>
            <a:pPr marL="0" indent="0" algn="ctr">
              <a:buNone/>
            </a:pPr>
            <a:r>
              <a:rPr lang="en-US" dirty="0" smtClean="0">
                <a:solidFill>
                  <a:srgbClr val="008000"/>
                </a:solidFill>
                <a:latin typeface="Chalkboard"/>
                <a:cs typeface="Chalkboard"/>
              </a:rPr>
              <a:t>Soldier</a:t>
            </a:r>
            <a:endParaRPr lang="en-US" dirty="0">
              <a:solidFill>
                <a:srgbClr val="008000"/>
              </a:solidFill>
              <a:latin typeface="Chalkboard"/>
              <a:cs typeface="Chalkboard"/>
            </a:endParaRPr>
          </a:p>
        </p:txBody>
      </p:sp>
    </p:spTree>
    <p:extLst>
      <p:ext uri="{BB962C8B-B14F-4D97-AF65-F5344CB8AC3E}">
        <p14:creationId xmlns:p14="http://schemas.microsoft.com/office/powerpoint/2010/main" val="2175187391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" name="Shape 294"/>
          <p:cNvSpPr>
            <a:spLocks noGrp="1"/>
          </p:cNvSpPr>
          <p:nvPr>
            <p:ph type="title" idx="4294967295"/>
          </p:nvPr>
        </p:nvSpPr>
        <p:spPr>
          <a:xfrm>
            <a:off x="975359" y="2844800"/>
            <a:ext cx="11054082" cy="4978400"/>
          </a:xfrm>
          <a:prstGeom prst="rect">
            <a:avLst/>
          </a:prstGeom>
        </p:spPr>
        <p:txBody>
          <a:bodyPr/>
          <a:lstStyle/>
          <a:p>
            <a:pPr>
              <a:defRPr sz="5000" b="1" i="1">
                <a:solidFill>
                  <a:srgbClr val="3399FF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t/>
            </a:r>
            <a:br/>
            <a:r>
              <a:t/>
            </a:r>
            <a:br/>
            <a:r>
              <a:t/>
            </a:r>
            <a:br/>
            <a:r>
              <a:t/>
            </a:r>
            <a:br/>
            <a:endParaRPr/>
          </a:p>
        </p:txBody>
      </p:sp>
      <p:sp>
        <p:nvSpPr>
          <p:cNvPr id="295" name="Shape 295"/>
          <p:cNvSpPr>
            <a:spLocks noGrp="1"/>
          </p:cNvSpPr>
          <p:nvPr>
            <p:ph type="body" sz="quarter" idx="4294967295"/>
          </p:nvPr>
        </p:nvSpPr>
        <p:spPr>
          <a:xfrm>
            <a:off x="559928" y="193952"/>
            <a:ext cx="12192001" cy="1248768"/>
          </a:xfrm>
          <a:prstGeom prst="rect">
            <a:avLst/>
          </a:prstGeom>
        </p:spPr>
        <p:txBody>
          <a:bodyPr/>
          <a:lstStyle>
            <a:lvl1pPr marL="0" indent="0" algn="ctr">
              <a:buSzTx/>
              <a:buNone/>
              <a:defRPr sz="4300">
                <a:solidFill>
                  <a:srgbClr val="3333CC"/>
                </a:solidFill>
                <a:latin typeface="Chalkboard"/>
                <a:ea typeface="Chalkboard"/>
                <a:cs typeface="Chalkboard"/>
                <a:sym typeface="Chalkboard"/>
              </a:defRPr>
            </a:lvl1pPr>
          </a:lstStyle>
          <a:p>
            <a:r>
              <a:t>The point of teaching spelling is to improve </a:t>
            </a:r>
          </a:p>
        </p:txBody>
      </p:sp>
      <p:pic>
        <p:nvPicPr>
          <p:cNvPr id="296" name="writing.jpg" descr="writing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587217" y="2057964"/>
            <a:ext cx="10137423" cy="5637672"/>
          </a:xfrm>
          <a:prstGeom prst="rect">
            <a:avLst/>
          </a:prstGeom>
          <a:ln w="12700">
            <a:miter lim="400000"/>
          </a:ln>
        </p:spPr>
      </p:pic>
      <p:sp>
        <p:nvSpPr>
          <p:cNvPr id="297" name="Shape 297"/>
          <p:cNvSpPr/>
          <p:nvPr/>
        </p:nvSpPr>
        <p:spPr>
          <a:xfrm>
            <a:off x="619759" y="8260080"/>
            <a:ext cx="12544216" cy="29674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65023" tIns="65023" rIns="65023" bIns="65023">
            <a:spAutoFit/>
          </a:bodyPr>
          <a:lstStyle/>
          <a:p>
            <a:pPr algn="l" defTabSz="1300480">
              <a:defRPr sz="4400" b="0">
                <a:solidFill>
                  <a:srgbClr val="3333CC"/>
                </a:solidFill>
                <a:latin typeface="Chalkboard"/>
                <a:ea typeface="Chalkboard"/>
                <a:cs typeface="Chalkboard"/>
                <a:sym typeface="Chalkboard"/>
              </a:defRPr>
            </a:pPr>
            <a:r>
              <a:t>the quality of children’s independent writing.</a:t>
            </a:r>
            <a:br/>
            <a:endParaRPr>
              <a:solidFill>
                <a:srgbClr val="3399FF"/>
              </a:solidFill>
            </a:endParaRPr>
          </a:p>
          <a:p>
            <a:pPr algn="l" defTabSz="1300480">
              <a:defRPr sz="4400" b="0">
                <a:solidFill>
                  <a:srgbClr val="3399FF"/>
                </a:solidFill>
                <a:latin typeface="Chalkboard"/>
                <a:ea typeface="Chalkboard"/>
                <a:cs typeface="Chalkboard"/>
                <a:sym typeface="Chalkboard"/>
              </a:defRPr>
            </a:pPr>
            <a:endParaRPr>
              <a:solidFill>
                <a:srgbClr val="3399FF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E5E5E"/>
      </a:dk2>
      <a:lt2>
        <a:srgbClr val="D6D5D5"/>
      </a:lt2>
      <a:accent1>
        <a:srgbClr val="00A2FF"/>
      </a:accent1>
      <a:accent2>
        <a:srgbClr val="16E7CF"/>
      </a:accent2>
      <a:accent3>
        <a:srgbClr val="61D836"/>
      </a:accent3>
      <a:accent4>
        <a:srgbClr val="FAE232"/>
      </a:accent4>
      <a:accent5>
        <a:srgbClr val="FF644E"/>
      </a:accent5>
      <a:accent6>
        <a:srgbClr val="EF5FA7"/>
      </a:accent6>
      <a:hlink>
        <a:srgbClr val="0000FF"/>
      </a:hlink>
      <a:folHlink>
        <a:srgbClr val="FF00FF"/>
      </a:folHlink>
    </a:clrScheme>
    <a:fontScheme name="White">
      <a:majorFont>
        <a:latin typeface="Helvetica Neue Medium"/>
        <a:ea typeface="Helvetica Neue Medium"/>
        <a:cs typeface="Helvetica Neue Medium"/>
      </a:majorFont>
      <a:minorFont>
        <a:latin typeface="Helvetica Neue Medium"/>
        <a:ea typeface="Helvetica Neue Medium"/>
        <a:cs typeface="Helvetica Neue Medium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2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1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Helvetica Neue"/>
            <a:ea typeface="Helvetica Neue"/>
            <a:cs typeface="Helvetica Neue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E5E5E"/>
      </a:dk2>
      <a:lt2>
        <a:srgbClr val="D6D5D5"/>
      </a:lt2>
      <a:accent1>
        <a:srgbClr val="00A2FF"/>
      </a:accent1>
      <a:accent2>
        <a:srgbClr val="16E7CF"/>
      </a:accent2>
      <a:accent3>
        <a:srgbClr val="61D836"/>
      </a:accent3>
      <a:accent4>
        <a:srgbClr val="FAE232"/>
      </a:accent4>
      <a:accent5>
        <a:srgbClr val="FF644E"/>
      </a:accent5>
      <a:accent6>
        <a:srgbClr val="EF5FA7"/>
      </a:accent6>
      <a:hlink>
        <a:srgbClr val="0000FF"/>
      </a:hlink>
      <a:folHlink>
        <a:srgbClr val="FF00FF"/>
      </a:folHlink>
    </a:clrScheme>
    <a:fontScheme name="White">
      <a:majorFont>
        <a:latin typeface="Helvetica Neue Medium"/>
        <a:ea typeface="Helvetica Neue Medium"/>
        <a:cs typeface="Helvetica Neue Medium"/>
      </a:majorFont>
      <a:minorFont>
        <a:latin typeface="Helvetica Neue Medium"/>
        <a:ea typeface="Helvetica Neue Medium"/>
        <a:cs typeface="Helvetica Neue Medium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2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1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Helvetica Neue"/>
            <a:ea typeface="Helvetica Neue"/>
            <a:cs typeface="Helvetica Neue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</TotalTime>
  <Words>631</Words>
  <Application>Microsoft Office PowerPoint</Application>
  <PresentationFormat>Custom</PresentationFormat>
  <Paragraphs>175</Paragraphs>
  <Slides>33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52" baseType="lpstr">
      <vt:lpstr>Arial Unicode MS</vt:lpstr>
      <vt:lpstr>Arial</vt:lpstr>
      <vt:lpstr>Arial Black</vt:lpstr>
      <vt:lpstr>Arial Rounded MT Bold</vt:lpstr>
      <vt:lpstr>Calibri</vt:lpstr>
      <vt:lpstr>Chalkboard</vt:lpstr>
      <vt:lpstr>Chalkboard SE Bold</vt:lpstr>
      <vt:lpstr>Chalkboard SE Regular</vt:lpstr>
      <vt:lpstr>Chalkduster</vt:lpstr>
      <vt:lpstr>Gill Sans</vt:lpstr>
      <vt:lpstr>Helvetica</vt:lpstr>
      <vt:lpstr>Helvetica Light</vt:lpstr>
      <vt:lpstr>Helvetica Neue</vt:lpstr>
      <vt:lpstr>Helvetica Neue Light</vt:lpstr>
      <vt:lpstr>Helvetica Neue Medium</vt:lpstr>
      <vt:lpstr>Helvetica Neue Thin</vt:lpstr>
      <vt:lpstr>Marker Felt</vt:lpstr>
      <vt:lpstr>Times New Roman</vt:lpstr>
      <vt:lpstr>White</vt:lpstr>
      <vt:lpstr>Developing Spelling</vt:lpstr>
      <vt:lpstr>PowerPoint Presentation</vt:lpstr>
      <vt:lpstr>PowerPoint Presentation</vt:lpstr>
      <vt:lpstr>PowerPoint Presentation</vt:lpstr>
      <vt:lpstr>Spelling in English  is particularly hard</vt:lpstr>
      <vt:lpstr>Spelling in English  is particularly hard</vt:lpstr>
      <vt:lpstr>Spelling in English  is particularly hard</vt:lpstr>
      <vt:lpstr>Reading  “Does it look right?”</vt:lpstr>
      <vt:lpstr>More Reading</vt:lpstr>
      <vt:lpstr>Phonic Spelling</vt:lpstr>
      <vt:lpstr>Phonemes</vt:lpstr>
      <vt:lpstr>Spell…</vt:lpstr>
      <vt:lpstr>I spy with my little eye</vt:lpstr>
      <vt:lpstr>Rules  Prefixes and suffixes</vt:lpstr>
      <vt:lpstr>PowerPoint Presentation</vt:lpstr>
      <vt:lpstr>PowerPoint Presentation</vt:lpstr>
      <vt:lpstr>PowerPoint Presentation</vt:lpstr>
      <vt:lpstr>Roll the dice Each number represents a prefix</vt:lpstr>
      <vt:lpstr>PowerPoint Presentation</vt:lpstr>
      <vt:lpstr>PowerPoint Presentation</vt:lpstr>
      <vt:lpstr>PowerPoint Presentation</vt:lpstr>
      <vt:lpstr>Spelling Investigation:  How could you group these ‘zhun-ending’ words?</vt:lpstr>
      <vt:lpstr> What have you noticed so far? Formulating hypotheses…. </vt:lpstr>
      <vt:lpstr>If I know…</vt:lpstr>
      <vt:lpstr>PowerPoint Presentation</vt:lpstr>
      <vt:lpstr>Statutory harder words</vt:lpstr>
      <vt:lpstr>Statutory harder words</vt:lpstr>
      <vt:lpstr>Statutory harder words</vt:lpstr>
      <vt:lpstr>Hangman </vt:lpstr>
      <vt:lpstr>PowerPoint Presentation</vt:lpstr>
      <vt:lpstr>PowerPoint Presentation</vt:lpstr>
      <vt:lpstr>Tricks for tricky bits</vt:lpstr>
      <vt:lpstr>  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Spelling</dc:title>
  <dc:creator>Louise Quin</dc:creator>
  <cp:lastModifiedBy>Louise Quin</cp:lastModifiedBy>
  <cp:revision>6</cp:revision>
  <dcterms:modified xsi:type="dcterms:W3CDTF">2018-05-04T08:25:03Z</dcterms:modified>
</cp:coreProperties>
</file>