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05" r:id="rId2"/>
    <p:sldId id="258" r:id="rId3"/>
    <p:sldId id="257" r:id="rId4"/>
    <p:sldId id="259" r:id="rId5"/>
    <p:sldId id="260" r:id="rId6"/>
    <p:sldId id="262" r:id="rId7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7030A0"/>
    <a:srgbClr val="FF0066"/>
    <a:srgbClr val="FF6600"/>
    <a:srgbClr val="FF7D7D"/>
    <a:srgbClr val="FFABCD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686" autoAdjust="0"/>
  </p:normalViewPr>
  <p:slideViewPr>
    <p:cSldViewPr snapToGrid="0">
      <p:cViewPr>
        <p:scale>
          <a:sx n="123" d="100"/>
          <a:sy n="123" d="100"/>
        </p:scale>
        <p:origin x="54" y="-78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Possessive pronouns and determiners</a:t>
            </a:r>
            <a:r>
              <a:rPr lang="en-GB" dirty="0"/>
              <a:t>.  </a:t>
            </a:r>
          </a:p>
          <a:p>
            <a:r>
              <a:rPr lang="en-GB" dirty="0"/>
              <a:t>Possessive pronouns are slightly tricky</a:t>
            </a:r>
          </a:p>
          <a:p>
            <a:r>
              <a:rPr lang="en-GB" dirty="0"/>
              <a:t>If they stand on their own to preplace a noun, they are possessive pronouns. E.g. The book was his.  (his replaces ‘Tom’s.)  </a:t>
            </a:r>
          </a:p>
          <a:p>
            <a:r>
              <a:rPr lang="en-GB" dirty="0"/>
              <a:t>If they precede a noun, e.g. his book, then, strictly, these are possessive determiners as they behave like adjectives.   </a:t>
            </a:r>
          </a:p>
          <a:p>
            <a:r>
              <a:rPr lang="en-GB" dirty="0"/>
              <a:t>There are also relative pronouns which appear in Y5 NC so are not tackled 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25676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Occasionally ‘it’ is a ‘dummy pronoun’ when it refers not to anything specific but to an undetermined actor or subject.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 of this function, ‘it’ is sometimes called a place holder.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E.g. It is raining.  It all depends...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32019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Possessive pronouns and determiners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stand on their own to preplace a noun, they are possessive pronouns. E.g. The book was his.  (his replaces ‘Tom’s.) 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precede a noun, e.g. his book, then, strictly, these are possessive determiners as they behave like adjectives.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02988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54696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=""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Pronouns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How to Train Your Dragon</a:t>
            </a:r>
            <a:endParaRPr lang="en-GB" sz="4800" i="1" dirty="0">
              <a:latin typeface="+mn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B61767F-7C40-4158-8640-7151BB19013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925" y="2323286"/>
            <a:ext cx="2808349" cy="306046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73D87E7-5D33-44B6-ABC0-6EC17BF32985}"/>
              </a:ext>
            </a:extLst>
          </p:cNvPr>
          <p:cNvSpPr/>
          <p:nvPr/>
        </p:nvSpPr>
        <p:spPr>
          <a:xfrm>
            <a:off x="3170287" y="2323286"/>
            <a:ext cx="7645826" cy="1752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en-GB" sz="2400" i="1" dirty="0">
                <a:latin typeface="+mj-lt"/>
              </a:rPr>
              <a:t>Hiccup knew that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</a:t>
            </a:r>
            <a:r>
              <a:rPr lang="en-GB" sz="2400" i="1" dirty="0">
                <a:latin typeface="+mj-lt"/>
              </a:rPr>
              <a:t> was not a typical Viking hero.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They</a:t>
            </a:r>
            <a:r>
              <a:rPr lang="en-GB" sz="2400" i="1" dirty="0">
                <a:latin typeface="+mj-lt"/>
              </a:rPr>
              <a:t> might think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</a:t>
            </a:r>
            <a:r>
              <a:rPr lang="en-GB" sz="2400" i="1" dirty="0">
                <a:latin typeface="+mj-lt"/>
              </a:rPr>
              <a:t> was useless now, but the Hairy Hooligans might see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him</a:t>
            </a:r>
            <a:r>
              <a:rPr lang="en-GB" sz="2400" i="1" dirty="0">
                <a:latin typeface="+mj-lt"/>
              </a:rPr>
              <a:t> differently in the future.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</a:t>
            </a:r>
            <a:r>
              <a:rPr lang="en-GB" sz="2400" i="1" dirty="0">
                <a:latin typeface="+mj-lt"/>
              </a:rPr>
              <a:t> would have to use imagination and cunning to lead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them</a:t>
            </a:r>
            <a:r>
              <a:rPr lang="en-GB" sz="2400" i="1" dirty="0">
                <a:latin typeface="+mj-lt"/>
              </a:rPr>
              <a:t> to victory.</a:t>
            </a:r>
          </a:p>
        </p:txBody>
      </p:sp>
    </p:spTree>
    <p:extLst>
      <p:ext uri="{BB962C8B-B14F-4D97-AF65-F5344CB8AC3E}">
        <p14:creationId xmlns:p14="http://schemas.microsoft.com/office/powerpoint/2010/main" xmlns="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1" y="1107583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Definition: </a:t>
            </a:r>
            <a:r>
              <a:rPr lang="en-GB" sz="3600" dirty="0"/>
              <a:t>A pronoun replaces a noun or noun phrase.</a:t>
            </a:r>
            <a:endParaRPr lang="en-GB" sz="3200" dirty="0"/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A pronoun goes in the sentence in the place of the noun.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611" y="2719208"/>
            <a:ext cx="10483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Hiccup was very good at watching dragons.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</a:t>
            </a:r>
            <a:r>
              <a:rPr lang="en-GB" sz="2400" i="1" dirty="0">
                <a:latin typeface="+mj-lt"/>
              </a:rPr>
              <a:t> was fascinated by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them</a:t>
            </a:r>
            <a:r>
              <a:rPr lang="en-GB" sz="2400" i="1" dirty="0">
                <a:latin typeface="+mj-lt"/>
              </a:rPr>
              <a:t>.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2F4BAD2-4DC2-4C2E-9CA7-1A5D0308D1DF}"/>
              </a:ext>
            </a:extLst>
          </p:cNvPr>
          <p:cNvSpPr txBox="1"/>
          <p:nvPr/>
        </p:nvSpPr>
        <p:spPr>
          <a:xfrm>
            <a:off x="785611" y="3429000"/>
            <a:ext cx="10483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Hiccup was very good at watching dragons.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Hiccup</a:t>
            </a:r>
            <a:r>
              <a:rPr lang="en-GB" sz="2400" i="1" dirty="0">
                <a:latin typeface="+mj-lt"/>
              </a:rPr>
              <a:t> was fascinated by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dragons</a:t>
            </a:r>
            <a:r>
              <a:rPr lang="en-GB" sz="2400" dirty="0">
                <a:latin typeface="+mj-lt"/>
              </a:rPr>
              <a:t>.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endParaRPr lang="en-GB" sz="2400" dirty="0">
              <a:latin typeface="+mj-lt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04DEB519-3AEB-44EB-B0A4-125FCEFD8A99}"/>
              </a:ext>
            </a:extLst>
          </p:cNvPr>
          <p:cNvSpPr/>
          <p:nvPr/>
        </p:nvSpPr>
        <p:spPr>
          <a:xfrm>
            <a:off x="3967316" y="5035328"/>
            <a:ext cx="3580904" cy="715089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Without the pronouns the text is repetitive and hard to say.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769617" y="1257300"/>
            <a:ext cx="106480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There are different types of pronoun:</a:t>
            </a:r>
          </a:p>
          <a:p>
            <a:endParaRPr lang="en-GB" sz="6000" dirty="0"/>
          </a:p>
        </p:txBody>
      </p:sp>
      <p:sp>
        <p:nvSpPr>
          <p:cNvPr id="7" name="TextBox 6"/>
          <p:cNvSpPr txBox="1"/>
          <p:nvPr/>
        </p:nvSpPr>
        <p:spPr>
          <a:xfrm>
            <a:off x="975611" y="2724749"/>
            <a:ext cx="10195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600" dirty="0"/>
              <a:t> </a:t>
            </a:r>
            <a:r>
              <a:rPr lang="en-GB" sz="3600" dirty="0">
                <a:solidFill>
                  <a:srgbClr val="0000FF"/>
                </a:solidFill>
              </a:rPr>
              <a:t>Personal </a:t>
            </a:r>
            <a:r>
              <a:rPr lang="en-GB" sz="3600" dirty="0"/>
              <a:t>pronouns – </a:t>
            </a:r>
            <a:r>
              <a:rPr lang="en-GB" sz="2800" i="1" dirty="0">
                <a:solidFill>
                  <a:srgbClr val="0000FF"/>
                </a:solidFill>
              </a:rPr>
              <a:t>I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me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you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he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she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it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him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her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they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491" y="3675779"/>
            <a:ext cx="9871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2. </a:t>
            </a:r>
            <a:r>
              <a:rPr lang="en-GB" sz="3600" dirty="0">
                <a:solidFill>
                  <a:srgbClr val="0000FF"/>
                </a:solidFill>
              </a:rPr>
              <a:t>Possessive </a:t>
            </a:r>
            <a:r>
              <a:rPr lang="en-GB" sz="3600" dirty="0"/>
              <a:t>pronouns – </a:t>
            </a:r>
            <a:r>
              <a:rPr lang="en-GB" sz="2800" i="1" dirty="0">
                <a:solidFill>
                  <a:srgbClr val="0000FF"/>
                </a:solidFill>
              </a:rPr>
              <a:t>mine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yours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ours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theirs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his</a:t>
            </a:r>
            <a:r>
              <a:rPr lang="en-GB" sz="2800" i="1" dirty="0"/>
              <a:t>, </a:t>
            </a:r>
            <a:r>
              <a:rPr lang="en-GB" sz="2800" i="1" dirty="0">
                <a:solidFill>
                  <a:srgbClr val="0000FF"/>
                </a:solidFill>
              </a:rPr>
              <a:t>hers</a:t>
            </a:r>
            <a:endParaRPr lang="en-GB" sz="36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97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40480" y="986915"/>
            <a:ext cx="4642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00FF"/>
                </a:solidFill>
              </a:rPr>
              <a:t>1. Personal pronouns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1686" y="1809300"/>
            <a:ext cx="9959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These refer to a missing name of a person, creature, place or thing.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1687" y="2545249"/>
            <a:ext cx="3882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Hiccup</a:t>
            </a:r>
            <a:r>
              <a:rPr lang="en-GB" sz="2400" i="1" dirty="0"/>
              <a:t> called </a:t>
            </a:r>
            <a:r>
              <a:rPr lang="en-GB" sz="2400" i="1" dirty="0">
                <a:solidFill>
                  <a:srgbClr val="0000FF"/>
                </a:solidFill>
              </a:rPr>
              <a:t>his dragon</a:t>
            </a:r>
            <a:r>
              <a:rPr lang="en-GB" sz="2400" i="1" dirty="0"/>
              <a:t>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He</a:t>
            </a:r>
            <a:r>
              <a:rPr lang="en-GB" sz="2400" i="1" dirty="0"/>
              <a:t> called </a:t>
            </a:r>
            <a:r>
              <a:rPr lang="en-GB" sz="2400" i="1" dirty="0">
                <a:solidFill>
                  <a:srgbClr val="0000FF"/>
                </a:solidFill>
              </a:rPr>
              <a:t>it</a:t>
            </a:r>
            <a:r>
              <a:rPr lang="en-GB" sz="2400" i="1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6394" y="2545248"/>
            <a:ext cx="3882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err="1">
                <a:solidFill>
                  <a:srgbClr val="0000FF"/>
                </a:solidFill>
              </a:rPr>
              <a:t>Gobber</a:t>
            </a:r>
            <a:r>
              <a:rPr lang="en-GB" sz="2400" i="1" dirty="0"/>
              <a:t> fears </a:t>
            </a:r>
            <a:r>
              <a:rPr lang="en-GB" sz="2400" i="1" dirty="0">
                <a:solidFill>
                  <a:srgbClr val="0000FF"/>
                </a:solidFill>
              </a:rPr>
              <a:t>the chief</a:t>
            </a:r>
            <a:r>
              <a:rPr lang="en-GB" sz="2400" i="1" dirty="0"/>
              <a:t>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I</a:t>
            </a:r>
            <a:r>
              <a:rPr lang="en-GB" sz="2400" i="1" dirty="0">
                <a:solidFill>
                  <a:srgbClr val="FF0000"/>
                </a:solidFill>
              </a:rPr>
              <a:t> </a:t>
            </a:r>
            <a:r>
              <a:rPr lang="en-GB" sz="2400" i="1" dirty="0"/>
              <a:t>fear </a:t>
            </a:r>
            <a:r>
              <a:rPr lang="en-GB" sz="2400" i="1" dirty="0">
                <a:solidFill>
                  <a:srgbClr val="0000FF"/>
                </a:solidFill>
              </a:rPr>
              <a:t>you</a:t>
            </a:r>
            <a:r>
              <a:rPr lang="en-GB" sz="2400" i="1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1686" y="3686738"/>
            <a:ext cx="4684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err="1">
                <a:solidFill>
                  <a:srgbClr val="0000FF"/>
                </a:solidFill>
              </a:rPr>
              <a:t>Dogsbreath</a:t>
            </a:r>
            <a:r>
              <a:rPr lang="en-GB" sz="2400" i="1" dirty="0">
                <a:solidFill>
                  <a:srgbClr val="FF0000"/>
                </a:solidFill>
              </a:rPr>
              <a:t> </a:t>
            </a:r>
            <a:r>
              <a:rPr lang="en-GB" sz="2400" i="1" dirty="0"/>
              <a:t>loved </a:t>
            </a:r>
            <a:r>
              <a:rPr lang="en-GB" sz="2400" i="1" dirty="0">
                <a:solidFill>
                  <a:srgbClr val="0000FF"/>
                </a:solidFill>
              </a:rPr>
              <a:t>the bad weather</a:t>
            </a:r>
            <a:r>
              <a:rPr lang="en-GB" sz="2400" i="1" dirty="0"/>
              <a:t>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He</a:t>
            </a:r>
            <a:r>
              <a:rPr lang="en-GB" sz="2400" i="1" dirty="0"/>
              <a:t> loved </a:t>
            </a:r>
            <a:r>
              <a:rPr lang="en-GB" sz="2400" i="1" dirty="0">
                <a:solidFill>
                  <a:srgbClr val="0000FF"/>
                </a:solidFill>
              </a:rPr>
              <a:t>it</a:t>
            </a:r>
            <a:r>
              <a:rPr lang="en-GB" sz="2400" i="1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16393" y="3686738"/>
            <a:ext cx="5331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Dragons</a:t>
            </a:r>
            <a:r>
              <a:rPr lang="en-GB" sz="2400" i="1" dirty="0">
                <a:solidFill>
                  <a:srgbClr val="FF0000"/>
                </a:solidFill>
              </a:rPr>
              <a:t> </a:t>
            </a:r>
            <a:r>
              <a:rPr lang="en-GB" sz="2400" i="1" dirty="0"/>
              <a:t>know how to cross </a:t>
            </a:r>
            <a:r>
              <a:rPr lang="en-GB" sz="2400" i="1" dirty="0">
                <a:solidFill>
                  <a:srgbClr val="0000FF"/>
                </a:solidFill>
              </a:rPr>
              <a:t>the lake</a:t>
            </a:r>
            <a:r>
              <a:rPr lang="en-GB" sz="2400" i="1" dirty="0"/>
              <a:t>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They</a:t>
            </a:r>
            <a:r>
              <a:rPr lang="en-GB" sz="2400" i="1" dirty="0"/>
              <a:t> know how to cross </a:t>
            </a:r>
            <a:r>
              <a:rPr lang="en-GB" sz="2400" i="1" dirty="0">
                <a:solidFill>
                  <a:srgbClr val="0000FF"/>
                </a:solidFill>
              </a:rPr>
              <a:t>it</a:t>
            </a:r>
            <a:r>
              <a:rPr lang="en-GB" sz="2400" i="1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5754" y="4828227"/>
            <a:ext cx="4960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The cave </a:t>
            </a:r>
            <a:r>
              <a:rPr lang="en-GB" sz="2400" i="1" dirty="0"/>
              <a:t>is where </a:t>
            </a:r>
            <a:r>
              <a:rPr lang="en-GB" sz="2400" i="1" dirty="0">
                <a:solidFill>
                  <a:srgbClr val="0000FF"/>
                </a:solidFill>
              </a:rPr>
              <a:t>the dragon </a:t>
            </a:r>
            <a:r>
              <a:rPr lang="en-GB" sz="2400" i="1" dirty="0"/>
              <a:t>sleeps.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It</a:t>
            </a:r>
            <a:r>
              <a:rPr lang="en-GB" sz="2400" i="1" dirty="0"/>
              <a:t> is where </a:t>
            </a:r>
            <a:r>
              <a:rPr lang="en-GB" sz="2400" i="1" dirty="0">
                <a:solidFill>
                  <a:srgbClr val="0000FF"/>
                </a:solidFill>
              </a:rPr>
              <a:t>he</a:t>
            </a:r>
            <a:r>
              <a:rPr lang="en-GB" sz="2400" i="1" dirty="0"/>
              <a:t> sleeps.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29354" y="4828226"/>
            <a:ext cx="5036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Gobber</a:t>
            </a:r>
            <a:r>
              <a:rPr lang="en-GB" sz="2400" i="1" dirty="0"/>
              <a:t> is pleased with </a:t>
            </a:r>
            <a:r>
              <a:rPr lang="en-GB" sz="2400" i="1" dirty="0">
                <a:solidFill>
                  <a:srgbClr val="0000FF"/>
                </a:solidFill>
              </a:rPr>
              <a:t>Snotlout</a:t>
            </a:r>
            <a:r>
              <a:rPr lang="en-GB" sz="2400" i="1" dirty="0"/>
              <a:t>.</a:t>
            </a:r>
          </a:p>
          <a:p>
            <a:r>
              <a:rPr lang="en-GB" sz="2400" i="1" dirty="0">
                <a:solidFill>
                  <a:srgbClr val="0000FF"/>
                </a:solidFill>
              </a:rPr>
              <a:t>He</a:t>
            </a:r>
            <a:r>
              <a:rPr lang="en-GB" sz="2400" i="1" dirty="0"/>
              <a:t> is pleased with </a:t>
            </a:r>
            <a:r>
              <a:rPr lang="en-GB" sz="2400" i="1" dirty="0">
                <a:solidFill>
                  <a:srgbClr val="0000FF"/>
                </a:solidFill>
              </a:rPr>
              <a:t>him</a:t>
            </a:r>
            <a:r>
              <a:rPr lang="en-GB" sz="24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10110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2259" y="655736"/>
            <a:ext cx="8667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00FF"/>
                </a:solidFill>
              </a:rPr>
              <a:t>2. Possessive pronouns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396" y="1363622"/>
            <a:ext cx="10494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refer to the possession of someone or something </a:t>
            </a:r>
          </a:p>
          <a:p>
            <a:pPr algn="ctr"/>
            <a:r>
              <a:rPr lang="en-GB" sz="2800" dirty="0"/>
              <a:t>by someone or something.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9031" y="2487928"/>
            <a:ext cx="349916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00FF"/>
                </a:solidFill>
              </a:rPr>
              <a:t>Possessive pronouns </a:t>
            </a:r>
            <a:r>
              <a:rPr lang="en-US" sz="2400" dirty="0">
                <a:solidFill>
                  <a:srgbClr val="0000FF"/>
                </a:solidFill>
              </a:rPr>
              <a:t>stand in place of the noun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4232" y="3693018"/>
            <a:ext cx="3784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The dragon is </a:t>
            </a:r>
            <a:r>
              <a:rPr lang="en-US" sz="2800" i="1" dirty="0">
                <a:solidFill>
                  <a:srgbClr val="FF0000"/>
                </a:solidFill>
              </a:rPr>
              <a:t>yours</a:t>
            </a:r>
            <a:r>
              <a:rPr lang="en-US" sz="2800" i="1" dirty="0"/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78153" y="4428526"/>
            <a:ext cx="3784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The cave is </a:t>
            </a:r>
            <a:r>
              <a:rPr lang="en-US" sz="2800" i="1" dirty="0">
                <a:solidFill>
                  <a:srgbClr val="FF0000"/>
                </a:solidFill>
              </a:rPr>
              <a:t>mine</a:t>
            </a:r>
            <a:r>
              <a:rPr lang="en-US" sz="2800" i="1"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5913" y="5167130"/>
            <a:ext cx="3784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The tribe is </a:t>
            </a:r>
            <a:r>
              <a:rPr lang="en-US" sz="2800" i="1" dirty="0">
                <a:solidFill>
                  <a:srgbClr val="FF0000"/>
                </a:solidFill>
              </a:rPr>
              <a:t>ours</a:t>
            </a:r>
            <a:r>
              <a:rPr lang="en-US" sz="2800" i="1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F55AA6A-74C9-4E96-89C3-0527A7232854}"/>
              </a:ext>
            </a:extLst>
          </p:cNvPr>
          <p:cNvSpPr txBox="1"/>
          <p:nvPr/>
        </p:nvSpPr>
        <p:spPr>
          <a:xfrm>
            <a:off x="2963432" y="3693018"/>
            <a:ext cx="1494765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Hiccup’s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57681F6-EF04-4995-B84A-42B27ECA6E98}"/>
              </a:ext>
            </a:extLst>
          </p:cNvPr>
          <p:cNvSpPr txBox="1"/>
          <p:nvPr/>
        </p:nvSpPr>
        <p:spPr>
          <a:xfrm>
            <a:off x="2708614" y="5190848"/>
            <a:ext cx="248105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the Hooligan’s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C763F0A-A040-41A9-9FC4-0D451D3D4177}"/>
              </a:ext>
            </a:extLst>
          </p:cNvPr>
          <p:cNvSpPr txBox="1"/>
          <p:nvPr/>
        </p:nvSpPr>
        <p:spPr>
          <a:xfrm>
            <a:off x="2613248" y="4442246"/>
            <a:ext cx="204918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the dragon’s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="" xmlns:a16="http://schemas.microsoft.com/office/drawing/2014/main" id="{993DB489-4FC3-407D-8090-251E69169B1D}"/>
              </a:ext>
            </a:extLst>
          </p:cNvPr>
          <p:cNvSpPr/>
          <p:nvPr/>
        </p:nvSpPr>
        <p:spPr>
          <a:xfrm>
            <a:off x="9061856" y="3052253"/>
            <a:ext cx="2171113" cy="1804749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If it doesn’t replace the noun or noun phrase, then it is not a pronoun.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xmlns="" val="3711023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7 L 0.16172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8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7037E-7 L 0.20169 0.0076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8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2.59259E-6 L 0.22565 0.006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76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53551" y="674467"/>
            <a:ext cx="10156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replace the underlined words with </a:t>
            </a:r>
            <a:r>
              <a:rPr lang="en-GB" sz="2800" dirty="0">
                <a:solidFill>
                  <a:srgbClr val="0000FF"/>
                </a:solidFill>
              </a:rPr>
              <a:t>pronouns</a:t>
            </a:r>
            <a:r>
              <a:rPr lang="en-GB" sz="2800" dirty="0"/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3384" y="1197687"/>
            <a:ext cx="10607041" cy="423141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600" i="1" dirty="0">
                <a:latin typeface="+mj-lt"/>
              </a:rPr>
              <a:t>Hiccup worried that his dragon was too small. </a:t>
            </a:r>
            <a:r>
              <a:rPr lang="en-GB" sz="2600" i="1" u="sng" dirty="0">
                <a:latin typeface="+mj-lt"/>
              </a:rPr>
              <a:t>His dragon</a:t>
            </a:r>
            <a:r>
              <a:rPr lang="en-GB" sz="2600" i="1" dirty="0">
                <a:latin typeface="+mj-lt"/>
              </a:rPr>
              <a:t> would make </a:t>
            </a:r>
            <a:r>
              <a:rPr lang="en-GB" sz="2600" i="1" u="sng" dirty="0">
                <a:latin typeface="+mj-lt"/>
              </a:rPr>
              <a:t>Hiccup</a:t>
            </a:r>
            <a:r>
              <a:rPr lang="en-GB" sz="2600" i="1" dirty="0">
                <a:latin typeface="+mj-lt"/>
              </a:rPr>
              <a:t> a laughing stock with the other boys.</a:t>
            </a:r>
          </a:p>
          <a:p>
            <a:pPr>
              <a:lnSpc>
                <a:spcPct val="150000"/>
              </a:lnSpc>
            </a:pPr>
            <a:r>
              <a:rPr lang="en-GB" sz="2600" i="1" dirty="0">
                <a:latin typeface="+mj-lt"/>
              </a:rPr>
              <a:t>Old Wrinkly said that all the dragons were small compared to a Sea Dragon. </a:t>
            </a:r>
            <a:r>
              <a:rPr lang="en-GB" sz="2600" i="1" u="sng" dirty="0">
                <a:latin typeface="+mj-lt"/>
              </a:rPr>
              <a:t>Sea Dragons</a:t>
            </a:r>
            <a:r>
              <a:rPr lang="en-GB" sz="2600" i="1" dirty="0">
                <a:latin typeface="+mj-lt"/>
              </a:rPr>
              <a:t> were big enough to swallow ten boats and </a:t>
            </a:r>
            <a:r>
              <a:rPr lang="en-GB" sz="2600" i="1" u="sng" dirty="0">
                <a:latin typeface="+mj-lt"/>
              </a:rPr>
              <a:t>Sea Dragons</a:t>
            </a:r>
            <a:r>
              <a:rPr lang="en-GB" sz="2600" i="1" dirty="0">
                <a:latin typeface="+mj-lt"/>
              </a:rPr>
              <a:t> wouldn’t even notice doing it.</a:t>
            </a:r>
          </a:p>
          <a:p>
            <a:pPr>
              <a:lnSpc>
                <a:spcPct val="150000"/>
              </a:lnSpc>
            </a:pPr>
            <a:r>
              <a:rPr lang="en-GB" sz="2600" i="1" dirty="0">
                <a:latin typeface="+mj-lt"/>
              </a:rPr>
              <a:t>Hiccup wished </a:t>
            </a:r>
            <a:r>
              <a:rPr lang="en-GB" sz="2600" i="1" u="sng" dirty="0">
                <a:latin typeface="+mj-lt"/>
              </a:rPr>
              <a:t>Hiccup</a:t>
            </a:r>
            <a:r>
              <a:rPr lang="en-GB" sz="2600" i="1" dirty="0">
                <a:latin typeface="+mj-lt"/>
              </a:rPr>
              <a:t> was more like the rest of the Hairy Hooligans but it was clear to </a:t>
            </a:r>
            <a:r>
              <a:rPr lang="en-GB" sz="2600" i="1" u="sng" dirty="0">
                <a:latin typeface="+mj-lt"/>
              </a:rPr>
              <a:t>the Hairy Hooligans</a:t>
            </a:r>
            <a:r>
              <a:rPr lang="en-GB" sz="2600" i="1" dirty="0">
                <a:latin typeface="+mj-lt"/>
              </a:rPr>
              <a:t> that Hiccup was different .</a:t>
            </a:r>
          </a:p>
        </p:txBody>
      </p:sp>
      <p:sp>
        <p:nvSpPr>
          <p:cNvPr id="5" name="Rounded Rectangular Callout 2">
            <a:extLst>
              <a:ext uri="{FF2B5EF4-FFF2-40B4-BE49-F238E27FC236}">
                <a16:creationId xmlns="" xmlns:a16="http://schemas.microsoft.com/office/drawing/2014/main" id="{885B21D4-A5F1-4801-9921-CAAC4180E0D9}"/>
              </a:ext>
            </a:extLst>
          </p:cNvPr>
          <p:cNvSpPr/>
          <p:nvPr/>
        </p:nvSpPr>
        <p:spPr>
          <a:xfrm>
            <a:off x="10210106" y="5744539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6DC06C4-2E15-4BDA-8450-BE85FD211A7B}"/>
              </a:ext>
            </a:extLst>
          </p:cNvPr>
          <p:cNvSpPr txBox="1"/>
          <p:nvPr/>
        </p:nvSpPr>
        <p:spPr>
          <a:xfrm>
            <a:off x="6861110" y="1321874"/>
            <a:ext cx="1507476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His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EDE23704-0D5C-48EF-999F-C119DB1782F7}"/>
              </a:ext>
            </a:extLst>
          </p:cNvPr>
          <p:cNvSpPr txBox="1"/>
          <p:nvPr/>
        </p:nvSpPr>
        <p:spPr>
          <a:xfrm>
            <a:off x="10027298" y="1337019"/>
            <a:ext cx="959271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him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875B1C-8ACA-4F88-AC91-8D485F81D063}"/>
              </a:ext>
            </a:extLst>
          </p:cNvPr>
          <p:cNvSpPr txBox="1"/>
          <p:nvPr/>
        </p:nvSpPr>
        <p:spPr>
          <a:xfrm>
            <a:off x="703384" y="3067173"/>
            <a:ext cx="1764000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They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60586B1-0C6B-4593-97D2-E828D94B10AD}"/>
              </a:ext>
            </a:extLst>
          </p:cNvPr>
          <p:cNvSpPr txBox="1"/>
          <p:nvPr/>
        </p:nvSpPr>
        <p:spPr>
          <a:xfrm>
            <a:off x="8106769" y="3083797"/>
            <a:ext cx="1764000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they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8D17EAC-57D7-45CA-91D1-4CF085C6F8E3}"/>
              </a:ext>
            </a:extLst>
          </p:cNvPr>
          <p:cNvSpPr txBox="1"/>
          <p:nvPr/>
        </p:nvSpPr>
        <p:spPr>
          <a:xfrm>
            <a:off x="2748731" y="4277956"/>
            <a:ext cx="936000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he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C1DBDCA-FCD1-4A86-95BF-E76057ECBBCC}"/>
              </a:ext>
            </a:extLst>
          </p:cNvPr>
          <p:cNvSpPr txBox="1"/>
          <p:nvPr/>
        </p:nvSpPr>
        <p:spPr>
          <a:xfrm>
            <a:off x="1835116" y="4891726"/>
            <a:ext cx="2592000" cy="4924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0000FF"/>
                </a:solidFill>
              </a:rPr>
              <a:t>them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FF925ED-9A00-467C-9C11-92542958E5C2}"/>
              </a:ext>
            </a:extLst>
          </p:cNvPr>
          <p:cNvSpPr txBox="1"/>
          <p:nvPr/>
        </p:nvSpPr>
        <p:spPr>
          <a:xfrm>
            <a:off x="671539" y="5744539"/>
            <a:ext cx="1015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Much less repetitive!</a:t>
            </a:r>
          </a:p>
        </p:txBody>
      </p:sp>
    </p:spTree>
    <p:extLst>
      <p:ext uri="{BB962C8B-B14F-4D97-AF65-F5344CB8AC3E}">
        <p14:creationId xmlns:p14="http://schemas.microsoft.com/office/powerpoint/2010/main" xmlns="" val="140821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10405</TotalTime>
  <Words>601</Words>
  <Application>Microsoft Office PowerPoint</Application>
  <PresentationFormat>Custom</PresentationFormat>
  <Paragraphs>63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Windows User</cp:lastModifiedBy>
  <cp:revision>607</cp:revision>
  <cp:lastPrinted>2018-05-09T10:54:19Z</cp:lastPrinted>
  <dcterms:created xsi:type="dcterms:W3CDTF">2013-08-23T07:43:20Z</dcterms:created>
  <dcterms:modified xsi:type="dcterms:W3CDTF">2020-04-29T14:15:39Z</dcterms:modified>
</cp:coreProperties>
</file>