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01" r:id="rId7"/>
    <p:sldId id="308" r:id="rId8"/>
    <p:sldId id="379" r:id="rId9"/>
    <p:sldId id="360" r:id="rId10"/>
    <p:sldId id="380" r:id="rId11"/>
    <p:sldId id="314" r:id="rId12"/>
    <p:sldId id="381" r:id="rId13"/>
    <p:sldId id="364" r:id="rId14"/>
    <p:sldId id="382" r:id="rId15"/>
    <p:sldId id="365" r:id="rId16"/>
    <p:sldId id="383" r:id="rId17"/>
    <p:sldId id="369" r:id="rId18"/>
    <p:sldId id="385" r:id="rId19"/>
    <p:sldId id="386" r:id="rId20"/>
    <p:sldId id="388" r:id="rId21"/>
    <p:sldId id="412" r:id="rId22"/>
    <p:sldId id="413" r:id="rId23"/>
    <p:sldId id="391" r:id="rId24"/>
    <p:sldId id="415"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563C1"/>
    <a:srgbClr val="FF0000"/>
    <a:srgbClr val="FFFF9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4E68F1-D039-4319-9D1B-3B1D0D5DD931}" v="42" dt="2019-06-14T07:13:39.3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0" autoAdjust="0"/>
    <p:restoredTop sz="94660"/>
  </p:normalViewPr>
  <p:slideViewPr>
    <p:cSldViewPr snapToGrid="0">
      <p:cViewPr varScale="1">
        <p:scale>
          <a:sx n="68" d="100"/>
          <a:sy n="68" d="100"/>
        </p:scale>
        <p:origin x="11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11/09/2019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11/09/2019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11/09/2019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11/09/2019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11/09/2019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11/09/2019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11/09/2019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11/09/2019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n4b"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classroomsecrets.co.uk/round-to-the-nearest-10-year-4-place-value-resource-pack" TargetMode="External"/><Relationship Id="rId4" Type="http://schemas.openxmlformats.org/officeDocument/2006/relationships/hyperlink" Target="https://classroomsecrets.co.uk/category/maths/year-4/autumn-block-1-place-value-year-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9E3F8AA8-98A4-42BA-A317-08E4902272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5">
            <a:extLst>
              <a:ext uri="{28A0092B-C50C-407E-A947-70E740481C1C}">
                <a14:useLocalDpi xmlns:a14="http://schemas.microsoft.com/office/drawing/2010/main" val="0"/>
              </a:ext>
            </a:extLst>
          </a:blip>
          <a:srcRect t="23180" b="34296"/>
          <a:stretch/>
        </p:blipFill>
        <p:spPr>
          <a:xfrm>
            <a:off x="793488" y="725864"/>
            <a:ext cx="7557025" cy="2271860"/>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1 – Place Value – Round to the Nearest 10</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4: (4N4b) </a:t>
            </a:r>
            <a:r>
              <a:rPr lang="en-GB" sz="1200" b="1" dirty="0">
                <a:solidFill>
                  <a:srgbClr val="0563C1"/>
                </a:solidFill>
                <a:latin typeface="Century Gothic" panose="020B0502020202020204" pitchFamily="34" charset="0"/>
                <a:hlinkClick r:id="rId3">
                  <a:extLst>
                    <a:ext uri="{A12FA001-AC4F-418D-AE19-62706E023703}">
                      <ahyp:hlinkClr xmlns:ahyp="http://schemas.microsoft.com/office/drawing/2018/hyperlinkcolor" val="tx"/>
                    </a:ext>
                  </a:extLst>
                </a:hlinkClick>
              </a:rPr>
              <a:t>Round any number to the nearest 10, 100 or 1,000</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4 Place Value</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12" name="Group 11">
            <a:extLst>
              <a:ext uri="{FF2B5EF4-FFF2-40B4-BE49-F238E27FC236}">
                <a16:creationId xmlns:a16="http://schemas.microsoft.com/office/drawing/2014/main" id="{DF07D507-CD47-491C-B9AE-91BF2A7CBF75}"/>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F5157883-3AA5-4E2A-91AD-0D41A1B9A69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AD01F9B7-904A-403A-ACDD-E16A6824E9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1 – Place Value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b="1" dirty="0">
                <a:solidFill>
                  <a:schemeClr val="bg2">
                    <a:lumMod val="25000"/>
                  </a:schemeClr>
                </a:solidFill>
                <a:latin typeface="Century Gothic" panose="020B0502020202020204" pitchFamily="34" charset="0"/>
              </a:rPr>
              <a:t>Step 2: Round to the Nearest 10</a:t>
            </a:r>
            <a:endParaRPr lang="en-GB" sz="1400" b="1" dirty="0">
              <a:solidFill>
                <a:schemeClr val="bg2">
                  <a:lumMod val="25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A360CC0E-A4D9-4572-9B37-8B7FDE9FFF3B}"/>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5791D4-2519-4210-99E8-74730B33EDF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ACCD1EAD-43AC-4D6F-A58D-DB733DDA86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Which multiples of 10 are these numbers between?</a:t>
            </a:r>
          </a:p>
          <a:p>
            <a:pPr algn="ctr"/>
            <a:endParaRPr lang="en-GB" sz="2400"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Century Gothic" panose="020B0502020202020204" pitchFamily="34" charset="0"/>
            </a:endParaRPr>
          </a:p>
        </p:txBody>
      </p:sp>
      <p:cxnSp>
        <p:nvCxnSpPr>
          <p:cNvPr id="9" name="Straight Arrow Connector 8">
            <a:extLst>
              <a:ext uri="{FF2B5EF4-FFF2-40B4-BE49-F238E27FC236}">
                <a16:creationId xmlns:a16="http://schemas.microsoft.com/office/drawing/2014/main" id="{7A0F51D1-5CA8-4D9A-A2CF-146C12B63F12}"/>
              </a:ext>
            </a:extLst>
          </p:cNvPr>
          <p:cNvCxnSpPr/>
          <p:nvPr/>
        </p:nvCxnSpPr>
        <p:spPr>
          <a:xfrm>
            <a:off x="1201973" y="1510148"/>
            <a:ext cx="6725645" cy="0"/>
          </a:xfrm>
          <a:prstGeom prst="straightConnector1">
            <a:avLst/>
          </a:prstGeom>
          <a:ln w="28575">
            <a:headEnd type="stealth" w="lg" len="lg"/>
            <a:tailEnd type="stealth" w="lg" len="lg"/>
          </a:ln>
        </p:spPr>
        <p:style>
          <a:lnRef idx="1">
            <a:schemeClr val="accent1"/>
          </a:lnRef>
          <a:fillRef idx="0">
            <a:schemeClr val="accent1"/>
          </a:fillRef>
          <a:effectRef idx="0">
            <a:schemeClr val="accent1"/>
          </a:effectRef>
          <a:fontRef idx="minor">
            <a:schemeClr val="tx1"/>
          </a:fontRef>
        </p:style>
      </p:cxnSp>
      <p:graphicFrame>
        <p:nvGraphicFramePr>
          <p:cNvPr id="13" name="Table 12">
            <a:extLst>
              <a:ext uri="{FF2B5EF4-FFF2-40B4-BE49-F238E27FC236}">
                <a16:creationId xmlns:a16="http://schemas.microsoft.com/office/drawing/2014/main" id="{A2BEF49B-5532-4079-B0BC-8986FEED508D}"/>
              </a:ext>
            </a:extLst>
          </p:cNvPr>
          <p:cNvGraphicFramePr>
            <a:graphicFrameLocks noGrp="1"/>
          </p:cNvGraphicFramePr>
          <p:nvPr>
            <p:extLst>
              <p:ext uri="{D42A27DB-BD31-4B8C-83A1-F6EECF244321}">
                <p14:modId xmlns:p14="http://schemas.microsoft.com/office/powerpoint/2010/main" val="2177435582"/>
              </p:ext>
            </p:extLst>
          </p:nvPr>
        </p:nvGraphicFramePr>
        <p:xfrm>
          <a:off x="1531205" y="1510148"/>
          <a:ext cx="6081590" cy="274320"/>
        </p:xfrm>
        <a:graphic>
          <a:graphicData uri="http://schemas.openxmlformats.org/drawingml/2006/table">
            <a:tbl>
              <a:tblPr firstRow="1" bandRow="1">
                <a:tableStyleId>{2D5ABB26-0587-4C30-8999-92F81FD0307C}</a:tableStyleId>
              </a:tblPr>
              <a:tblGrid>
                <a:gridCol w="608159">
                  <a:extLst>
                    <a:ext uri="{9D8B030D-6E8A-4147-A177-3AD203B41FA5}">
                      <a16:colId xmlns:a16="http://schemas.microsoft.com/office/drawing/2014/main" val="408713057"/>
                    </a:ext>
                  </a:extLst>
                </a:gridCol>
                <a:gridCol w="608159">
                  <a:extLst>
                    <a:ext uri="{9D8B030D-6E8A-4147-A177-3AD203B41FA5}">
                      <a16:colId xmlns:a16="http://schemas.microsoft.com/office/drawing/2014/main" val="3333895459"/>
                    </a:ext>
                  </a:extLst>
                </a:gridCol>
                <a:gridCol w="608159">
                  <a:extLst>
                    <a:ext uri="{9D8B030D-6E8A-4147-A177-3AD203B41FA5}">
                      <a16:colId xmlns:a16="http://schemas.microsoft.com/office/drawing/2014/main" val="789930640"/>
                    </a:ext>
                  </a:extLst>
                </a:gridCol>
                <a:gridCol w="608159">
                  <a:extLst>
                    <a:ext uri="{9D8B030D-6E8A-4147-A177-3AD203B41FA5}">
                      <a16:colId xmlns:a16="http://schemas.microsoft.com/office/drawing/2014/main" val="2982031248"/>
                    </a:ext>
                  </a:extLst>
                </a:gridCol>
                <a:gridCol w="608159">
                  <a:extLst>
                    <a:ext uri="{9D8B030D-6E8A-4147-A177-3AD203B41FA5}">
                      <a16:colId xmlns:a16="http://schemas.microsoft.com/office/drawing/2014/main" val="1739833882"/>
                    </a:ext>
                  </a:extLst>
                </a:gridCol>
                <a:gridCol w="608159">
                  <a:extLst>
                    <a:ext uri="{9D8B030D-6E8A-4147-A177-3AD203B41FA5}">
                      <a16:colId xmlns:a16="http://schemas.microsoft.com/office/drawing/2014/main" val="1312534737"/>
                    </a:ext>
                  </a:extLst>
                </a:gridCol>
                <a:gridCol w="608159">
                  <a:extLst>
                    <a:ext uri="{9D8B030D-6E8A-4147-A177-3AD203B41FA5}">
                      <a16:colId xmlns:a16="http://schemas.microsoft.com/office/drawing/2014/main" val="126003862"/>
                    </a:ext>
                  </a:extLst>
                </a:gridCol>
                <a:gridCol w="608159">
                  <a:extLst>
                    <a:ext uri="{9D8B030D-6E8A-4147-A177-3AD203B41FA5}">
                      <a16:colId xmlns:a16="http://schemas.microsoft.com/office/drawing/2014/main" val="2259265470"/>
                    </a:ext>
                  </a:extLst>
                </a:gridCol>
                <a:gridCol w="608159">
                  <a:extLst>
                    <a:ext uri="{9D8B030D-6E8A-4147-A177-3AD203B41FA5}">
                      <a16:colId xmlns:a16="http://schemas.microsoft.com/office/drawing/2014/main" val="2418233439"/>
                    </a:ext>
                  </a:extLst>
                </a:gridCol>
                <a:gridCol w="608159">
                  <a:extLst>
                    <a:ext uri="{9D8B030D-6E8A-4147-A177-3AD203B41FA5}">
                      <a16:colId xmlns:a16="http://schemas.microsoft.com/office/drawing/2014/main" val="2859705908"/>
                    </a:ext>
                  </a:extLst>
                </a:gridCol>
              </a:tblGrid>
              <a:tr h="274320">
                <a:tc>
                  <a:txBody>
                    <a:bodyPr/>
                    <a:lstStyle/>
                    <a:p>
                      <a:endParaRPr lang="en-US" sz="500" dirty="0"/>
                    </a:p>
                  </a:txBody>
                  <a:tcPr>
                    <a:lnL w="28575"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tc>
                <a:tc>
                  <a:txBody>
                    <a:bodyPr/>
                    <a:lstStyle/>
                    <a:p>
                      <a:endParaRPr lang="en-US" sz="500" dirty="0"/>
                    </a:p>
                  </a:txBody>
                  <a:tcPr/>
                </a:tc>
                <a:tc>
                  <a:txBody>
                    <a:bodyPr/>
                    <a:lstStyle/>
                    <a:p>
                      <a:endParaRPr lang="en-US" sz="500" dirty="0"/>
                    </a:p>
                  </a:txBody>
                  <a:tcPr>
                    <a:lnR w="19050" cap="flat" cmpd="sng" algn="ctr">
                      <a:solidFill>
                        <a:schemeClr val="accent5">
                          <a:lumMod val="75000"/>
                        </a:schemeClr>
                      </a:solidFill>
                      <a:prstDash val="solid"/>
                      <a:round/>
                      <a:headEnd type="none" w="med" len="med"/>
                      <a:tailEnd type="none" w="med" len="med"/>
                    </a:lnR>
                  </a:tcPr>
                </a:tc>
                <a:tc>
                  <a:txBody>
                    <a:bodyPr/>
                    <a:lstStyle/>
                    <a:p>
                      <a:endParaRPr lang="en-US" sz="500" dirty="0"/>
                    </a:p>
                  </a:txBody>
                  <a:tcPr>
                    <a:lnL w="19050" cap="flat" cmpd="sng" algn="ctr">
                      <a:solidFill>
                        <a:schemeClr val="accent5">
                          <a:lumMod val="75000"/>
                        </a:schemeClr>
                      </a:solidFill>
                      <a:prstDash val="solid"/>
                      <a:round/>
                      <a:headEnd type="none" w="med" len="med"/>
                      <a:tailEnd type="none" w="med" len="med"/>
                    </a:lnL>
                  </a:tcPr>
                </a:tc>
                <a:tc>
                  <a:txBody>
                    <a:bodyPr/>
                    <a:lstStyle/>
                    <a:p>
                      <a:endParaRPr lang="en-US" sz="500"/>
                    </a:p>
                  </a:txBody>
                  <a:tcPr/>
                </a:tc>
                <a:tc>
                  <a:txBody>
                    <a:bodyPr/>
                    <a:lstStyle/>
                    <a:p>
                      <a:endParaRPr lang="en-US" sz="500"/>
                    </a:p>
                  </a:txBody>
                  <a:tcPr/>
                </a:tc>
                <a:tc>
                  <a:txBody>
                    <a:bodyPr/>
                    <a:lstStyle/>
                    <a:p>
                      <a:endParaRPr lang="en-US" sz="500" dirty="0"/>
                    </a:p>
                  </a:txBody>
                  <a:tcPr/>
                </a:tc>
                <a:tc>
                  <a:txBody>
                    <a:bodyPr/>
                    <a:lstStyle/>
                    <a:p>
                      <a:endParaRPr lang="en-US" sz="500"/>
                    </a:p>
                  </a:txBody>
                  <a:tcPr/>
                </a:tc>
                <a:tc>
                  <a:txBody>
                    <a:bodyPr/>
                    <a:lstStyle/>
                    <a:p>
                      <a:endParaRPr lang="en-US" sz="500" dirty="0"/>
                    </a:p>
                  </a:txBody>
                  <a:tcPr>
                    <a:lnR w="19050" cap="flat" cmpd="sng" algn="ctr">
                      <a:solidFill>
                        <a:schemeClr val="accent5">
                          <a:lumMod val="75000"/>
                        </a:schemeClr>
                      </a:solidFill>
                      <a:prstDash val="solid"/>
                      <a:round/>
                      <a:headEnd type="none" w="med" len="med"/>
                      <a:tailEnd type="none" w="med" len="med"/>
                    </a:lnR>
                  </a:tcPr>
                </a:tc>
                <a:extLst>
                  <a:ext uri="{0D108BD9-81ED-4DB2-BD59-A6C34878D82A}">
                    <a16:rowId xmlns:a16="http://schemas.microsoft.com/office/drawing/2014/main" val="1098975438"/>
                  </a:ext>
                </a:extLst>
              </a:tr>
            </a:tbl>
          </a:graphicData>
        </a:graphic>
      </p:graphicFrame>
      <p:graphicFrame>
        <p:nvGraphicFramePr>
          <p:cNvPr id="28" name="Table 27">
            <a:extLst>
              <a:ext uri="{FF2B5EF4-FFF2-40B4-BE49-F238E27FC236}">
                <a16:creationId xmlns:a16="http://schemas.microsoft.com/office/drawing/2014/main" id="{C8A2DED2-8167-4C3B-B51B-E6B9069B248D}"/>
              </a:ext>
            </a:extLst>
          </p:cNvPr>
          <p:cNvGraphicFramePr>
            <a:graphicFrameLocks noGrp="1"/>
          </p:cNvGraphicFramePr>
          <p:nvPr>
            <p:extLst>
              <p:ext uri="{D42A27DB-BD31-4B8C-83A1-F6EECF244321}">
                <p14:modId xmlns:p14="http://schemas.microsoft.com/office/powerpoint/2010/main" val="480248075"/>
              </p:ext>
            </p:extLst>
          </p:nvPr>
        </p:nvGraphicFramePr>
        <p:xfrm>
          <a:off x="1223588" y="1821957"/>
          <a:ext cx="6704027" cy="304800"/>
        </p:xfrm>
        <a:graphic>
          <a:graphicData uri="http://schemas.openxmlformats.org/drawingml/2006/table">
            <a:tbl>
              <a:tblPr firstRow="1" bandRow="1">
                <a:tableStyleId>{2D5ABB26-0587-4C30-8999-92F81FD0307C}</a:tableStyleId>
              </a:tblPr>
              <a:tblGrid>
                <a:gridCol w="609457">
                  <a:extLst>
                    <a:ext uri="{9D8B030D-6E8A-4147-A177-3AD203B41FA5}">
                      <a16:colId xmlns:a16="http://schemas.microsoft.com/office/drawing/2014/main" val="408713057"/>
                    </a:ext>
                  </a:extLst>
                </a:gridCol>
                <a:gridCol w="609457">
                  <a:extLst>
                    <a:ext uri="{9D8B030D-6E8A-4147-A177-3AD203B41FA5}">
                      <a16:colId xmlns:a16="http://schemas.microsoft.com/office/drawing/2014/main" val="3333895459"/>
                    </a:ext>
                  </a:extLst>
                </a:gridCol>
                <a:gridCol w="609457">
                  <a:extLst>
                    <a:ext uri="{9D8B030D-6E8A-4147-A177-3AD203B41FA5}">
                      <a16:colId xmlns:a16="http://schemas.microsoft.com/office/drawing/2014/main" val="789930640"/>
                    </a:ext>
                  </a:extLst>
                </a:gridCol>
                <a:gridCol w="609457">
                  <a:extLst>
                    <a:ext uri="{9D8B030D-6E8A-4147-A177-3AD203B41FA5}">
                      <a16:colId xmlns:a16="http://schemas.microsoft.com/office/drawing/2014/main" val="2982031248"/>
                    </a:ext>
                  </a:extLst>
                </a:gridCol>
                <a:gridCol w="609457">
                  <a:extLst>
                    <a:ext uri="{9D8B030D-6E8A-4147-A177-3AD203B41FA5}">
                      <a16:colId xmlns:a16="http://schemas.microsoft.com/office/drawing/2014/main" val="1739833882"/>
                    </a:ext>
                  </a:extLst>
                </a:gridCol>
                <a:gridCol w="609457">
                  <a:extLst>
                    <a:ext uri="{9D8B030D-6E8A-4147-A177-3AD203B41FA5}">
                      <a16:colId xmlns:a16="http://schemas.microsoft.com/office/drawing/2014/main" val="1312534737"/>
                    </a:ext>
                  </a:extLst>
                </a:gridCol>
                <a:gridCol w="609457">
                  <a:extLst>
                    <a:ext uri="{9D8B030D-6E8A-4147-A177-3AD203B41FA5}">
                      <a16:colId xmlns:a16="http://schemas.microsoft.com/office/drawing/2014/main" val="126003862"/>
                    </a:ext>
                  </a:extLst>
                </a:gridCol>
                <a:gridCol w="609457">
                  <a:extLst>
                    <a:ext uri="{9D8B030D-6E8A-4147-A177-3AD203B41FA5}">
                      <a16:colId xmlns:a16="http://schemas.microsoft.com/office/drawing/2014/main" val="2259265470"/>
                    </a:ext>
                  </a:extLst>
                </a:gridCol>
                <a:gridCol w="609457">
                  <a:extLst>
                    <a:ext uri="{9D8B030D-6E8A-4147-A177-3AD203B41FA5}">
                      <a16:colId xmlns:a16="http://schemas.microsoft.com/office/drawing/2014/main" val="1928172931"/>
                    </a:ext>
                  </a:extLst>
                </a:gridCol>
                <a:gridCol w="609457">
                  <a:extLst>
                    <a:ext uri="{9D8B030D-6E8A-4147-A177-3AD203B41FA5}">
                      <a16:colId xmlns:a16="http://schemas.microsoft.com/office/drawing/2014/main" val="3755981944"/>
                    </a:ext>
                  </a:extLst>
                </a:gridCol>
                <a:gridCol w="609457">
                  <a:extLst>
                    <a:ext uri="{9D8B030D-6E8A-4147-A177-3AD203B41FA5}">
                      <a16:colId xmlns:a16="http://schemas.microsoft.com/office/drawing/2014/main" val="2859705908"/>
                    </a:ext>
                  </a:extLst>
                </a:gridCol>
              </a:tblGrid>
              <a:tr h="274320">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GB" sz="2000" b="1" dirty="0">
                          <a:solidFill>
                            <a:schemeClr val="bg2">
                              <a:lumMod val="25000"/>
                            </a:schemeClr>
                          </a:solidFill>
                          <a:latin typeface="Century Gothic" panose="020B0502020202020204" pitchFamily="34" charset="0"/>
                        </a:rPr>
                        <a:t>24</a:t>
                      </a: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98975438"/>
                  </a:ext>
                </a:extLst>
              </a:tr>
            </a:tbl>
          </a:graphicData>
        </a:graphic>
      </p:graphicFrame>
      <p:cxnSp>
        <p:nvCxnSpPr>
          <p:cNvPr id="29" name="Straight Arrow Connector 28">
            <a:extLst>
              <a:ext uri="{FF2B5EF4-FFF2-40B4-BE49-F238E27FC236}">
                <a16:creationId xmlns:a16="http://schemas.microsoft.com/office/drawing/2014/main" id="{75AB3984-A284-424E-B42B-0C3767C33B1F}"/>
              </a:ext>
            </a:extLst>
          </p:cNvPr>
          <p:cNvCxnSpPr/>
          <p:nvPr/>
        </p:nvCxnSpPr>
        <p:spPr>
          <a:xfrm>
            <a:off x="1201972" y="2798594"/>
            <a:ext cx="6725645" cy="0"/>
          </a:xfrm>
          <a:prstGeom prst="straightConnector1">
            <a:avLst/>
          </a:prstGeom>
          <a:ln w="28575">
            <a:headEnd type="stealth" w="lg" len="lg"/>
            <a:tailEnd type="stealth" w="lg" len="lg"/>
          </a:ln>
        </p:spPr>
        <p:style>
          <a:lnRef idx="1">
            <a:schemeClr val="accent1"/>
          </a:lnRef>
          <a:fillRef idx="0">
            <a:schemeClr val="accent1"/>
          </a:fillRef>
          <a:effectRef idx="0">
            <a:schemeClr val="accent1"/>
          </a:effectRef>
          <a:fontRef idx="minor">
            <a:schemeClr val="tx1"/>
          </a:fontRef>
        </p:style>
      </p:cxnSp>
      <p:graphicFrame>
        <p:nvGraphicFramePr>
          <p:cNvPr id="30" name="Table 29">
            <a:extLst>
              <a:ext uri="{FF2B5EF4-FFF2-40B4-BE49-F238E27FC236}">
                <a16:creationId xmlns:a16="http://schemas.microsoft.com/office/drawing/2014/main" id="{4DD7BFDC-1423-419A-BAB8-948D9D3C737C}"/>
              </a:ext>
            </a:extLst>
          </p:cNvPr>
          <p:cNvGraphicFramePr>
            <a:graphicFrameLocks noGrp="1"/>
          </p:cNvGraphicFramePr>
          <p:nvPr>
            <p:extLst>
              <p:ext uri="{D42A27DB-BD31-4B8C-83A1-F6EECF244321}">
                <p14:modId xmlns:p14="http://schemas.microsoft.com/office/powerpoint/2010/main" val="1282359498"/>
              </p:ext>
            </p:extLst>
          </p:nvPr>
        </p:nvGraphicFramePr>
        <p:xfrm>
          <a:off x="1523999" y="2798594"/>
          <a:ext cx="6096000" cy="274320"/>
        </p:xfrm>
        <a:graphic>
          <a:graphicData uri="http://schemas.openxmlformats.org/drawingml/2006/table">
            <a:tbl>
              <a:tblPr firstRow="1" bandRow="1">
                <a:tableStyleId>{2D5ABB26-0587-4C30-8999-92F81FD0307C}</a:tableStyleId>
              </a:tblPr>
              <a:tblGrid>
                <a:gridCol w="609600">
                  <a:extLst>
                    <a:ext uri="{9D8B030D-6E8A-4147-A177-3AD203B41FA5}">
                      <a16:colId xmlns:a16="http://schemas.microsoft.com/office/drawing/2014/main" val="408713057"/>
                    </a:ext>
                  </a:extLst>
                </a:gridCol>
                <a:gridCol w="609600">
                  <a:extLst>
                    <a:ext uri="{9D8B030D-6E8A-4147-A177-3AD203B41FA5}">
                      <a16:colId xmlns:a16="http://schemas.microsoft.com/office/drawing/2014/main" val="3333895459"/>
                    </a:ext>
                  </a:extLst>
                </a:gridCol>
                <a:gridCol w="609600">
                  <a:extLst>
                    <a:ext uri="{9D8B030D-6E8A-4147-A177-3AD203B41FA5}">
                      <a16:colId xmlns:a16="http://schemas.microsoft.com/office/drawing/2014/main" val="789930640"/>
                    </a:ext>
                  </a:extLst>
                </a:gridCol>
                <a:gridCol w="609600">
                  <a:extLst>
                    <a:ext uri="{9D8B030D-6E8A-4147-A177-3AD203B41FA5}">
                      <a16:colId xmlns:a16="http://schemas.microsoft.com/office/drawing/2014/main" val="2982031248"/>
                    </a:ext>
                  </a:extLst>
                </a:gridCol>
                <a:gridCol w="609600">
                  <a:extLst>
                    <a:ext uri="{9D8B030D-6E8A-4147-A177-3AD203B41FA5}">
                      <a16:colId xmlns:a16="http://schemas.microsoft.com/office/drawing/2014/main" val="1739833882"/>
                    </a:ext>
                  </a:extLst>
                </a:gridCol>
                <a:gridCol w="609600">
                  <a:extLst>
                    <a:ext uri="{9D8B030D-6E8A-4147-A177-3AD203B41FA5}">
                      <a16:colId xmlns:a16="http://schemas.microsoft.com/office/drawing/2014/main" val="1312534737"/>
                    </a:ext>
                  </a:extLst>
                </a:gridCol>
                <a:gridCol w="609600">
                  <a:extLst>
                    <a:ext uri="{9D8B030D-6E8A-4147-A177-3AD203B41FA5}">
                      <a16:colId xmlns:a16="http://schemas.microsoft.com/office/drawing/2014/main" val="126003862"/>
                    </a:ext>
                  </a:extLst>
                </a:gridCol>
                <a:gridCol w="609600">
                  <a:extLst>
                    <a:ext uri="{9D8B030D-6E8A-4147-A177-3AD203B41FA5}">
                      <a16:colId xmlns:a16="http://schemas.microsoft.com/office/drawing/2014/main" val="2259265470"/>
                    </a:ext>
                  </a:extLst>
                </a:gridCol>
                <a:gridCol w="609600">
                  <a:extLst>
                    <a:ext uri="{9D8B030D-6E8A-4147-A177-3AD203B41FA5}">
                      <a16:colId xmlns:a16="http://schemas.microsoft.com/office/drawing/2014/main" val="2418233439"/>
                    </a:ext>
                  </a:extLst>
                </a:gridCol>
                <a:gridCol w="609600">
                  <a:extLst>
                    <a:ext uri="{9D8B030D-6E8A-4147-A177-3AD203B41FA5}">
                      <a16:colId xmlns:a16="http://schemas.microsoft.com/office/drawing/2014/main" val="2859705908"/>
                    </a:ext>
                  </a:extLst>
                </a:gridCol>
              </a:tblGrid>
              <a:tr h="274320">
                <a:tc>
                  <a:txBody>
                    <a:bodyPr/>
                    <a:lstStyle/>
                    <a:p>
                      <a:endParaRPr lang="en-US" sz="500" dirty="0"/>
                    </a:p>
                  </a:txBody>
                  <a:tcPr>
                    <a:lnL w="28575"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tc>
                <a:tc>
                  <a:txBody>
                    <a:bodyPr/>
                    <a:lstStyle/>
                    <a:p>
                      <a:endParaRPr lang="en-US" sz="500" dirty="0"/>
                    </a:p>
                  </a:txBody>
                  <a:tcPr/>
                </a:tc>
                <a:tc>
                  <a:txBody>
                    <a:bodyPr/>
                    <a:lstStyle/>
                    <a:p>
                      <a:endParaRPr lang="en-US" sz="500" dirty="0"/>
                    </a:p>
                  </a:txBody>
                  <a:tcPr>
                    <a:lnR w="19050" cap="flat" cmpd="sng" algn="ctr">
                      <a:noFill/>
                      <a:prstDash val="solid"/>
                      <a:round/>
                      <a:headEnd type="none" w="med" len="med"/>
                      <a:tailEnd type="none" w="med" len="med"/>
                    </a:lnR>
                  </a:tcPr>
                </a:tc>
                <a:tc>
                  <a:txBody>
                    <a:bodyPr/>
                    <a:lstStyle/>
                    <a:p>
                      <a:endParaRPr lang="en-US" sz="500" dirty="0"/>
                    </a:p>
                  </a:txBody>
                  <a:tcPr>
                    <a:lnL w="19050" cap="flat" cmpd="sng" algn="ctr">
                      <a:noFill/>
                      <a:prstDash val="solid"/>
                      <a:round/>
                      <a:headEnd type="none" w="med" len="med"/>
                      <a:tailEnd type="none" w="med" len="med"/>
                    </a:lnL>
                  </a:tcPr>
                </a:tc>
                <a:tc>
                  <a:txBody>
                    <a:bodyPr/>
                    <a:lstStyle/>
                    <a:p>
                      <a:endParaRPr lang="en-US" sz="500"/>
                    </a:p>
                  </a:txBody>
                  <a:tcPr/>
                </a:tc>
                <a:tc>
                  <a:txBody>
                    <a:bodyPr/>
                    <a:lstStyle/>
                    <a:p>
                      <a:endParaRPr lang="en-US" sz="500"/>
                    </a:p>
                  </a:txBody>
                  <a:tcPr>
                    <a:lnR w="19050" cap="flat" cmpd="sng" algn="ctr">
                      <a:solidFill>
                        <a:schemeClr val="accent5">
                          <a:lumMod val="75000"/>
                        </a:schemeClr>
                      </a:solidFill>
                      <a:prstDash val="solid"/>
                      <a:round/>
                      <a:headEnd type="none" w="med" len="med"/>
                      <a:tailEnd type="none" w="med" len="med"/>
                    </a:lnR>
                  </a:tcPr>
                </a:tc>
                <a:tc>
                  <a:txBody>
                    <a:bodyPr/>
                    <a:lstStyle/>
                    <a:p>
                      <a:endParaRPr lang="en-US" sz="500" dirty="0"/>
                    </a:p>
                  </a:txBody>
                  <a:tcPr>
                    <a:lnL w="19050"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tc>
                <a:tc>
                  <a:txBody>
                    <a:bodyPr/>
                    <a:lstStyle/>
                    <a:p>
                      <a:endParaRPr lang="en-US" sz="500" dirty="0"/>
                    </a:p>
                  </a:txBody>
                  <a:tcPr>
                    <a:lnR w="28575" cap="flat" cmpd="sng" algn="ctr">
                      <a:solidFill>
                        <a:schemeClr val="accent5">
                          <a:lumMod val="75000"/>
                        </a:schemeClr>
                      </a:solidFill>
                      <a:prstDash val="solid"/>
                      <a:round/>
                      <a:headEnd type="none" w="med" len="med"/>
                      <a:tailEnd type="none" w="med" len="med"/>
                    </a:lnR>
                  </a:tcPr>
                </a:tc>
                <a:extLst>
                  <a:ext uri="{0D108BD9-81ED-4DB2-BD59-A6C34878D82A}">
                    <a16:rowId xmlns:a16="http://schemas.microsoft.com/office/drawing/2014/main" val="1098975438"/>
                  </a:ext>
                </a:extLst>
              </a:tr>
            </a:tbl>
          </a:graphicData>
        </a:graphic>
      </p:graphicFrame>
      <p:graphicFrame>
        <p:nvGraphicFramePr>
          <p:cNvPr id="31" name="Table 30">
            <a:extLst>
              <a:ext uri="{FF2B5EF4-FFF2-40B4-BE49-F238E27FC236}">
                <a16:creationId xmlns:a16="http://schemas.microsoft.com/office/drawing/2014/main" id="{09C0EF5C-4DA8-4346-9935-09FA27EACBE1}"/>
              </a:ext>
            </a:extLst>
          </p:cNvPr>
          <p:cNvGraphicFramePr>
            <a:graphicFrameLocks noGrp="1"/>
          </p:cNvGraphicFramePr>
          <p:nvPr>
            <p:extLst>
              <p:ext uri="{D42A27DB-BD31-4B8C-83A1-F6EECF244321}">
                <p14:modId xmlns:p14="http://schemas.microsoft.com/office/powerpoint/2010/main" val="4054485042"/>
              </p:ext>
            </p:extLst>
          </p:nvPr>
        </p:nvGraphicFramePr>
        <p:xfrm>
          <a:off x="1223588" y="3110403"/>
          <a:ext cx="6704027" cy="304800"/>
        </p:xfrm>
        <a:graphic>
          <a:graphicData uri="http://schemas.openxmlformats.org/drawingml/2006/table">
            <a:tbl>
              <a:tblPr firstRow="1" bandRow="1">
                <a:tableStyleId>{2D5ABB26-0587-4C30-8999-92F81FD0307C}</a:tableStyleId>
              </a:tblPr>
              <a:tblGrid>
                <a:gridCol w="609457">
                  <a:extLst>
                    <a:ext uri="{9D8B030D-6E8A-4147-A177-3AD203B41FA5}">
                      <a16:colId xmlns:a16="http://schemas.microsoft.com/office/drawing/2014/main" val="408713057"/>
                    </a:ext>
                  </a:extLst>
                </a:gridCol>
                <a:gridCol w="609457">
                  <a:extLst>
                    <a:ext uri="{9D8B030D-6E8A-4147-A177-3AD203B41FA5}">
                      <a16:colId xmlns:a16="http://schemas.microsoft.com/office/drawing/2014/main" val="3333895459"/>
                    </a:ext>
                  </a:extLst>
                </a:gridCol>
                <a:gridCol w="609457">
                  <a:extLst>
                    <a:ext uri="{9D8B030D-6E8A-4147-A177-3AD203B41FA5}">
                      <a16:colId xmlns:a16="http://schemas.microsoft.com/office/drawing/2014/main" val="789930640"/>
                    </a:ext>
                  </a:extLst>
                </a:gridCol>
                <a:gridCol w="609457">
                  <a:extLst>
                    <a:ext uri="{9D8B030D-6E8A-4147-A177-3AD203B41FA5}">
                      <a16:colId xmlns:a16="http://schemas.microsoft.com/office/drawing/2014/main" val="2982031248"/>
                    </a:ext>
                  </a:extLst>
                </a:gridCol>
                <a:gridCol w="609457">
                  <a:extLst>
                    <a:ext uri="{9D8B030D-6E8A-4147-A177-3AD203B41FA5}">
                      <a16:colId xmlns:a16="http://schemas.microsoft.com/office/drawing/2014/main" val="1739833882"/>
                    </a:ext>
                  </a:extLst>
                </a:gridCol>
                <a:gridCol w="609457">
                  <a:extLst>
                    <a:ext uri="{9D8B030D-6E8A-4147-A177-3AD203B41FA5}">
                      <a16:colId xmlns:a16="http://schemas.microsoft.com/office/drawing/2014/main" val="1312534737"/>
                    </a:ext>
                  </a:extLst>
                </a:gridCol>
                <a:gridCol w="609457">
                  <a:extLst>
                    <a:ext uri="{9D8B030D-6E8A-4147-A177-3AD203B41FA5}">
                      <a16:colId xmlns:a16="http://schemas.microsoft.com/office/drawing/2014/main" val="126003862"/>
                    </a:ext>
                  </a:extLst>
                </a:gridCol>
                <a:gridCol w="609457">
                  <a:extLst>
                    <a:ext uri="{9D8B030D-6E8A-4147-A177-3AD203B41FA5}">
                      <a16:colId xmlns:a16="http://schemas.microsoft.com/office/drawing/2014/main" val="2259265470"/>
                    </a:ext>
                  </a:extLst>
                </a:gridCol>
                <a:gridCol w="609457">
                  <a:extLst>
                    <a:ext uri="{9D8B030D-6E8A-4147-A177-3AD203B41FA5}">
                      <a16:colId xmlns:a16="http://schemas.microsoft.com/office/drawing/2014/main" val="2418233439"/>
                    </a:ext>
                  </a:extLst>
                </a:gridCol>
                <a:gridCol w="609457">
                  <a:extLst>
                    <a:ext uri="{9D8B030D-6E8A-4147-A177-3AD203B41FA5}">
                      <a16:colId xmlns:a16="http://schemas.microsoft.com/office/drawing/2014/main" val="3755981944"/>
                    </a:ext>
                  </a:extLst>
                </a:gridCol>
                <a:gridCol w="609457">
                  <a:extLst>
                    <a:ext uri="{9D8B030D-6E8A-4147-A177-3AD203B41FA5}">
                      <a16:colId xmlns:a16="http://schemas.microsoft.com/office/drawing/2014/main" val="2859705908"/>
                    </a:ext>
                  </a:extLst>
                </a:gridCol>
              </a:tblGrid>
              <a:tr h="274320">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GB" sz="2000" b="1" dirty="0">
                          <a:solidFill>
                            <a:schemeClr val="bg2">
                              <a:lumMod val="25000"/>
                            </a:schemeClr>
                          </a:solidFill>
                          <a:latin typeface="Century Gothic" panose="020B0502020202020204" pitchFamily="34" charset="0"/>
                        </a:rPr>
                        <a:t>47</a:t>
                      </a: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98975438"/>
                  </a:ext>
                </a:extLst>
              </a:tr>
            </a:tbl>
          </a:graphicData>
        </a:graphic>
      </p:graphicFrame>
      <p:cxnSp>
        <p:nvCxnSpPr>
          <p:cNvPr id="32" name="Straight Arrow Connector 31">
            <a:extLst>
              <a:ext uri="{FF2B5EF4-FFF2-40B4-BE49-F238E27FC236}">
                <a16:creationId xmlns:a16="http://schemas.microsoft.com/office/drawing/2014/main" id="{033AFB58-33B9-4C3E-A89B-C671811A7A2A}"/>
              </a:ext>
            </a:extLst>
          </p:cNvPr>
          <p:cNvCxnSpPr/>
          <p:nvPr/>
        </p:nvCxnSpPr>
        <p:spPr>
          <a:xfrm>
            <a:off x="1201973" y="4087040"/>
            <a:ext cx="6725645" cy="0"/>
          </a:xfrm>
          <a:prstGeom prst="straightConnector1">
            <a:avLst/>
          </a:prstGeom>
          <a:ln w="28575">
            <a:headEnd type="stealth" w="lg" len="lg"/>
            <a:tailEnd type="stealth" w="lg" len="lg"/>
          </a:ln>
        </p:spPr>
        <p:style>
          <a:lnRef idx="1">
            <a:schemeClr val="accent1"/>
          </a:lnRef>
          <a:fillRef idx="0">
            <a:schemeClr val="accent1"/>
          </a:fillRef>
          <a:effectRef idx="0">
            <a:schemeClr val="accent1"/>
          </a:effectRef>
          <a:fontRef idx="minor">
            <a:schemeClr val="tx1"/>
          </a:fontRef>
        </p:style>
      </p:cxnSp>
      <p:graphicFrame>
        <p:nvGraphicFramePr>
          <p:cNvPr id="33" name="Table 32">
            <a:extLst>
              <a:ext uri="{FF2B5EF4-FFF2-40B4-BE49-F238E27FC236}">
                <a16:creationId xmlns:a16="http://schemas.microsoft.com/office/drawing/2014/main" id="{E9812BA4-A841-42A7-A611-690C881EA729}"/>
              </a:ext>
            </a:extLst>
          </p:cNvPr>
          <p:cNvGraphicFramePr>
            <a:graphicFrameLocks noGrp="1"/>
          </p:cNvGraphicFramePr>
          <p:nvPr>
            <p:extLst>
              <p:ext uri="{D42A27DB-BD31-4B8C-83A1-F6EECF244321}">
                <p14:modId xmlns:p14="http://schemas.microsoft.com/office/powerpoint/2010/main" val="2880589932"/>
              </p:ext>
            </p:extLst>
          </p:nvPr>
        </p:nvGraphicFramePr>
        <p:xfrm>
          <a:off x="1524000" y="4087040"/>
          <a:ext cx="6096000" cy="274320"/>
        </p:xfrm>
        <a:graphic>
          <a:graphicData uri="http://schemas.openxmlformats.org/drawingml/2006/table">
            <a:tbl>
              <a:tblPr firstRow="1" bandRow="1">
                <a:tableStyleId>{2D5ABB26-0587-4C30-8999-92F81FD0307C}</a:tableStyleId>
              </a:tblPr>
              <a:tblGrid>
                <a:gridCol w="609600">
                  <a:extLst>
                    <a:ext uri="{9D8B030D-6E8A-4147-A177-3AD203B41FA5}">
                      <a16:colId xmlns:a16="http://schemas.microsoft.com/office/drawing/2014/main" val="408713057"/>
                    </a:ext>
                  </a:extLst>
                </a:gridCol>
                <a:gridCol w="609600">
                  <a:extLst>
                    <a:ext uri="{9D8B030D-6E8A-4147-A177-3AD203B41FA5}">
                      <a16:colId xmlns:a16="http://schemas.microsoft.com/office/drawing/2014/main" val="3333895459"/>
                    </a:ext>
                  </a:extLst>
                </a:gridCol>
                <a:gridCol w="609600">
                  <a:extLst>
                    <a:ext uri="{9D8B030D-6E8A-4147-A177-3AD203B41FA5}">
                      <a16:colId xmlns:a16="http://schemas.microsoft.com/office/drawing/2014/main" val="789930640"/>
                    </a:ext>
                  </a:extLst>
                </a:gridCol>
                <a:gridCol w="609600">
                  <a:extLst>
                    <a:ext uri="{9D8B030D-6E8A-4147-A177-3AD203B41FA5}">
                      <a16:colId xmlns:a16="http://schemas.microsoft.com/office/drawing/2014/main" val="2982031248"/>
                    </a:ext>
                  </a:extLst>
                </a:gridCol>
                <a:gridCol w="609600">
                  <a:extLst>
                    <a:ext uri="{9D8B030D-6E8A-4147-A177-3AD203B41FA5}">
                      <a16:colId xmlns:a16="http://schemas.microsoft.com/office/drawing/2014/main" val="1739833882"/>
                    </a:ext>
                  </a:extLst>
                </a:gridCol>
                <a:gridCol w="609600">
                  <a:extLst>
                    <a:ext uri="{9D8B030D-6E8A-4147-A177-3AD203B41FA5}">
                      <a16:colId xmlns:a16="http://schemas.microsoft.com/office/drawing/2014/main" val="1312534737"/>
                    </a:ext>
                  </a:extLst>
                </a:gridCol>
                <a:gridCol w="609600">
                  <a:extLst>
                    <a:ext uri="{9D8B030D-6E8A-4147-A177-3AD203B41FA5}">
                      <a16:colId xmlns:a16="http://schemas.microsoft.com/office/drawing/2014/main" val="126003862"/>
                    </a:ext>
                  </a:extLst>
                </a:gridCol>
                <a:gridCol w="609600">
                  <a:extLst>
                    <a:ext uri="{9D8B030D-6E8A-4147-A177-3AD203B41FA5}">
                      <a16:colId xmlns:a16="http://schemas.microsoft.com/office/drawing/2014/main" val="2259265470"/>
                    </a:ext>
                  </a:extLst>
                </a:gridCol>
                <a:gridCol w="609600">
                  <a:extLst>
                    <a:ext uri="{9D8B030D-6E8A-4147-A177-3AD203B41FA5}">
                      <a16:colId xmlns:a16="http://schemas.microsoft.com/office/drawing/2014/main" val="2418233439"/>
                    </a:ext>
                  </a:extLst>
                </a:gridCol>
                <a:gridCol w="609600">
                  <a:extLst>
                    <a:ext uri="{9D8B030D-6E8A-4147-A177-3AD203B41FA5}">
                      <a16:colId xmlns:a16="http://schemas.microsoft.com/office/drawing/2014/main" val="2859705908"/>
                    </a:ext>
                  </a:extLst>
                </a:gridCol>
              </a:tblGrid>
              <a:tr h="274320">
                <a:tc>
                  <a:txBody>
                    <a:bodyPr/>
                    <a:lstStyle/>
                    <a:p>
                      <a:endParaRPr lang="en-US" sz="500" dirty="0"/>
                    </a:p>
                  </a:txBody>
                  <a:tcPr>
                    <a:lnL w="28575"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lnR w="19050" cap="flat" cmpd="sng" algn="ctr">
                      <a:solidFill>
                        <a:schemeClr val="accent5">
                          <a:lumMod val="75000"/>
                        </a:schemeClr>
                      </a:solidFill>
                      <a:prstDash val="solid"/>
                      <a:round/>
                      <a:headEnd type="none" w="med" len="med"/>
                      <a:tailEnd type="none" w="med" len="med"/>
                    </a:lnR>
                  </a:tcPr>
                </a:tc>
                <a:tc>
                  <a:txBody>
                    <a:bodyPr/>
                    <a:lstStyle/>
                    <a:p>
                      <a:endParaRPr lang="en-US" sz="500" dirty="0"/>
                    </a:p>
                  </a:txBody>
                  <a:tcPr>
                    <a:lnL w="19050"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lnR w="19050" cap="flat" cmpd="sng" algn="ctr">
                      <a:noFill/>
                      <a:prstDash val="solid"/>
                      <a:round/>
                      <a:headEnd type="none" w="med" len="med"/>
                      <a:tailEnd type="none" w="med" len="med"/>
                    </a:lnR>
                  </a:tcPr>
                </a:tc>
                <a:tc>
                  <a:txBody>
                    <a:bodyPr/>
                    <a:lstStyle/>
                    <a:p>
                      <a:endParaRPr lang="en-US" sz="500" dirty="0"/>
                    </a:p>
                  </a:txBody>
                  <a:tcPr>
                    <a:lnL w="19050" cap="flat" cmpd="sng" algn="ctr">
                      <a:noFill/>
                      <a:prstDash val="solid"/>
                      <a:round/>
                      <a:headEnd type="none" w="med" len="med"/>
                      <a:tailEnd type="none" w="med" len="med"/>
                    </a:lnL>
                  </a:tcPr>
                </a:tc>
                <a:tc>
                  <a:txBody>
                    <a:bodyPr/>
                    <a:lstStyle/>
                    <a:p>
                      <a:endParaRPr lang="en-US" sz="500" dirty="0"/>
                    </a:p>
                  </a:txBody>
                  <a:tcPr/>
                </a:tc>
                <a:tc>
                  <a:txBody>
                    <a:bodyPr/>
                    <a:lstStyle/>
                    <a:p>
                      <a:endParaRPr lang="en-US" sz="500" dirty="0"/>
                    </a:p>
                  </a:txBody>
                  <a:tcPr/>
                </a:tc>
                <a:tc>
                  <a:txBody>
                    <a:bodyPr/>
                    <a:lstStyle/>
                    <a:p>
                      <a:endParaRPr lang="en-US" sz="500" dirty="0"/>
                    </a:p>
                  </a:txBody>
                  <a:tcPr/>
                </a:tc>
                <a:tc>
                  <a:txBody>
                    <a:bodyPr/>
                    <a:lstStyle/>
                    <a:p>
                      <a:endParaRPr lang="en-US" sz="500" dirty="0"/>
                    </a:p>
                  </a:txBody>
                  <a:tcPr>
                    <a:lnR w="28575" cap="flat" cmpd="sng" algn="ctr">
                      <a:noFill/>
                      <a:prstDash val="solid"/>
                      <a:round/>
                      <a:headEnd type="none" w="med" len="med"/>
                      <a:tailEnd type="none" w="med" len="med"/>
                    </a:lnR>
                  </a:tcPr>
                </a:tc>
                <a:tc>
                  <a:txBody>
                    <a:bodyPr/>
                    <a:lstStyle/>
                    <a:p>
                      <a:endParaRPr lang="en-US" sz="500" dirty="0"/>
                    </a:p>
                  </a:txBody>
                  <a:tcPr>
                    <a:lnL w="28575" cap="flat" cmpd="sng" algn="ctr">
                      <a:no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tcPr>
                </a:tc>
                <a:extLst>
                  <a:ext uri="{0D108BD9-81ED-4DB2-BD59-A6C34878D82A}">
                    <a16:rowId xmlns:a16="http://schemas.microsoft.com/office/drawing/2014/main" val="1098975438"/>
                  </a:ext>
                </a:extLst>
              </a:tr>
            </a:tbl>
          </a:graphicData>
        </a:graphic>
      </p:graphicFrame>
      <p:graphicFrame>
        <p:nvGraphicFramePr>
          <p:cNvPr id="34" name="Table 33">
            <a:extLst>
              <a:ext uri="{FF2B5EF4-FFF2-40B4-BE49-F238E27FC236}">
                <a16:creationId xmlns:a16="http://schemas.microsoft.com/office/drawing/2014/main" id="{DC681D4D-70CB-4F27-BCBE-6BF15DB6C090}"/>
              </a:ext>
            </a:extLst>
          </p:cNvPr>
          <p:cNvGraphicFramePr>
            <a:graphicFrameLocks noGrp="1"/>
          </p:cNvGraphicFramePr>
          <p:nvPr>
            <p:extLst>
              <p:ext uri="{D42A27DB-BD31-4B8C-83A1-F6EECF244321}">
                <p14:modId xmlns:p14="http://schemas.microsoft.com/office/powerpoint/2010/main" val="84906739"/>
              </p:ext>
            </p:extLst>
          </p:nvPr>
        </p:nvGraphicFramePr>
        <p:xfrm>
          <a:off x="1209177" y="4398849"/>
          <a:ext cx="6718437" cy="304800"/>
        </p:xfrm>
        <a:graphic>
          <a:graphicData uri="http://schemas.openxmlformats.org/drawingml/2006/table">
            <a:tbl>
              <a:tblPr firstRow="1" bandRow="1">
                <a:tableStyleId>{2D5ABB26-0587-4C30-8999-92F81FD0307C}</a:tableStyleId>
              </a:tblPr>
              <a:tblGrid>
                <a:gridCol w="610767">
                  <a:extLst>
                    <a:ext uri="{9D8B030D-6E8A-4147-A177-3AD203B41FA5}">
                      <a16:colId xmlns:a16="http://schemas.microsoft.com/office/drawing/2014/main" val="408713057"/>
                    </a:ext>
                  </a:extLst>
                </a:gridCol>
                <a:gridCol w="610767">
                  <a:extLst>
                    <a:ext uri="{9D8B030D-6E8A-4147-A177-3AD203B41FA5}">
                      <a16:colId xmlns:a16="http://schemas.microsoft.com/office/drawing/2014/main" val="3333895459"/>
                    </a:ext>
                  </a:extLst>
                </a:gridCol>
                <a:gridCol w="610767">
                  <a:extLst>
                    <a:ext uri="{9D8B030D-6E8A-4147-A177-3AD203B41FA5}">
                      <a16:colId xmlns:a16="http://schemas.microsoft.com/office/drawing/2014/main" val="789930640"/>
                    </a:ext>
                  </a:extLst>
                </a:gridCol>
                <a:gridCol w="610767">
                  <a:extLst>
                    <a:ext uri="{9D8B030D-6E8A-4147-A177-3AD203B41FA5}">
                      <a16:colId xmlns:a16="http://schemas.microsoft.com/office/drawing/2014/main" val="2982031248"/>
                    </a:ext>
                  </a:extLst>
                </a:gridCol>
                <a:gridCol w="610767">
                  <a:extLst>
                    <a:ext uri="{9D8B030D-6E8A-4147-A177-3AD203B41FA5}">
                      <a16:colId xmlns:a16="http://schemas.microsoft.com/office/drawing/2014/main" val="1739833882"/>
                    </a:ext>
                  </a:extLst>
                </a:gridCol>
                <a:gridCol w="610767">
                  <a:extLst>
                    <a:ext uri="{9D8B030D-6E8A-4147-A177-3AD203B41FA5}">
                      <a16:colId xmlns:a16="http://schemas.microsoft.com/office/drawing/2014/main" val="1312534737"/>
                    </a:ext>
                  </a:extLst>
                </a:gridCol>
                <a:gridCol w="610767">
                  <a:extLst>
                    <a:ext uri="{9D8B030D-6E8A-4147-A177-3AD203B41FA5}">
                      <a16:colId xmlns:a16="http://schemas.microsoft.com/office/drawing/2014/main" val="126003862"/>
                    </a:ext>
                  </a:extLst>
                </a:gridCol>
                <a:gridCol w="610767">
                  <a:extLst>
                    <a:ext uri="{9D8B030D-6E8A-4147-A177-3AD203B41FA5}">
                      <a16:colId xmlns:a16="http://schemas.microsoft.com/office/drawing/2014/main" val="2259265470"/>
                    </a:ext>
                  </a:extLst>
                </a:gridCol>
                <a:gridCol w="610767">
                  <a:extLst>
                    <a:ext uri="{9D8B030D-6E8A-4147-A177-3AD203B41FA5}">
                      <a16:colId xmlns:a16="http://schemas.microsoft.com/office/drawing/2014/main" val="1928172931"/>
                    </a:ext>
                  </a:extLst>
                </a:gridCol>
                <a:gridCol w="610767">
                  <a:extLst>
                    <a:ext uri="{9D8B030D-6E8A-4147-A177-3AD203B41FA5}">
                      <a16:colId xmlns:a16="http://schemas.microsoft.com/office/drawing/2014/main" val="3755981944"/>
                    </a:ext>
                  </a:extLst>
                </a:gridCol>
                <a:gridCol w="610767">
                  <a:extLst>
                    <a:ext uri="{9D8B030D-6E8A-4147-A177-3AD203B41FA5}">
                      <a16:colId xmlns:a16="http://schemas.microsoft.com/office/drawing/2014/main" val="2859705908"/>
                    </a:ext>
                  </a:extLst>
                </a:gridCol>
              </a:tblGrid>
              <a:tr h="274320">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92</a:t>
                      </a: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98975438"/>
                  </a:ext>
                </a:extLst>
              </a:tr>
            </a:tbl>
          </a:graphicData>
        </a:graphic>
      </p:graphicFrame>
      <p:cxnSp>
        <p:nvCxnSpPr>
          <p:cNvPr id="35" name="Straight Arrow Connector 34">
            <a:extLst>
              <a:ext uri="{FF2B5EF4-FFF2-40B4-BE49-F238E27FC236}">
                <a16:creationId xmlns:a16="http://schemas.microsoft.com/office/drawing/2014/main" id="{5E4DE717-D44C-48A8-88A3-3F6FB5F0F69D}"/>
              </a:ext>
            </a:extLst>
          </p:cNvPr>
          <p:cNvCxnSpPr/>
          <p:nvPr/>
        </p:nvCxnSpPr>
        <p:spPr>
          <a:xfrm>
            <a:off x="1194768" y="5375485"/>
            <a:ext cx="6725645" cy="0"/>
          </a:xfrm>
          <a:prstGeom prst="straightConnector1">
            <a:avLst/>
          </a:prstGeom>
          <a:ln w="28575">
            <a:headEnd type="stealth" w="lg" len="lg"/>
            <a:tailEnd type="stealth" w="lg" len="lg"/>
          </a:ln>
        </p:spPr>
        <p:style>
          <a:lnRef idx="1">
            <a:schemeClr val="accent1"/>
          </a:lnRef>
          <a:fillRef idx="0">
            <a:schemeClr val="accent1"/>
          </a:fillRef>
          <a:effectRef idx="0">
            <a:schemeClr val="accent1"/>
          </a:effectRef>
          <a:fontRef idx="minor">
            <a:schemeClr val="tx1"/>
          </a:fontRef>
        </p:style>
      </p:cxnSp>
      <p:graphicFrame>
        <p:nvGraphicFramePr>
          <p:cNvPr id="36" name="Table 35">
            <a:extLst>
              <a:ext uri="{FF2B5EF4-FFF2-40B4-BE49-F238E27FC236}">
                <a16:creationId xmlns:a16="http://schemas.microsoft.com/office/drawing/2014/main" id="{262C221D-706B-4A79-B242-8F9E69CE9FAE}"/>
              </a:ext>
            </a:extLst>
          </p:cNvPr>
          <p:cNvGraphicFramePr>
            <a:graphicFrameLocks noGrp="1"/>
          </p:cNvGraphicFramePr>
          <p:nvPr>
            <p:extLst>
              <p:ext uri="{D42A27DB-BD31-4B8C-83A1-F6EECF244321}">
                <p14:modId xmlns:p14="http://schemas.microsoft.com/office/powerpoint/2010/main" val="2492119822"/>
              </p:ext>
            </p:extLst>
          </p:nvPr>
        </p:nvGraphicFramePr>
        <p:xfrm>
          <a:off x="1516795" y="5375485"/>
          <a:ext cx="6096000" cy="274320"/>
        </p:xfrm>
        <a:graphic>
          <a:graphicData uri="http://schemas.openxmlformats.org/drawingml/2006/table">
            <a:tbl>
              <a:tblPr firstRow="1" bandRow="1">
                <a:tableStyleId>{2D5ABB26-0587-4C30-8999-92F81FD0307C}</a:tableStyleId>
              </a:tblPr>
              <a:tblGrid>
                <a:gridCol w="609600">
                  <a:extLst>
                    <a:ext uri="{9D8B030D-6E8A-4147-A177-3AD203B41FA5}">
                      <a16:colId xmlns:a16="http://schemas.microsoft.com/office/drawing/2014/main" val="408713057"/>
                    </a:ext>
                  </a:extLst>
                </a:gridCol>
                <a:gridCol w="609600">
                  <a:extLst>
                    <a:ext uri="{9D8B030D-6E8A-4147-A177-3AD203B41FA5}">
                      <a16:colId xmlns:a16="http://schemas.microsoft.com/office/drawing/2014/main" val="3333895459"/>
                    </a:ext>
                  </a:extLst>
                </a:gridCol>
                <a:gridCol w="609600">
                  <a:extLst>
                    <a:ext uri="{9D8B030D-6E8A-4147-A177-3AD203B41FA5}">
                      <a16:colId xmlns:a16="http://schemas.microsoft.com/office/drawing/2014/main" val="789930640"/>
                    </a:ext>
                  </a:extLst>
                </a:gridCol>
                <a:gridCol w="609600">
                  <a:extLst>
                    <a:ext uri="{9D8B030D-6E8A-4147-A177-3AD203B41FA5}">
                      <a16:colId xmlns:a16="http://schemas.microsoft.com/office/drawing/2014/main" val="2982031248"/>
                    </a:ext>
                  </a:extLst>
                </a:gridCol>
                <a:gridCol w="609600">
                  <a:extLst>
                    <a:ext uri="{9D8B030D-6E8A-4147-A177-3AD203B41FA5}">
                      <a16:colId xmlns:a16="http://schemas.microsoft.com/office/drawing/2014/main" val="1739833882"/>
                    </a:ext>
                  </a:extLst>
                </a:gridCol>
                <a:gridCol w="609600">
                  <a:extLst>
                    <a:ext uri="{9D8B030D-6E8A-4147-A177-3AD203B41FA5}">
                      <a16:colId xmlns:a16="http://schemas.microsoft.com/office/drawing/2014/main" val="1312534737"/>
                    </a:ext>
                  </a:extLst>
                </a:gridCol>
                <a:gridCol w="609600">
                  <a:extLst>
                    <a:ext uri="{9D8B030D-6E8A-4147-A177-3AD203B41FA5}">
                      <a16:colId xmlns:a16="http://schemas.microsoft.com/office/drawing/2014/main" val="126003862"/>
                    </a:ext>
                  </a:extLst>
                </a:gridCol>
                <a:gridCol w="609600">
                  <a:extLst>
                    <a:ext uri="{9D8B030D-6E8A-4147-A177-3AD203B41FA5}">
                      <a16:colId xmlns:a16="http://schemas.microsoft.com/office/drawing/2014/main" val="2259265470"/>
                    </a:ext>
                  </a:extLst>
                </a:gridCol>
                <a:gridCol w="609600">
                  <a:extLst>
                    <a:ext uri="{9D8B030D-6E8A-4147-A177-3AD203B41FA5}">
                      <a16:colId xmlns:a16="http://schemas.microsoft.com/office/drawing/2014/main" val="2418233439"/>
                    </a:ext>
                  </a:extLst>
                </a:gridCol>
                <a:gridCol w="609600">
                  <a:extLst>
                    <a:ext uri="{9D8B030D-6E8A-4147-A177-3AD203B41FA5}">
                      <a16:colId xmlns:a16="http://schemas.microsoft.com/office/drawing/2014/main" val="2859705908"/>
                    </a:ext>
                  </a:extLst>
                </a:gridCol>
              </a:tblGrid>
              <a:tr h="274320">
                <a:tc>
                  <a:txBody>
                    <a:bodyPr/>
                    <a:lstStyle/>
                    <a:p>
                      <a:endParaRPr lang="en-US" sz="500" dirty="0"/>
                    </a:p>
                  </a:txBody>
                  <a:tcPr>
                    <a:lnL w="28575"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lnR w="19050" cap="flat" cmpd="sng" algn="ctr">
                      <a:noFill/>
                      <a:prstDash val="solid"/>
                      <a:round/>
                      <a:headEnd type="none" w="med" len="med"/>
                      <a:tailEnd type="none" w="med" len="med"/>
                    </a:lnR>
                  </a:tcPr>
                </a:tc>
                <a:tc>
                  <a:txBody>
                    <a:bodyPr/>
                    <a:lstStyle/>
                    <a:p>
                      <a:endParaRPr lang="en-US" sz="500" dirty="0"/>
                    </a:p>
                  </a:txBody>
                  <a:tcPr>
                    <a:lnL w="19050" cap="flat" cmpd="sng" algn="ctr">
                      <a:noFill/>
                      <a:prstDash val="solid"/>
                      <a:round/>
                      <a:headEnd type="none" w="med" len="med"/>
                      <a:tailEnd type="none" w="med" len="med"/>
                    </a:lnL>
                  </a:tcPr>
                </a:tc>
                <a:tc>
                  <a:txBody>
                    <a:bodyPr/>
                    <a:lstStyle/>
                    <a:p>
                      <a:endParaRPr lang="en-US" sz="500" dirty="0"/>
                    </a:p>
                  </a:txBody>
                  <a:tcPr>
                    <a:lnR w="19050" cap="flat" cmpd="sng" algn="ctr">
                      <a:noFill/>
                      <a:prstDash val="solid"/>
                      <a:round/>
                      <a:headEnd type="none" w="med" len="med"/>
                      <a:tailEnd type="none" w="med" len="med"/>
                    </a:lnR>
                  </a:tcPr>
                </a:tc>
                <a:tc>
                  <a:txBody>
                    <a:bodyPr/>
                    <a:lstStyle/>
                    <a:p>
                      <a:endParaRPr lang="en-US" sz="500" dirty="0"/>
                    </a:p>
                  </a:txBody>
                  <a:tcPr>
                    <a:lnL w="19050" cap="flat" cmpd="sng" algn="ctr">
                      <a:noFill/>
                      <a:prstDash val="solid"/>
                      <a:round/>
                      <a:headEnd type="none" w="med" len="med"/>
                      <a:tailEnd type="none" w="med" len="med"/>
                    </a:lnL>
                    <a:lnR w="19050" cap="flat" cmpd="sng" algn="ctr">
                      <a:solidFill>
                        <a:schemeClr val="accent5">
                          <a:lumMod val="75000"/>
                        </a:schemeClr>
                      </a:solidFill>
                      <a:prstDash val="solid"/>
                      <a:round/>
                      <a:headEnd type="none" w="med" len="med"/>
                      <a:tailEnd type="none" w="med" len="med"/>
                    </a:lnR>
                  </a:tcPr>
                </a:tc>
                <a:tc>
                  <a:txBody>
                    <a:bodyPr/>
                    <a:lstStyle/>
                    <a:p>
                      <a:endParaRPr lang="en-US" sz="500" dirty="0"/>
                    </a:p>
                  </a:txBody>
                  <a:tcPr>
                    <a:lnL w="19050"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tc>
                <a:tc>
                  <a:txBody>
                    <a:bodyPr/>
                    <a:lstStyle/>
                    <a:p>
                      <a:endParaRPr lang="en-US" sz="500" dirty="0"/>
                    </a:p>
                  </a:txBody>
                  <a:tcPr/>
                </a:tc>
                <a:tc>
                  <a:txBody>
                    <a:bodyPr/>
                    <a:lstStyle/>
                    <a:p>
                      <a:endParaRPr lang="en-US" sz="500" dirty="0"/>
                    </a:p>
                  </a:txBody>
                  <a:tcPr>
                    <a:lnR w="28575" cap="flat" cmpd="sng" algn="ctr">
                      <a:noFill/>
                      <a:prstDash val="solid"/>
                      <a:round/>
                      <a:headEnd type="none" w="med" len="med"/>
                      <a:tailEnd type="none" w="med" len="med"/>
                    </a:lnR>
                  </a:tcPr>
                </a:tc>
                <a:tc>
                  <a:txBody>
                    <a:bodyPr/>
                    <a:lstStyle/>
                    <a:p>
                      <a:endParaRPr lang="en-US" sz="500" dirty="0"/>
                    </a:p>
                  </a:txBody>
                  <a:tcPr>
                    <a:lnL w="28575" cap="flat" cmpd="sng" algn="ctr">
                      <a:no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tcPr>
                </a:tc>
                <a:extLst>
                  <a:ext uri="{0D108BD9-81ED-4DB2-BD59-A6C34878D82A}">
                    <a16:rowId xmlns:a16="http://schemas.microsoft.com/office/drawing/2014/main" val="1098975438"/>
                  </a:ext>
                </a:extLst>
              </a:tr>
            </a:tbl>
          </a:graphicData>
        </a:graphic>
      </p:graphicFrame>
      <p:graphicFrame>
        <p:nvGraphicFramePr>
          <p:cNvPr id="37" name="Table 36">
            <a:extLst>
              <a:ext uri="{FF2B5EF4-FFF2-40B4-BE49-F238E27FC236}">
                <a16:creationId xmlns:a16="http://schemas.microsoft.com/office/drawing/2014/main" id="{0FC1C04F-18D9-459C-A120-9846585EBF3E}"/>
              </a:ext>
            </a:extLst>
          </p:cNvPr>
          <p:cNvGraphicFramePr>
            <a:graphicFrameLocks noGrp="1"/>
          </p:cNvGraphicFramePr>
          <p:nvPr>
            <p:extLst>
              <p:ext uri="{D42A27DB-BD31-4B8C-83A1-F6EECF244321}">
                <p14:modId xmlns:p14="http://schemas.microsoft.com/office/powerpoint/2010/main" val="1600517261"/>
              </p:ext>
            </p:extLst>
          </p:nvPr>
        </p:nvGraphicFramePr>
        <p:xfrm>
          <a:off x="1201972" y="5687294"/>
          <a:ext cx="6718437" cy="304800"/>
        </p:xfrm>
        <a:graphic>
          <a:graphicData uri="http://schemas.openxmlformats.org/drawingml/2006/table">
            <a:tbl>
              <a:tblPr firstRow="1" bandRow="1">
                <a:tableStyleId>{2D5ABB26-0587-4C30-8999-92F81FD0307C}</a:tableStyleId>
              </a:tblPr>
              <a:tblGrid>
                <a:gridCol w="610767">
                  <a:extLst>
                    <a:ext uri="{9D8B030D-6E8A-4147-A177-3AD203B41FA5}">
                      <a16:colId xmlns:a16="http://schemas.microsoft.com/office/drawing/2014/main" val="408713057"/>
                    </a:ext>
                  </a:extLst>
                </a:gridCol>
                <a:gridCol w="610767">
                  <a:extLst>
                    <a:ext uri="{9D8B030D-6E8A-4147-A177-3AD203B41FA5}">
                      <a16:colId xmlns:a16="http://schemas.microsoft.com/office/drawing/2014/main" val="3333895459"/>
                    </a:ext>
                  </a:extLst>
                </a:gridCol>
                <a:gridCol w="610767">
                  <a:extLst>
                    <a:ext uri="{9D8B030D-6E8A-4147-A177-3AD203B41FA5}">
                      <a16:colId xmlns:a16="http://schemas.microsoft.com/office/drawing/2014/main" val="789930640"/>
                    </a:ext>
                  </a:extLst>
                </a:gridCol>
                <a:gridCol w="610767">
                  <a:extLst>
                    <a:ext uri="{9D8B030D-6E8A-4147-A177-3AD203B41FA5}">
                      <a16:colId xmlns:a16="http://schemas.microsoft.com/office/drawing/2014/main" val="2982031248"/>
                    </a:ext>
                  </a:extLst>
                </a:gridCol>
                <a:gridCol w="610767">
                  <a:extLst>
                    <a:ext uri="{9D8B030D-6E8A-4147-A177-3AD203B41FA5}">
                      <a16:colId xmlns:a16="http://schemas.microsoft.com/office/drawing/2014/main" val="1739833882"/>
                    </a:ext>
                  </a:extLst>
                </a:gridCol>
                <a:gridCol w="610767">
                  <a:extLst>
                    <a:ext uri="{9D8B030D-6E8A-4147-A177-3AD203B41FA5}">
                      <a16:colId xmlns:a16="http://schemas.microsoft.com/office/drawing/2014/main" val="1312534737"/>
                    </a:ext>
                  </a:extLst>
                </a:gridCol>
                <a:gridCol w="610767">
                  <a:extLst>
                    <a:ext uri="{9D8B030D-6E8A-4147-A177-3AD203B41FA5}">
                      <a16:colId xmlns:a16="http://schemas.microsoft.com/office/drawing/2014/main" val="126003862"/>
                    </a:ext>
                  </a:extLst>
                </a:gridCol>
                <a:gridCol w="610767">
                  <a:extLst>
                    <a:ext uri="{9D8B030D-6E8A-4147-A177-3AD203B41FA5}">
                      <a16:colId xmlns:a16="http://schemas.microsoft.com/office/drawing/2014/main" val="2259265470"/>
                    </a:ext>
                  </a:extLst>
                </a:gridCol>
                <a:gridCol w="610767">
                  <a:extLst>
                    <a:ext uri="{9D8B030D-6E8A-4147-A177-3AD203B41FA5}">
                      <a16:colId xmlns:a16="http://schemas.microsoft.com/office/drawing/2014/main" val="1928172931"/>
                    </a:ext>
                  </a:extLst>
                </a:gridCol>
                <a:gridCol w="610767">
                  <a:extLst>
                    <a:ext uri="{9D8B030D-6E8A-4147-A177-3AD203B41FA5}">
                      <a16:colId xmlns:a16="http://schemas.microsoft.com/office/drawing/2014/main" val="3755981944"/>
                    </a:ext>
                  </a:extLst>
                </a:gridCol>
                <a:gridCol w="610767">
                  <a:extLst>
                    <a:ext uri="{9D8B030D-6E8A-4147-A177-3AD203B41FA5}">
                      <a16:colId xmlns:a16="http://schemas.microsoft.com/office/drawing/2014/main" val="2859705908"/>
                    </a:ext>
                  </a:extLst>
                </a:gridCol>
              </a:tblGrid>
              <a:tr h="274320">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65</a:t>
                      </a: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98975438"/>
                  </a:ext>
                </a:extLst>
              </a:tr>
            </a:tbl>
          </a:graphicData>
        </a:graphic>
      </p:graphicFrame>
      <p:grpSp>
        <p:nvGrpSpPr>
          <p:cNvPr id="23" name="Group 22">
            <a:extLst>
              <a:ext uri="{FF2B5EF4-FFF2-40B4-BE49-F238E27FC236}">
                <a16:creationId xmlns:a16="http://schemas.microsoft.com/office/drawing/2014/main" id="{4BA50700-2834-4FEE-85FE-28696910AB26}"/>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71AE21F2-E4B0-4236-907F-E398C0175CF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83FB86A6-D14E-4543-841A-BB052F9D34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3723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Which multiples of 10 are these numbers between?</a:t>
            </a:r>
          </a:p>
          <a:p>
            <a:pPr algn="ctr"/>
            <a:endParaRPr lang="en-GB" sz="2400" dirty="0">
              <a:solidFill>
                <a:schemeClr val="bg2">
                  <a:lumMod val="25000"/>
                </a:schemeClr>
              </a:solidFill>
              <a:latin typeface="Century Gothic" panose="020B0502020202020204" pitchFamily="34" charset="0"/>
            </a:endParaRPr>
          </a:p>
          <a:p>
            <a:pPr marL="88900" algn="ctr"/>
            <a:endParaRPr lang="en-GB" sz="2800" dirty="0">
              <a:solidFill>
                <a:schemeClr val="bg2">
                  <a:lumMod val="25000"/>
                </a:schemeClr>
              </a:solidFill>
              <a:latin typeface="Century Gothic" panose="020B0502020202020204" pitchFamily="34" charset="0"/>
            </a:endParaRPr>
          </a:p>
        </p:txBody>
      </p:sp>
      <p:cxnSp>
        <p:nvCxnSpPr>
          <p:cNvPr id="9" name="Straight Arrow Connector 8">
            <a:extLst>
              <a:ext uri="{FF2B5EF4-FFF2-40B4-BE49-F238E27FC236}">
                <a16:creationId xmlns:a16="http://schemas.microsoft.com/office/drawing/2014/main" id="{7A0F51D1-5CA8-4D9A-A2CF-146C12B63F12}"/>
              </a:ext>
            </a:extLst>
          </p:cNvPr>
          <p:cNvCxnSpPr/>
          <p:nvPr/>
        </p:nvCxnSpPr>
        <p:spPr>
          <a:xfrm>
            <a:off x="1201973" y="1510148"/>
            <a:ext cx="6725645" cy="0"/>
          </a:xfrm>
          <a:prstGeom prst="straightConnector1">
            <a:avLst/>
          </a:prstGeom>
          <a:ln w="28575">
            <a:headEnd type="stealth" w="lg" len="lg"/>
            <a:tailEnd type="stealth" w="lg" len="lg"/>
          </a:ln>
        </p:spPr>
        <p:style>
          <a:lnRef idx="1">
            <a:schemeClr val="accent1"/>
          </a:lnRef>
          <a:fillRef idx="0">
            <a:schemeClr val="accent1"/>
          </a:fillRef>
          <a:effectRef idx="0">
            <a:schemeClr val="accent1"/>
          </a:effectRef>
          <a:fontRef idx="minor">
            <a:schemeClr val="tx1"/>
          </a:fontRef>
        </p:style>
      </p:cxnSp>
      <p:graphicFrame>
        <p:nvGraphicFramePr>
          <p:cNvPr id="13" name="Table 12">
            <a:extLst>
              <a:ext uri="{FF2B5EF4-FFF2-40B4-BE49-F238E27FC236}">
                <a16:creationId xmlns:a16="http://schemas.microsoft.com/office/drawing/2014/main" id="{A2BEF49B-5532-4079-B0BC-8986FEED508D}"/>
              </a:ext>
            </a:extLst>
          </p:cNvPr>
          <p:cNvGraphicFramePr>
            <a:graphicFrameLocks noGrp="1"/>
          </p:cNvGraphicFramePr>
          <p:nvPr/>
        </p:nvGraphicFramePr>
        <p:xfrm>
          <a:off x="1531205" y="1510148"/>
          <a:ext cx="6081590" cy="274320"/>
        </p:xfrm>
        <a:graphic>
          <a:graphicData uri="http://schemas.openxmlformats.org/drawingml/2006/table">
            <a:tbl>
              <a:tblPr firstRow="1" bandRow="1">
                <a:tableStyleId>{2D5ABB26-0587-4C30-8999-92F81FD0307C}</a:tableStyleId>
              </a:tblPr>
              <a:tblGrid>
                <a:gridCol w="608159">
                  <a:extLst>
                    <a:ext uri="{9D8B030D-6E8A-4147-A177-3AD203B41FA5}">
                      <a16:colId xmlns:a16="http://schemas.microsoft.com/office/drawing/2014/main" val="408713057"/>
                    </a:ext>
                  </a:extLst>
                </a:gridCol>
                <a:gridCol w="608159">
                  <a:extLst>
                    <a:ext uri="{9D8B030D-6E8A-4147-A177-3AD203B41FA5}">
                      <a16:colId xmlns:a16="http://schemas.microsoft.com/office/drawing/2014/main" val="3333895459"/>
                    </a:ext>
                  </a:extLst>
                </a:gridCol>
                <a:gridCol w="608159">
                  <a:extLst>
                    <a:ext uri="{9D8B030D-6E8A-4147-A177-3AD203B41FA5}">
                      <a16:colId xmlns:a16="http://schemas.microsoft.com/office/drawing/2014/main" val="789930640"/>
                    </a:ext>
                  </a:extLst>
                </a:gridCol>
                <a:gridCol w="608159">
                  <a:extLst>
                    <a:ext uri="{9D8B030D-6E8A-4147-A177-3AD203B41FA5}">
                      <a16:colId xmlns:a16="http://schemas.microsoft.com/office/drawing/2014/main" val="2982031248"/>
                    </a:ext>
                  </a:extLst>
                </a:gridCol>
                <a:gridCol w="608159">
                  <a:extLst>
                    <a:ext uri="{9D8B030D-6E8A-4147-A177-3AD203B41FA5}">
                      <a16:colId xmlns:a16="http://schemas.microsoft.com/office/drawing/2014/main" val="1739833882"/>
                    </a:ext>
                  </a:extLst>
                </a:gridCol>
                <a:gridCol w="608159">
                  <a:extLst>
                    <a:ext uri="{9D8B030D-6E8A-4147-A177-3AD203B41FA5}">
                      <a16:colId xmlns:a16="http://schemas.microsoft.com/office/drawing/2014/main" val="1312534737"/>
                    </a:ext>
                  </a:extLst>
                </a:gridCol>
                <a:gridCol w="608159">
                  <a:extLst>
                    <a:ext uri="{9D8B030D-6E8A-4147-A177-3AD203B41FA5}">
                      <a16:colId xmlns:a16="http://schemas.microsoft.com/office/drawing/2014/main" val="126003862"/>
                    </a:ext>
                  </a:extLst>
                </a:gridCol>
                <a:gridCol w="608159">
                  <a:extLst>
                    <a:ext uri="{9D8B030D-6E8A-4147-A177-3AD203B41FA5}">
                      <a16:colId xmlns:a16="http://schemas.microsoft.com/office/drawing/2014/main" val="2259265470"/>
                    </a:ext>
                  </a:extLst>
                </a:gridCol>
                <a:gridCol w="608159">
                  <a:extLst>
                    <a:ext uri="{9D8B030D-6E8A-4147-A177-3AD203B41FA5}">
                      <a16:colId xmlns:a16="http://schemas.microsoft.com/office/drawing/2014/main" val="2418233439"/>
                    </a:ext>
                  </a:extLst>
                </a:gridCol>
                <a:gridCol w="608159">
                  <a:extLst>
                    <a:ext uri="{9D8B030D-6E8A-4147-A177-3AD203B41FA5}">
                      <a16:colId xmlns:a16="http://schemas.microsoft.com/office/drawing/2014/main" val="2859705908"/>
                    </a:ext>
                  </a:extLst>
                </a:gridCol>
              </a:tblGrid>
              <a:tr h="274320">
                <a:tc>
                  <a:txBody>
                    <a:bodyPr/>
                    <a:lstStyle/>
                    <a:p>
                      <a:endParaRPr lang="en-US" sz="500" dirty="0"/>
                    </a:p>
                  </a:txBody>
                  <a:tcPr>
                    <a:lnL w="28575"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tc>
                <a:tc>
                  <a:txBody>
                    <a:bodyPr/>
                    <a:lstStyle/>
                    <a:p>
                      <a:endParaRPr lang="en-US" sz="500" dirty="0"/>
                    </a:p>
                  </a:txBody>
                  <a:tcPr/>
                </a:tc>
                <a:tc>
                  <a:txBody>
                    <a:bodyPr/>
                    <a:lstStyle/>
                    <a:p>
                      <a:endParaRPr lang="en-US" sz="500" dirty="0"/>
                    </a:p>
                  </a:txBody>
                  <a:tcPr>
                    <a:lnR w="19050" cap="flat" cmpd="sng" algn="ctr">
                      <a:solidFill>
                        <a:schemeClr val="accent5">
                          <a:lumMod val="75000"/>
                        </a:schemeClr>
                      </a:solidFill>
                      <a:prstDash val="solid"/>
                      <a:round/>
                      <a:headEnd type="none" w="med" len="med"/>
                      <a:tailEnd type="none" w="med" len="med"/>
                    </a:lnR>
                  </a:tcPr>
                </a:tc>
                <a:tc>
                  <a:txBody>
                    <a:bodyPr/>
                    <a:lstStyle/>
                    <a:p>
                      <a:endParaRPr lang="en-US" sz="500" dirty="0"/>
                    </a:p>
                  </a:txBody>
                  <a:tcPr>
                    <a:lnL w="19050" cap="flat" cmpd="sng" algn="ctr">
                      <a:solidFill>
                        <a:schemeClr val="accent5">
                          <a:lumMod val="75000"/>
                        </a:schemeClr>
                      </a:solidFill>
                      <a:prstDash val="solid"/>
                      <a:round/>
                      <a:headEnd type="none" w="med" len="med"/>
                      <a:tailEnd type="none" w="med" len="med"/>
                    </a:lnL>
                  </a:tcPr>
                </a:tc>
                <a:tc>
                  <a:txBody>
                    <a:bodyPr/>
                    <a:lstStyle/>
                    <a:p>
                      <a:endParaRPr lang="en-US" sz="500"/>
                    </a:p>
                  </a:txBody>
                  <a:tcPr/>
                </a:tc>
                <a:tc>
                  <a:txBody>
                    <a:bodyPr/>
                    <a:lstStyle/>
                    <a:p>
                      <a:endParaRPr lang="en-US" sz="500"/>
                    </a:p>
                  </a:txBody>
                  <a:tcPr/>
                </a:tc>
                <a:tc>
                  <a:txBody>
                    <a:bodyPr/>
                    <a:lstStyle/>
                    <a:p>
                      <a:endParaRPr lang="en-US" sz="500" dirty="0"/>
                    </a:p>
                  </a:txBody>
                  <a:tcPr/>
                </a:tc>
                <a:tc>
                  <a:txBody>
                    <a:bodyPr/>
                    <a:lstStyle/>
                    <a:p>
                      <a:endParaRPr lang="en-US" sz="500"/>
                    </a:p>
                  </a:txBody>
                  <a:tcPr/>
                </a:tc>
                <a:tc>
                  <a:txBody>
                    <a:bodyPr/>
                    <a:lstStyle/>
                    <a:p>
                      <a:endParaRPr lang="en-US" sz="500" dirty="0"/>
                    </a:p>
                  </a:txBody>
                  <a:tcPr>
                    <a:lnR w="19050" cap="flat" cmpd="sng" algn="ctr">
                      <a:solidFill>
                        <a:schemeClr val="accent5">
                          <a:lumMod val="75000"/>
                        </a:schemeClr>
                      </a:solidFill>
                      <a:prstDash val="solid"/>
                      <a:round/>
                      <a:headEnd type="none" w="med" len="med"/>
                      <a:tailEnd type="none" w="med" len="med"/>
                    </a:lnR>
                  </a:tcPr>
                </a:tc>
                <a:extLst>
                  <a:ext uri="{0D108BD9-81ED-4DB2-BD59-A6C34878D82A}">
                    <a16:rowId xmlns:a16="http://schemas.microsoft.com/office/drawing/2014/main" val="1098975438"/>
                  </a:ext>
                </a:extLst>
              </a:tr>
            </a:tbl>
          </a:graphicData>
        </a:graphic>
      </p:graphicFrame>
      <p:graphicFrame>
        <p:nvGraphicFramePr>
          <p:cNvPr id="28" name="Table 27">
            <a:extLst>
              <a:ext uri="{FF2B5EF4-FFF2-40B4-BE49-F238E27FC236}">
                <a16:creationId xmlns:a16="http://schemas.microsoft.com/office/drawing/2014/main" id="{C8A2DED2-8167-4C3B-B51B-E6B9069B248D}"/>
              </a:ext>
            </a:extLst>
          </p:cNvPr>
          <p:cNvGraphicFramePr>
            <a:graphicFrameLocks noGrp="1"/>
          </p:cNvGraphicFramePr>
          <p:nvPr>
            <p:extLst>
              <p:ext uri="{D42A27DB-BD31-4B8C-83A1-F6EECF244321}">
                <p14:modId xmlns:p14="http://schemas.microsoft.com/office/powerpoint/2010/main" val="3490355842"/>
              </p:ext>
            </p:extLst>
          </p:nvPr>
        </p:nvGraphicFramePr>
        <p:xfrm>
          <a:off x="1223588" y="1821957"/>
          <a:ext cx="6704027" cy="304800"/>
        </p:xfrm>
        <a:graphic>
          <a:graphicData uri="http://schemas.openxmlformats.org/drawingml/2006/table">
            <a:tbl>
              <a:tblPr firstRow="1" bandRow="1">
                <a:tableStyleId>{2D5ABB26-0587-4C30-8999-92F81FD0307C}</a:tableStyleId>
              </a:tblPr>
              <a:tblGrid>
                <a:gridCol w="609457">
                  <a:extLst>
                    <a:ext uri="{9D8B030D-6E8A-4147-A177-3AD203B41FA5}">
                      <a16:colId xmlns:a16="http://schemas.microsoft.com/office/drawing/2014/main" val="408713057"/>
                    </a:ext>
                  </a:extLst>
                </a:gridCol>
                <a:gridCol w="609457">
                  <a:extLst>
                    <a:ext uri="{9D8B030D-6E8A-4147-A177-3AD203B41FA5}">
                      <a16:colId xmlns:a16="http://schemas.microsoft.com/office/drawing/2014/main" val="3333895459"/>
                    </a:ext>
                  </a:extLst>
                </a:gridCol>
                <a:gridCol w="609457">
                  <a:extLst>
                    <a:ext uri="{9D8B030D-6E8A-4147-A177-3AD203B41FA5}">
                      <a16:colId xmlns:a16="http://schemas.microsoft.com/office/drawing/2014/main" val="789930640"/>
                    </a:ext>
                  </a:extLst>
                </a:gridCol>
                <a:gridCol w="609457">
                  <a:extLst>
                    <a:ext uri="{9D8B030D-6E8A-4147-A177-3AD203B41FA5}">
                      <a16:colId xmlns:a16="http://schemas.microsoft.com/office/drawing/2014/main" val="2982031248"/>
                    </a:ext>
                  </a:extLst>
                </a:gridCol>
                <a:gridCol w="609457">
                  <a:extLst>
                    <a:ext uri="{9D8B030D-6E8A-4147-A177-3AD203B41FA5}">
                      <a16:colId xmlns:a16="http://schemas.microsoft.com/office/drawing/2014/main" val="1739833882"/>
                    </a:ext>
                  </a:extLst>
                </a:gridCol>
                <a:gridCol w="609457">
                  <a:extLst>
                    <a:ext uri="{9D8B030D-6E8A-4147-A177-3AD203B41FA5}">
                      <a16:colId xmlns:a16="http://schemas.microsoft.com/office/drawing/2014/main" val="1312534737"/>
                    </a:ext>
                  </a:extLst>
                </a:gridCol>
                <a:gridCol w="609457">
                  <a:extLst>
                    <a:ext uri="{9D8B030D-6E8A-4147-A177-3AD203B41FA5}">
                      <a16:colId xmlns:a16="http://schemas.microsoft.com/office/drawing/2014/main" val="126003862"/>
                    </a:ext>
                  </a:extLst>
                </a:gridCol>
                <a:gridCol w="609457">
                  <a:extLst>
                    <a:ext uri="{9D8B030D-6E8A-4147-A177-3AD203B41FA5}">
                      <a16:colId xmlns:a16="http://schemas.microsoft.com/office/drawing/2014/main" val="2259265470"/>
                    </a:ext>
                  </a:extLst>
                </a:gridCol>
                <a:gridCol w="609457">
                  <a:extLst>
                    <a:ext uri="{9D8B030D-6E8A-4147-A177-3AD203B41FA5}">
                      <a16:colId xmlns:a16="http://schemas.microsoft.com/office/drawing/2014/main" val="1928172931"/>
                    </a:ext>
                  </a:extLst>
                </a:gridCol>
                <a:gridCol w="609457">
                  <a:extLst>
                    <a:ext uri="{9D8B030D-6E8A-4147-A177-3AD203B41FA5}">
                      <a16:colId xmlns:a16="http://schemas.microsoft.com/office/drawing/2014/main" val="3755981944"/>
                    </a:ext>
                  </a:extLst>
                </a:gridCol>
                <a:gridCol w="609457">
                  <a:extLst>
                    <a:ext uri="{9D8B030D-6E8A-4147-A177-3AD203B41FA5}">
                      <a16:colId xmlns:a16="http://schemas.microsoft.com/office/drawing/2014/main" val="2859705908"/>
                    </a:ext>
                  </a:extLst>
                </a:gridCol>
              </a:tblGrid>
              <a:tr h="274320">
                <a:tc>
                  <a:txBody>
                    <a:bodyPr/>
                    <a:lstStyle/>
                    <a:p>
                      <a:pPr algn="ctr"/>
                      <a:r>
                        <a:rPr lang="en-US" sz="2000" b="1" dirty="0">
                          <a:solidFill>
                            <a:srgbClr val="FF0000"/>
                          </a:solidFill>
                          <a:latin typeface="Century Gothic" panose="020B0502020202020204" pitchFamily="34" charset="0"/>
                        </a:rPr>
                        <a:t>20</a:t>
                      </a: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GB" sz="2000" b="1" dirty="0">
                          <a:solidFill>
                            <a:schemeClr val="bg2">
                              <a:lumMod val="25000"/>
                            </a:schemeClr>
                          </a:solidFill>
                          <a:latin typeface="Century Gothic" panose="020B0502020202020204" pitchFamily="34" charset="0"/>
                        </a:rPr>
                        <a:t>24</a:t>
                      </a: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US" sz="2000" b="1" dirty="0">
                          <a:solidFill>
                            <a:srgbClr val="FF0000"/>
                          </a:solidFill>
                          <a:latin typeface="Century Gothic" panose="020B0502020202020204" pitchFamily="34" charset="0"/>
                        </a:rPr>
                        <a:t>30</a:t>
                      </a: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98975438"/>
                  </a:ext>
                </a:extLst>
              </a:tr>
            </a:tbl>
          </a:graphicData>
        </a:graphic>
      </p:graphicFrame>
      <p:cxnSp>
        <p:nvCxnSpPr>
          <p:cNvPr id="29" name="Straight Arrow Connector 28">
            <a:extLst>
              <a:ext uri="{FF2B5EF4-FFF2-40B4-BE49-F238E27FC236}">
                <a16:creationId xmlns:a16="http://schemas.microsoft.com/office/drawing/2014/main" id="{75AB3984-A284-424E-B42B-0C3767C33B1F}"/>
              </a:ext>
            </a:extLst>
          </p:cNvPr>
          <p:cNvCxnSpPr/>
          <p:nvPr/>
        </p:nvCxnSpPr>
        <p:spPr>
          <a:xfrm>
            <a:off x="1201972" y="2798594"/>
            <a:ext cx="6725645" cy="0"/>
          </a:xfrm>
          <a:prstGeom prst="straightConnector1">
            <a:avLst/>
          </a:prstGeom>
          <a:ln w="28575">
            <a:headEnd type="stealth" w="lg" len="lg"/>
            <a:tailEnd type="stealth" w="lg" len="lg"/>
          </a:ln>
        </p:spPr>
        <p:style>
          <a:lnRef idx="1">
            <a:schemeClr val="accent1"/>
          </a:lnRef>
          <a:fillRef idx="0">
            <a:schemeClr val="accent1"/>
          </a:fillRef>
          <a:effectRef idx="0">
            <a:schemeClr val="accent1"/>
          </a:effectRef>
          <a:fontRef idx="minor">
            <a:schemeClr val="tx1"/>
          </a:fontRef>
        </p:style>
      </p:cxnSp>
      <p:graphicFrame>
        <p:nvGraphicFramePr>
          <p:cNvPr id="30" name="Table 29">
            <a:extLst>
              <a:ext uri="{FF2B5EF4-FFF2-40B4-BE49-F238E27FC236}">
                <a16:creationId xmlns:a16="http://schemas.microsoft.com/office/drawing/2014/main" id="{4DD7BFDC-1423-419A-BAB8-948D9D3C737C}"/>
              </a:ext>
            </a:extLst>
          </p:cNvPr>
          <p:cNvGraphicFramePr>
            <a:graphicFrameLocks noGrp="1"/>
          </p:cNvGraphicFramePr>
          <p:nvPr/>
        </p:nvGraphicFramePr>
        <p:xfrm>
          <a:off x="1523999" y="2798594"/>
          <a:ext cx="6096000" cy="274320"/>
        </p:xfrm>
        <a:graphic>
          <a:graphicData uri="http://schemas.openxmlformats.org/drawingml/2006/table">
            <a:tbl>
              <a:tblPr firstRow="1" bandRow="1">
                <a:tableStyleId>{2D5ABB26-0587-4C30-8999-92F81FD0307C}</a:tableStyleId>
              </a:tblPr>
              <a:tblGrid>
                <a:gridCol w="609600">
                  <a:extLst>
                    <a:ext uri="{9D8B030D-6E8A-4147-A177-3AD203B41FA5}">
                      <a16:colId xmlns:a16="http://schemas.microsoft.com/office/drawing/2014/main" val="408713057"/>
                    </a:ext>
                  </a:extLst>
                </a:gridCol>
                <a:gridCol w="609600">
                  <a:extLst>
                    <a:ext uri="{9D8B030D-6E8A-4147-A177-3AD203B41FA5}">
                      <a16:colId xmlns:a16="http://schemas.microsoft.com/office/drawing/2014/main" val="3333895459"/>
                    </a:ext>
                  </a:extLst>
                </a:gridCol>
                <a:gridCol w="609600">
                  <a:extLst>
                    <a:ext uri="{9D8B030D-6E8A-4147-A177-3AD203B41FA5}">
                      <a16:colId xmlns:a16="http://schemas.microsoft.com/office/drawing/2014/main" val="789930640"/>
                    </a:ext>
                  </a:extLst>
                </a:gridCol>
                <a:gridCol w="609600">
                  <a:extLst>
                    <a:ext uri="{9D8B030D-6E8A-4147-A177-3AD203B41FA5}">
                      <a16:colId xmlns:a16="http://schemas.microsoft.com/office/drawing/2014/main" val="2982031248"/>
                    </a:ext>
                  </a:extLst>
                </a:gridCol>
                <a:gridCol w="609600">
                  <a:extLst>
                    <a:ext uri="{9D8B030D-6E8A-4147-A177-3AD203B41FA5}">
                      <a16:colId xmlns:a16="http://schemas.microsoft.com/office/drawing/2014/main" val="1739833882"/>
                    </a:ext>
                  </a:extLst>
                </a:gridCol>
                <a:gridCol w="609600">
                  <a:extLst>
                    <a:ext uri="{9D8B030D-6E8A-4147-A177-3AD203B41FA5}">
                      <a16:colId xmlns:a16="http://schemas.microsoft.com/office/drawing/2014/main" val="1312534737"/>
                    </a:ext>
                  </a:extLst>
                </a:gridCol>
                <a:gridCol w="609600">
                  <a:extLst>
                    <a:ext uri="{9D8B030D-6E8A-4147-A177-3AD203B41FA5}">
                      <a16:colId xmlns:a16="http://schemas.microsoft.com/office/drawing/2014/main" val="126003862"/>
                    </a:ext>
                  </a:extLst>
                </a:gridCol>
                <a:gridCol w="609600">
                  <a:extLst>
                    <a:ext uri="{9D8B030D-6E8A-4147-A177-3AD203B41FA5}">
                      <a16:colId xmlns:a16="http://schemas.microsoft.com/office/drawing/2014/main" val="2259265470"/>
                    </a:ext>
                  </a:extLst>
                </a:gridCol>
                <a:gridCol w="609600">
                  <a:extLst>
                    <a:ext uri="{9D8B030D-6E8A-4147-A177-3AD203B41FA5}">
                      <a16:colId xmlns:a16="http://schemas.microsoft.com/office/drawing/2014/main" val="2418233439"/>
                    </a:ext>
                  </a:extLst>
                </a:gridCol>
                <a:gridCol w="609600">
                  <a:extLst>
                    <a:ext uri="{9D8B030D-6E8A-4147-A177-3AD203B41FA5}">
                      <a16:colId xmlns:a16="http://schemas.microsoft.com/office/drawing/2014/main" val="2859705908"/>
                    </a:ext>
                  </a:extLst>
                </a:gridCol>
              </a:tblGrid>
              <a:tr h="274320">
                <a:tc>
                  <a:txBody>
                    <a:bodyPr/>
                    <a:lstStyle/>
                    <a:p>
                      <a:endParaRPr lang="en-US" sz="500" dirty="0"/>
                    </a:p>
                  </a:txBody>
                  <a:tcPr>
                    <a:lnL w="28575"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tc>
                <a:tc>
                  <a:txBody>
                    <a:bodyPr/>
                    <a:lstStyle/>
                    <a:p>
                      <a:endParaRPr lang="en-US" sz="500" dirty="0"/>
                    </a:p>
                  </a:txBody>
                  <a:tcPr/>
                </a:tc>
                <a:tc>
                  <a:txBody>
                    <a:bodyPr/>
                    <a:lstStyle/>
                    <a:p>
                      <a:endParaRPr lang="en-US" sz="500" dirty="0"/>
                    </a:p>
                  </a:txBody>
                  <a:tcPr>
                    <a:lnR w="19050" cap="flat" cmpd="sng" algn="ctr">
                      <a:noFill/>
                      <a:prstDash val="solid"/>
                      <a:round/>
                      <a:headEnd type="none" w="med" len="med"/>
                      <a:tailEnd type="none" w="med" len="med"/>
                    </a:lnR>
                  </a:tcPr>
                </a:tc>
                <a:tc>
                  <a:txBody>
                    <a:bodyPr/>
                    <a:lstStyle/>
                    <a:p>
                      <a:endParaRPr lang="en-US" sz="500" dirty="0"/>
                    </a:p>
                  </a:txBody>
                  <a:tcPr>
                    <a:lnL w="19050" cap="flat" cmpd="sng" algn="ctr">
                      <a:noFill/>
                      <a:prstDash val="solid"/>
                      <a:round/>
                      <a:headEnd type="none" w="med" len="med"/>
                      <a:tailEnd type="none" w="med" len="med"/>
                    </a:lnL>
                  </a:tcPr>
                </a:tc>
                <a:tc>
                  <a:txBody>
                    <a:bodyPr/>
                    <a:lstStyle/>
                    <a:p>
                      <a:endParaRPr lang="en-US" sz="500"/>
                    </a:p>
                  </a:txBody>
                  <a:tcPr/>
                </a:tc>
                <a:tc>
                  <a:txBody>
                    <a:bodyPr/>
                    <a:lstStyle/>
                    <a:p>
                      <a:endParaRPr lang="en-US" sz="500"/>
                    </a:p>
                  </a:txBody>
                  <a:tcPr>
                    <a:lnR w="19050" cap="flat" cmpd="sng" algn="ctr">
                      <a:solidFill>
                        <a:schemeClr val="accent5">
                          <a:lumMod val="75000"/>
                        </a:schemeClr>
                      </a:solidFill>
                      <a:prstDash val="solid"/>
                      <a:round/>
                      <a:headEnd type="none" w="med" len="med"/>
                      <a:tailEnd type="none" w="med" len="med"/>
                    </a:lnR>
                  </a:tcPr>
                </a:tc>
                <a:tc>
                  <a:txBody>
                    <a:bodyPr/>
                    <a:lstStyle/>
                    <a:p>
                      <a:endParaRPr lang="en-US" sz="500" dirty="0"/>
                    </a:p>
                  </a:txBody>
                  <a:tcPr>
                    <a:lnL w="19050"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tc>
                <a:tc>
                  <a:txBody>
                    <a:bodyPr/>
                    <a:lstStyle/>
                    <a:p>
                      <a:endParaRPr lang="en-US" sz="500" dirty="0"/>
                    </a:p>
                  </a:txBody>
                  <a:tcPr>
                    <a:lnR w="28575" cap="flat" cmpd="sng" algn="ctr">
                      <a:solidFill>
                        <a:schemeClr val="accent5">
                          <a:lumMod val="75000"/>
                        </a:schemeClr>
                      </a:solidFill>
                      <a:prstDash val="solid"/>
                      <a:round/>
                      <a:headEnd type="none" w="med" len="med"/>
                      <a:tailEnd type="none" w="med" len="med"/>
                    </a:lnR>
                  </a:tcPr>
                </a:tc>
                <a:extLst>
                  <a:ext uri="{0D108BD9-81ED-4DB2-BD59-A6C34878D82A}">
                    <a16:rowId xmlns:a16="http://schemas.microsoft.com/office/drawing/2014/main" val="1098975438"/>
                  </a:ext>
                </a:extLst>
              </a:tr>
            </a:tbl>
          </a:graphicData>
        </a:graphic>
      </p:graphicFrame>
      <p:graphicFrame>
        <p:nvGraphicFramePr>
          <p:cNvPr id="31" name="Table 30">
            <a:extLst>
              <a:ext uri="{FF2B5EF4-FFF2-40B4-BE49-F238E27FC236}">
                <a16:creationId xmlns:a16="http://schemas.microsoft.com/office/drawing/2014/main" id="{09C0EF5C-4DA8-4346-9935-09FA27EACBE1}"/>
              </a:ext>
            </a:extLst>
          </p:cNvPr>
          <p:cNvGraphicFramePr>
            <a:graphicFrameLocks noGrp="1"/>
          </p:cNvGraphicFramePr>
          <p:nvPr>
            <p:extLst>
              <p:ext uri="{D42A27DB-BD31-4B8C-83A1-F6EECF244321}">
                <p14:modId xmlns:p14="http://schemas.microsoft.com/office/powerpoint/2010/main" val="1931422813"/>
              </p:ext>
            </p:extLst>
          </p:nvPr>
        </p:nvGraphicFramePr>
        <p:xfrm>
          <a:off x="1223588" y="3110403"/>
          <a:ext cx="6704027" cy="304800"/>
        </p:xfrm>
        <a:graphic>
          <a:graphicData uri="http://schemas.openxmlformats.org/drawingml/2006/table">
            <a:tbl>
              <a:tblPr firstRow="1" bandRow="1">
                <a:tableStyleId>{2D5ABB26-0587-4C30-8999-92F81FD0307C}</a:tableStyleId>
              </a:tblPr>
              <a:tblGrid>
                <a:gridCol w="609457">
                  <a:extLst>
                    <a:ext uri="{9D8B030D-6E8A-4147-A177-3AD203B41FA5}">
                      <a16:colId xmlns:a16="http://schemas.microsoft.com/office/drawing/2014/main" val="408713057"/>
                    </a:ext>
                  </a:extLst>
                </a:gridCol>
                <a:gridCol w="609457">
                  <a:extLst>
                    <a:ext uri="{9D8B030D-6E8A-4147-A177-3AD203B41FA5}">
                      <a16:colId xmlns:a16="http://schemas.microsoft.com/office/drawing/2014/main" val="3333895459"/>
                    </a:ext>
                  </a:extLst>
                </a:gridCol>
                <a:gridCol w="609457">
                  <a:extLst>
                    <a:ext uri="{9D8B030D-6E8A-4147-A177-3AD203B41FA5}">
                      <a16:colId xmlns:a16="http://schemas.microsoft.com/office/drawing/2014/main" val="789930640"/>
                    </a:ext>
                  </a:extLst>
                </a:gridCol>
                <a:gridCol w="609457">
                  <a:extLst>
                    <a:ext uri="{9D8B030D-6E8A-4147-A177-3AD203B41FA5}">
                      <a16:colId xmlns:a16="http://schemas.microsoft.com/office/drawing/2014/main" val="2982031248"/>
                    </a:ext>
                  </a:extLst>
                </a:gridCol>
                <a:gridCol w="609457">
                  <a:extLst>
                    <a:ext uri="{9D8B030D-6E8A-4147-A177-3AD203B41FA5}">
                      <a16:colId xmlns:a16="http://schemas.microsoft.com/office/drawing/2014/main" val="1739833882"/>
                    </a:ext>
                  </a:extLst>
                </a:gridCol>
                <a:gridCol w="609457">
                  <a:extLst>
                    <a:ext uri="{9D8B030D-6E8A-4147-A177-3AD203B41FA5}">
                      <a16:colId xmlns:a16="http://schemas.microsoft.com/office/drawing/2014/main" val="1312534737"/>
                    </a:ext>
                  </a:extLst>
                </a:gridCol>
                <a:gridCol w="609457">
                  <a:extLst>
                    <a:ext uri="{9D8B030D-6E8A-4147-A177-3AD203B41FA5}">
                      <a16:colId xmlns:a16="http://schemas.microsoft.com/office/drawing/2014/main" val="126003862"/>
                    </a:ext>
                  </a:extLst>
                </a:gridCol>
                <a:gridCol w="609457">
                  <a:extLst>
                    <a:ext uri="{9D8B030D-6E8A-4147-A177-3AD203B41FA5}">
                      <a16:colId xmlns:a16="http://schemas.microsoft.com/office/drawing/2014/main" val="2259265470"/>
                    </a:ext>
                  </a:extLst>
                </a:gridCol>
                <a:gridCol w="609457">
                  <a:extLst>
                    <a:ext uri="{9D8B030D-6E8A-4147-A177-3AD203B41FA5}">
                      <a16:colId xmlns:a16="http://schemas.microsoft.com/office/drawing/2014/main" val="2418233439"/>
                    </a:ext>
                  </a:extLst>
                </a:gridCol>
                <a:gridCol w="609457">
                  <a:extLst>
                    <a:ext uri="{9D8B030D-6E8A-4147-A177-3AD203B41FA5}">
                      <a16:colId xmlns:a16="http://schemas.microsoft.com/office/drawing/2014/main" val="3755981944"/>
                    </a:ext>
                  </a:extLst>
                </a:gridCol>
                <a:gridCol w="609457">
                  <a:extLst>
                    <a:ext uri="{9D8B030D-6E8A-4147-A177-3AD203B41FA5}">
                      <a16:colId xmlns:a16="http://schemas.microsoft.com/office/drawing/2014/main" val="2859705908"/>
                    </a:ext>
                  </a:extLst>
                </a:gridCol>
              </a:tblGrid>
              <a:tr h="274320">
                <a:tc>
                  <a:txBody>
                    <a:bodyPr/>
                    <a:lstStyle/>
                    <a:p>
                      <a:pPr algn="ctr"/>
                      <a:r>
                        <a:rPr lang="en-US" sz="2000" b="1" dirty="0">
                          <a:solidFill>
                            <a:srgbClr val="FF0000"/>
                          </a:solidFill>
                          <a:latin typeface="Century Gothic" panose="020B0502020202020204" pitchFamily="34" charset="0"/>
                        </a:rPr>
                        <a:t>40</a:t>
                      </a: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GB" sz="2000" b="1" dirty="0">
                          <a:solidFill>
                            <a:schemeClr val="bg2">
                              <a:lumMod val="25000"/>
                            </a:schemeClr>
                          </a:solidFill>
                          <a:latin typeface="Century Gothic" panose="020B0502020202020204" pitchFamily="34" charset="0"/>
                        </a:rPr>
                        <a:t>47</a:t>
                      </a: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US" sz="2000" b="1" dirty="0">
                          <a:solidFill>
                            <a:srgbClr val="FF0000"/>
                          </a:solidFill>
                          <a:latin typeface="Century Gothic" panose="020B0502020202020204" pitchFamily="34" charset="0"/>
                        </a:rPr>
                        <a:t>50</a:t>
                      </a: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98975438"/>
                  </a:ext>
                </a:extLst>
              </a:tr>
            </a:tbl>
          </a:graphicData>
        </a:graphic>
      </p:graphicFrame>
      <p:cxnSp>
        <p:nvCxnSpPr>
          <p:cNvPr id="32" name="Straight Arrow Connector 31">
            <a:extLst>
              <a:ext uri="{FF2B5EF4-FFF2-40B4-BE49-F238E27FC236}">
                <a16:creationId xmlns:a16="http://schemas.microsoft.com/office/drawing/2014/main" id="{033AFB58-33B9-4C3E-A89B-C671811A7A2A}"/>
              </a:ext>
            </a:extLst>
          </p:cNvPr>
          <p:cNvCxnSpPr/>
          <p:nvPr/>
        </p:nvCxnSpPr>
        <p:spPr>
          <a:xfrm>
            <a:off x="1201973" y="4087040"/>
            <a:ext cx="6725645" cy="0"/>
          </a:xfrm>
          <a:prstGeom prst="straightConnector1">
            <a:avLst/>
          </a:prstGeom>
          <a:ln w="28575">
            <a:headEnd type="stealth" w="lg" len="lg"/>
            <a:tailEnd type="stealth" w="lg" len="lg"/>
          </a:ln>
        </p:spPr>
        <p:style>
          <a:lnRef idx="1">
            <a:schemeClr val="accent1"/>
          </a:lnRef>
          <a:fillRef idx="0">
            <a:schemeClr val="accent1"/>
          </a:fillRef>
          <a:effectRef idx="0">
            <a:schemeClr val="accent1"/>
          </a:effectRef>
          <a:fontRef idx="minor">
            <a:schemeClr val="tx1"/>
          </a:fontRef>
        </p:style>
      </p:cxnSp>
      <p:graphicFrame>
        <p:nvGraphicFramePr>
          <p:cNvPr id="33" name="Table 32">
            <a:extLst>
              <a:ext uri="{FF2B5EF4-FFF2-40B4-BE49-F238E27FC236}">
                <a16:creationId xmlns:a16="http://schemas.microsoft.com/office/drawing/2014/main" id="{E9812BA4-A841-42A7-A611-690C881EA729}"/>
              </a:ext>
            </a:extLst>
          </p:cNvPr>
          <p:cNvGraphicFramePr>
            <a:graphicFrameLocks noGrp="1"/>
          </p:cNvGraphicFramePr>
          <p:nvPr/>
        </p:nvGraphicFramePr>
        <p:xfrm>
          <a:off x="1524000" y="4087040"/>
          <a:ext cx="6096000" cy="274320"/>
        </p:xfrm>
        <a:graphic>
          <a:graphicData uri="http://schemas.openxmlformats.org/drawingml/2006/table">
            <a:tbl>
              <a:tblPr firstRow="1" bandRow="1">
                <a:tableStyleId>{2D5ABB26-0587-4C30-8999-92F81FD0307C}</a:tableStyleId>
              </a:tblPr>
              <a:tblGrid>
                <a:gridCol w="609600">
                  <a:extLst>
                    <a:ext uri="{9D8B030D-6E8A-4147-A177-3AD203B41FA5}">
                      <a16:colId xmlns:a16="http://schemas.microsoft.com/office/drawing/2014/main" val="408713057"/>
                    </a:ext>
                  </a:extLst>
                </a:gridCol>
                <a:gridCol w="609600">
                  <a:extLst>
                    <a:ext uri="{9D8B030D-6E8A-4147-A177-3AD203B41FA5}">
                      <a16:colId xmlns:a16="http://schemas.microsoft.com/office/drawing/2014/main" val="3333895459"/>
                    </a:ext>
                  </a:extLst>
                </a:gridCol>
                <a:gridCol w="609600">
                  <a:extLst>
                    <a:ext uri="{9D8B030D-6E8A-4147-A177-3AD203B41FA5}">
                      <a16:colId xmlns:a16="http://schemas.microsoft.com/office/drawing/2014/main" val="789930640"/>
                    </a:ext>
                  </a:extLst>
                </a:gridCol>
                <a:gridCol w="609600">
                  <a:extLst>
                    <a:ext uri="{9D8B030D-6E8A-4147-A177-3AD203B41FA5}">
                      <a16:colId xmlns:a16="http://schemas.microsoft.com/office/drawing/2014/main" val="2982031248"/>
                    </a:ext>
                  </a:extLst>
                </a:gridCol>
                <a:gridCol w="609600">
                  <a:extLst>
                    <a:ext uri="{9D8B030D-6E8A-4147-A177-3AD203B41FA5}">
                      <a16:colId xmlns:a16="http://schemas.microsoft.com/office/drawing/2014/main" val="1739833882"/>
                    </a:ext>
                  </a:extLst>
                </a:gridCol>
                <a:gridCol w="609600">
                  <a:extLst>
                    <a:ext uri="{9D8B030D-6E8A-4147-A177-3AD203B41FA5}">
                      <a16:colId xmlns:a16="http://schemas.microsoft.com/office/drawing/2014/main" val="1312534737"/>
                    </a:ext>
                  </a:extLst>
                </a:gridCol>
                <a:gridCol w="609600">
                  <a:extLst>
                    <a:ext uri="{9D8B030D-6E8A-4147-A177-3AD203B41FA5}">
                      <a16:colId xmlns:a16="http://schemas.microsoft.com/office/drawing/2014/main" val="126003862"/>
                    </a:ext>
                  </a:extLst>
                </a:gridCol>
                <a:gridCol w="609600">
                  <a:extLst>
                    <a:ext uri="{9D8B030D-6E8A-4147-A177-3AD203B41FA5}">
                      <a16:colId xmlns:a16="http://schemas.microsoft.com/office/drawing/2014/main" val="2259265470"/>
                    </a:ext>
                  </a:extLst>
                </a:gridCol>
                <a:gridCol w="609600">
                  <a:extLst>
                    <a:ext uri="{9D8B030D-6E8A-4147-A177-3AD203B41FA5}">
                      <a16:colId xmlns:a16="http://schemas.microsoft.com/office/drawing/2014/main" val="2418233439"/>
                    </a:ext>
                  </a:extLst>
                </a:gridCol>
                <a:gridCol w="609600">
                  <a:extLst>
                    <a:ext uri="{9D8B030D-6E8A-4147-A177-3AD203B41FA5}">
                      <a16:colId xmlns:a16="http://schemas.microsoft.com/office/drawing/2014/main" val="2859705908"/>
                    </a:ext>
                  </a:extLst>
                </a:gridCol>
              </a:tblGrid>
              <a:tr h="274320">
                <a:tc>
                  <a:txBody>
                    <a:bodyPr/>
                    <a:lstStyle/>
                    <a:p>
                      <a:endParaRPr lang="en-US" sz="500" dirty="0"/>
                    </a:p>
                  </a:txBody>
                  <a:tcPr>
                    <a:lnL w="28575"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lnR w="19050" cap="flat" cmpd="sng" algn="ctr">
                      <a:solidFill>
                        <a:schemeClr val="accent5">
                          <a:lumMod val="75000"/>
                        </a:schemeClr>
                      </a:solidFill>
                      <a:prstDash val="solid"/>
                      <a:round/>
                      <a:headEnd type="none" w="med" len="med"/>
                      <a:tailEnd type="none" w="med" len="med"/>
                    </a:lnR>
                  </a:tcPr>
                </a:tc>
                <a:tc>
                  <a:txBody>
                    <a:bodyPr/>
                    <a:lstStyle/>
                    <a:p>
                      <a:endParaRPr lang="en-US" sz="500" dirty="0"/>
                    </a:p>
                  </a:txBody>
                  <a:tcPr>
                    <a:lnL w="19050"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lnR w="19050" cap="flat" cmpd="sng" algn="ctr">
                      <a:noFill/>
                      <a:prstDash val="solid"/>
                      <a:round/>
                      <a:headEnd type="none" w="med" len="med"/>
                      <a:tailEnd type="none" w="med" len="med"/>
                    </a:lnR>
                  </a:tcPr>
                </a:tc>
                <a:tc>
                  <a:txBody>
                    <a:bodyPr/>
                    <a:lstStyle/>
                    <a:p>
                      <a:endParaRPr lang="en-US" sz="500" dirty="0"/>
                    </a:p>
                  </a:txBody>
                  <a:tcPr>
                    <a:lnL w="19050" cap="flat" cmpd="sng" algn="ctr">
                      <a:noFill/>
                      <a:prstDash val="solid"/>
                      <a:round/>
                      <a:headEnd type="none" w="med" len="med"/>
                      <a:tailEnd type="none" w="med" len="med"/>
                    </a:lnL>
                  </a:tcPr>
                </a:tc>
                <a:tc>
                  <a:txBody>
                    <a:bodyPr/>
                    <a:lstStyle/>
                    <a:p>
                      <a:endParaRPr lang="en-US" sz="500" dirty="0"/>
                    </a:p>
                  </a:txBody>
                  <a:tcPr/>
                </a:tc>
                <a:tc>
                  <a:txBody>
                    <a:bodyPr/>
                    <a:lstStyle/>
                    <a:p>
                      <a:endParaRPr lang="en-US" sz="500" dirty="0"/>
                    </a:p>
                  </a:txBody>
                  <a:tcPr/>
                </a:tc>
                <a:tc>
                  <a:txBody>
                    <a:bodyPr/>
                    <a:lstStyle/>
                    <a:p>
                      <a:endParaRPr lang="en-US" sz="500" dirty="0"/>
                    </a:p>
                  </a:txBody>
                  <a:tcPr/>
                </a:tc>
                <a:tc>
                  <a:txBody>
                    <a:bodyPr/>
                    <a:lstStyle/>
                    <a:p>
                      <a:endParaRPr lang="en-US" sz="500" dirty="0"/>
                    </a:p>
                  </a:txBody>
                  <a:tcPr>
                    <a:lnR w="28575" cap="flat" cmpd="sng" algn="ctr">
                      <a:noFill/>
                      <a:prstDash val="solid"/>
                      <a:round/>
                      <a:headEnd type="none" w="med" len="med"/>
                      <a:tailEnd type="none" w="med" len="med"/>
                    </a:lnR>
                  </a:tcPr>
                </a:tc>
                <a:tc>
                  <a:txBody>
                    <a:bodyPr/>
                    <a:lstStyle/>
                    <a:p>
                      <a:endParaRPr lang="en-US" sz="500" dirty="0"/>
                    </a:p>
                  </a:txBody>
                  <a:tcPr>
                    <a:lnL w="28575" cap="flat" cmpd="sng" algn="ctr">
                      <a:no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tcPr>
                </a:tc>
                <a:extLst>
                  <a:ext uri="{0D108BD9-81ED-4DB2-BD59-A6C34878D82A}">
                    <a16:rowId xmlns:a16="http://schemas.microsoft.com/office/drawing/2014/main" val="1098975438"/>
                  </a:ext>
                </a:extLst>
              </a:tr>
            </a:tbl>
          </a:graphicData>
        </a:graphic>
      </p:graphicFrame>
      <p:graphicFrame>
        <p:nvGraphicFramePr>
          <p:cNvPr id="34" name="Table 33">
            <a:extLst>
              <a:ext uri="{FF2B5EF4-FFF2-40B4-BE49-F238E27FC236}">
                <a16:creationId xmlns:a16="http://schemas.microsoft.com/office/drawing/2014/main" id="{DC681D4D-70CB-4F27-BCBE-6BF15DB6C090}"/>
              </a:ext>
            </a:extLst>
          </p:cNvPr>
          <p:cNvGraphicFramePr>
            <a:graphicFrameLocks noGrp="1"/>
          </p:cNvGraphicFramePr>
          <p:nvPr>
            <p:extLst>
              <p:ext uri="{D42A27DB-BD31-4B8C-83A1-F6EECF244321}">
                <p14:modId xmlns:p14="http://schemas.microsoft.com/office/powerpoint/2010/main" val="1983053889"/>
              </p:ext>
            </p:extLst>
          </p:nvPr>
        </p:nvGraphicFramePr>
        <p:xfrm>
          <a:off x="1209177" y="4398849"/>
          <a:ext cx="6718437" cy="304800"/>
        </p:xfrm>
        <a:graphic>
          <a:graphicData uri="http://schemas.openxmlformats.org/drawingml/2006/table">
            <a:tbl>
              <a:tblPr firstRow="1" bandRow="1">
                <a:tableStyleId>{2D5ABB26-0587-4C30-8999-92F81FD0307C}</a:tableStyleId>
              </a:tblPr>
              <a:tblGrid>
                <a:gridCol w="610767">
                  <a:extLst>
                    <a:ext uri="{9D8B030D-6E8A-4147-A177-3AD203B41FA5}">
                      <a16:colId xmlns:a16="http://schemas.microsoft.com/office/drawing/2014/main" val="408713057"/>
                    </a:ext>
                  </a:extLst>
                </a:gridCol>
                <a:gridCol w="610767">
                  <a:extLst>
                    <a:ext uri="{9D8B030D-6E8A-4147-A177-3AD203B41FA5}">
                      <a16:colId xmlns:a16="http://schemas.microsoft.com/office/drawing/2014/main" val="3333895459"/>
                    </a:ext>
                  </a:extLst>
                </a:gridCol>
                <a:gridCol w="610767">
                  <a:extLst>
                    <a:ext uri="{9D8B030D-6E8A-4147-A177-3AD203B41FA5}">
                      <a16:colId xmlns:a16="http://schemas.microsoft.com/office/drawing/2014/main" val="789930640"/>
                    </a:ext>
                  </a:extLst>
                </a:gridCol>
                <a:gridCol w="610767">
                  <a:extLst>
                    <a:ext uri="{9D8B030D-6E8A-4147-A177-3AD203B41FA5}">
                      <a16:colId xmlns:a16="http://schemas.microsoft.com/office/drawing/2014/main" val="2982031248"/>
                    </a:ext>
                  </a:extLst>
                </a:gridCol>
                <a:gridCol w="610767">
                  <a:extLst>
                    <a:ext uri="{9D8B030D-6E8A-4147-A177-3AD203B41FA5}">
                      <a16:colId xmlns:a16="http://schemas.microsoft.com/office/drawing/2014/main" val="1739833882"/>
                    </a:ext>
                  </a:extLst>
                </a:gridCol>
                <a:gridCol w="610767">
                  <a:extLst>
                    <a:ext uri="{9D8B030D-6E8A-4147-A177-3AD203B41FA5}">
                      <a16:colId xmlns:a16="http://schemas.microsoft.com/office/drawing/2014/main" val="1312534737"/>
                    </a:ext>
                  </a:extLst>
                </a:gridCol>
                <a:gridCol w="610767">
                  <a:extLst>
                    <a:ext uri="{9D8B030D-6E8A-4147-A177-3AD203B41FA5}">
                      <a16:colId xmlns:a16="http://schemas.microsoft.com/office/drawing/2014/main" val="126003862"/>
                    </a:ext>
                  </a:extLst>
                </a:gridCol>
                <a:gridCol w="610767">
                  <a:extLst>
                    <a:ext uri="{9D8B030D-6E8A-4147-A177-3AD203B41FA5}">
                      <a16:colId xmlns:a16="http://schemas.microsoft.com/office/drawing/2014/main" val="2259265470"/>
                    </a:ext>
                  </a:extLst>
                </a:gridCol>
                <a:gridCol w="610767">
                  <a:extLst>
                    <a:ext uri="{9D8B030D-6E8A-4147-A177-3AD203B41FA5}">
                      <a16:colId xmlns:a16="http://schemas.microsoft.com/office/drawing/2014/main" val="1928172931"/>
                    </a:ext>
                  </a:extLst>
                </a:gridCol>
                <a:gridCol w="610767">
                  <a:extLst>
                    <a:ext uri="{9D8B030D-6E8A-4147-A177-3AD203B41FA5}">
                      <a16:colId xmlns:a16="http://schemas.microsoft.com/office/drawing/2014/main" val="3755981944"/>
                    </a:ext>
                  </a:extLst>
                </a:gridCol>
                <a:gridCol w="610767">
                  <a:extLst>
                    <a:ext uri="{9D8B030D-6E8A-4147-A177-3AD203B41FA5}">
                      <a16:colId xmlns:a16="http://schemas.microsoft.com/office/drawing/2014/main" val="2859705908"/>
                    </a:ext>
                  </a:extLst>
                </a:gridCol>
              </a:tblGrid>
              <a:tr h="274320">
                <a:tc>
                  <a:txBody>
                    <a:bodyPr/>
                    <a:lstStyle/>
                    <a:p>
                      <a:pPr algn="ctr"/>
                      <a:r>
                        <a:rPr lang="en-US" sz="2000" b="1" dirty="0">
                          <a:solidFill>
                            <a:srgbClr val="FF0000"/>
                          </a:solidFill>
                          <a:latin typeface="Century Gothic" panose="020B0502020202020204" pitchFamily="34" charset="0"/>
                        </a:rPr>
                        <a:t>90</a:t>
                      </a: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92</a:t>
                      </a: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US" sz="2000" b="1" dirty="0">
                          <a:solidFill>
                            <a:srgbClr val="FF0000"/>
                          </a:solidFill>
                          <a:latin typeface="Century Gothic" panose="020B0502020202020204" pitchFamily="34" charset="0"/>
                        </a:rPr>
                        <a:t>100</a:t>
                      </a: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98975438"/>
                  </a:ext>
                </a:extLst>
              </a:tr>
            </a:tbl>
          </a:graphicData>
        </a:graphic>
      </p:graphicFrame>
      <p:cxnSp>
        <p:nvCxnSpPr>
          <p:cNvPr id="35" name="Straight Arrow Connector 34">
            <a:extLst>
              <a:ext uri="{FF2B5EF4-FFF2-40B4-BE49-F238E27FC236}">
                <a16:creationId xmlns:a16="http://schemas.microsoft.com/office/drawing/2014/main" id="{5E4DE717-D44C-48A8-88A3-3F6FB5F0F69D}"/>
              </a:ext>
            </a:extLst>
          </p:cNvPr>
          <p:cNvCxnSpPr/>
          <p:nvPr/>
        </p:nvCxnSpPr>
        <p:spPr>
          <a:xfrm>
            <a:off x="1194768" y="5375485"/>
            <a:ext cx="6725645" cy="0"/>
          </a:xfrm>
          <a:prstGeom prst="straightConnector1">
            <a:avLst/>
          </a:prstGeom>
          <a:ln w="28575">
            <a:headEnd type="stealth" w="lg" len="lg"/>
            <a:tailEnd type="stealth" w="lg" len="lg"/>
          </a:ln>
        </p:spPr>
        <p:style>
          <a:lnRef idx="1">
            <a:schemeClr val="accent1"/>
          </a:lnRef>
          <a:fillRef idx="0">
            <a:schemeClr val="accent1"/>
          </a:fillRef>
          <a:effectRef idx="0">
            <a:schemeClr val="accent1"/>
          </a:effectRef>
          <a:fontRef idx="minor">
            <a:schemeClr val="tx1"/>
          </a:fontRef>
        </p:style>
      </p:cxnSp>
      <p:graphicFrame>
        <p:nvGraphicFramePr>
          <p:cNvPr id="36" name="Table 35">
            <a:extLst>
              <a:ext uri="{FF2B5EF4-FFF2-40B4-BE49-F238E27FC236}">
                <a16:creationId xmlns:a16="http://schemas.microsoft.com/office/drawing/2014/main" id="{262C221D-706B-4A79-B242-8F9E69CE9FAE}"/>
              </a:ext>
            </a:extLst>
          </p:cNvPr>
          <p:cNvGraphicFramePr>
            <a:graphicFrameLocks noGrp="1"/>
          </p:cNvGraphicFramePr>
          <p:nvPr/>
        </p:nvGraphicFramePr>
        <p:xfrm>
          <a:off x="1516795" y="5375485"/>
          <a:ext cx="6096000" cy="274320"/>
        </p:xfrm>
        <a:graphic>
          <a:graphicData uri="http://schemas.openxmlformats.org/drawingml/2006/table">
            <a:tbl>
              <a:tblPr firstRow="1" bandRow="1">
                <a:tableStyleId>{2D5ABB26-0587-4C30-8999-92F81FD0307C}</a:tableStyleId>
              </a:tblPr>
              <a:tblGrid>
                <a:gridCol w="609600">
                  <a:extLst>
                    <a:ext uri="{9D8B030D-6E8A-4147-A177-3AD203B41FA5}">
                      <a16:colId xmlns:a16="http://schemas.microsoft.com/office/drawing/2014/main" val="408713057"/>
                    </a:ext>
                  </a:extLst>
                </a:gridCol>
                <a:gridCol w="609600">
                  <a:extLst>
                    <a:ext uri="{9D8B030D-6E8A-4147-A177-3AD203B41FA5}">
                      <a16:colId xmlns:a16="http://schemas.microsoft.com/office/drawing/2014/main" val="3333895459"/>
                    </a:ext>
                  </a:extLst>
                </a:gridCol>
                <a:gridCol w="609600">
                  <a:extLst>
                    <a:ext uri="{9D8B030D-6E8A-4147-A177-3AD203B41FA5}">
                      <a16:colId xmlns:a16="http://schemas.microsoft.com/office/drawing/2014/main" val="789930640"/>
                    </a:ext>
                  </a:extLst>
                </a:gridCol>
                <a:gridCol w="609600">
                  <a:extLst>
                    <a:ext uri="{9D8B030D-6E8A-4147-A177-3AD203B41FA5}">
                      <a16:colId xmlns:a16="http://schemas.microsoft.com/office/drawing/2014/main" val="2982031248"/>
                    </a:ext>
                  </a:extLst>
                </a:gridCol>
                <a:gridCol w="609600">
                  <a:extLst>
                    <a:ext uri="{9D8B030D-6E8A-4147-A177-3AD203B41FA5}">
                      <a16:colId xmlns:a16="http://schemas.microsoft.com/office/drawing/2014/main" val="1739833882"/>
                    </a:ext>
                  </a:extLst>
                </a:gridCol>
                <a:gridCol w="609600">
                  <a:extLst>
                    <a:ext uri="{9D8B030D-6E8A-4147-A177-3AD203B41FA5}">
                      <a16:colId xmlns:a16="http://schemas.microsoft.com/office/drawing/2014/main" val="1312534737"/>
                    </a:ext>
                  </a:extLst>
                </a:gridCol>
                <a:gridCol w="609600">
                  <a:extLst>
                    <a:ext uri="{9D8B030D-6E8A-4147-A177-3AD203B41FA5}">
                      <a16:colId xmlns:a16="http://schemas.microsoft.com/office/drawing/2014/main" val="126003862"/>
                    </a:ext>
                  </a:extLst>
                </a:gridCol>
                <a:gridCol w="609600">
                  <a:extLst>
                    <a:ext uri="{9D8B030D-6E8A-4147-A177-3AD203B41FA5}">
                      <a16:colId xmlns:a16="http://schemas.microsoft.com/office/drawing/2014/main" val="2259265470"/>
                    </a:ext>
                  </a:extLst>
                </a:gridCol>
                <a:gridCol w="609600">
                  <a:extLst>
                    <a:ext uri="{9D8B030D-6E8A-4147-A177-3AD203B41FA5}">
                      <a16:colId xmlns:a16="http://schemas.microsoft.com/office/drawing/2014/main" val="2418233439"/>
                    </a:ext>
                  </a:extLst>
                </a:gridCol>
                <a:gridCol w="609600">
                  <a:extLst>
                    <a:ext uri="{9D8B030D-6E8A-4147-A177-3AD203B41FA5}">
                      <a16:colId xmlns:a16="http://schemas.microsoft.com/office/drawing/2014/main" val="2859705908"/>
                    </a:ext>
                  </a:extLst>
                </a:gridCol>
              </a:tblGrid>
              <a:tr h="274320">
                <a:tc>
                  <a:txBody>
                    <a:bodyPr/>
                    <a:lstStyle/>
                    <a:p>
                      <a:endParaRPr lang="en-US" sz="500" dirty="0"/>
                    </a:p>
                  </a:txBody>
                  <a:tcPr>
                    <a:lnL w="28575"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lnR w="19050" cap="flat" cmpd="sng" algn="ctr">
                      <a:noFill/>
                      <a:prstDash val="solid"/>
                      <a:round/>
                      <a:headEnd type="none" w="med" len="med"/>
                      <a:tailEnd type="none" w="med" len="med"/>
                    </a:lnR>
                  </a:tcPr>
                </a:tc>
                <a:tc>
                  <a:txBody>
                    <a:bodyPr/>
                    <a:lstStyle/>
                    <a:p>
                      <a:endParaRPr lang="en-US" sz="500" dirty="0"/>
                    </a:p>
                  </a:txBody>
                  <a:tcPr>
                    <a:lnL w="19050" cap="flat" cmpd="sng" algn="ctr">
                      <a:noFill/>
                      <a:prstDash val="solid"/>
                      <a:round/>
                      <a:headEnd type="none" w="med" len="med"/>
                      <a:tailEnd type="none" w="med" len="med"/>
                    </a:lnL>
                  </a:tcPr>
                </a:tc>
                <a:tc>
                  <a:txBody>
                    <a:bodyPr/>
                    <a:lstStyle/>
                    <a:p>
                      <a:endParaRPr lang="en-US" sz="500" dirty="0"/>
                    </a:p>
                  </a:txBody>
                  <a:tcPr>
                    <a:lnR w="19050" cap="flat" cmpd="sng" algn="ctr">
                      <a:noFill/>
                      <a:prstDash val="solid"/>
                      <a:round/>
                      <a:headEnd type="none" w="med" len="med"/>
                      <a:tailEnd type="none" w="med" len="med"/>
                    </a:lnR>
                  </a:tcPr>
                </a:tc>
                <a:tc>
                  <a:txBody>
                    <a:bodyPr/>
                    <a:lstStyle/>
                    <a:p>
                      <a:endParaRPr lang="en-US" sz="500" dirty="0"/>
                    </a:p>
                  </a:txBody>
                  <a:tcPr>
                    <a:lnL w="19050" cap="flat" cmpd="sng" algn="ctr">
                      <a:noFill/>
                      <a:prstDash val="solid"/>
                      <a:round/>
                      <a:headEnd type="none" w="med" len="med"/>
                      <a:tailEnd type="none" w="med" len="med"/>
                    </a:lnL>
                    <a:lnR w="19050" cap="flat" cmpd="sng" algn="ctr">
                      <a:solidFill>
                        <a:schemeClr val="accent5">
                          <a:lumMod val="75000"/>
                        </a:schemeClr>
                      </a:solidFill>
                      <a:prstDash val="solid"/>
                      <a:round/>
                      <a:headEnd type="none" w="med" len="med"/>
                      <a:tailEnd type="none" w="med" len="med"/>
                    </a:lnR>
                  </a:tcPr>
                </a:tc>
                <a:tc>
                  <a:txBody>
                    <a:bodyPr/>
                    <a:lstStyle/>
                    <a:p>
                      <a:endParaRPr lang="en-US" sz="500" dirty="0"/>
                    </a:p>
                  </a:txBody>
                  <a:tcPr>
                    <a:lnL w="19050" cap="flat" cmpd="sng" algn="ctr">
                      <a:solidFill>
                        <a:schemeClr val="accent5">
                          <a:lumMod val="75000"/>
                        </a:schemeClr>
                      </a:solidFill>
                      <a:prstDash val="solid"/>
                      <a:round/>
                      <a:headEnd type="none" w="med" len="med"/>
                      <a:tailEnd type="none" w="med" len="med"/>
                    </a:lnL>
                  </a:tcPr>
                </a:tc>
                <a:tc>
                  <a:txBody>
                    <a:bodyPr/>
                    <a:lstStyle/>
                    <a:p>
                      <a:endParaRPr lang="en-US" sz="500" dirty="0"/>
                    </a:p>
                  </a:txBody>
                  <a:tcPr/>
                </a:tc>
                <a:tc>
                  <a:txBody>
                    <a:bodyPr/>
                    <a:lstStyle/>
                    <a:p>
                      <a:endParaRPr lang="en-US" sz="500" dirty="0"/>
                    </a:p>
                  </a:txBody>
                  <a:tcPr/>
                </a:tc>
                <a:tc>
                  <a:txBody>
                    <a:bodyPr/>
                    <a:lstStyle/>
                    <a:p>
                      <a:endParaRPr lang="en-US" sz="500" dirty="0"/>
                    </a:p>
                  </a:txBody>
                  <a:tcPr>
                    <a:lnR w="28575" cap="flat" cmpd="sng" algn="ctr">
                      <a:noFill/>
                      <a:prstDash val="solid"/>
                      <a:round/>
                      <a:headEnd type="none" w="med" len="med"/>
                      <a:tailEnd type="none" w="med" len="med"/>
                    </a:lnR>
                  </a:tcPr>
                </a:tc>
                <a:tc>
                  <a:txBody>
                    <a:bodyPr/>
                    <a:lstStyle/>
                    <a:p>
                      <a:endParaRPr lang="en-US" sz="500" dirty="0"/>
                    </a:p>
                  </a:txBody>
                  <a:tcPr>
                    <a:lnL w="28575" cap="flat" cmpd="sng" algn="ctr">
                      <a:noFill/>
                      <a:prstDash val="solid"/>
                      <a:round/>
                      <a:headEnd type="none" w="med" len="med"/>
                      <a:tailEnd type="none" w="med" len="med"/>
                    </a:lnL>
                    <a:lnR w="28575" cap="flat" cmpd="sng" algn="ctr">
                      <a:solidFill>
                        <a:schemeClr val="accent5">
                          <a:lumMod val="75000"/>
                        </a:schemeClr>
                      </a:solidFill>
                      <a:prstDash val="solid"/>
                      <a:round/>
                      <a:headEnd type="none" w="med" len="med"/>
                      <a:tailEnd type="none" w="med" len="med"/>
                    </a:lnR>
                  </a:tcPr>
                </a:tc>
                <a:extLst>
                  <a:ext uri="{0D108BD9-81ED-4DB2-BD59-A6C34878D82A}">
                    <a16:rowId xmlns:a16="http://schemas.microsoft.com/office/drawing/2014/main" val="1098975438"/>
                  </a:ext>
                </a:extLst>
              </a:tr>
            </a:tbl>
          </a:graphicData>
        </a:graphic>
      </p:graphicFrame>
      <p:graphicFrame>
        <p:nvGraphicFramePr>
          <p:cNvPr id="37" name="Table 36">
            <a:extLst>
              <a:ext uri="{FF2B5EF4-FFF2-40B4-BE49-F238E27FC236}">
                <a16:creationId xmlns:a16="http://schemas.microsoft.com/office/drawing/2014/main" id="{0FC1C04F-18D9-459C-A120-9846585EBF3E}"/>
              </a:ext>
            </a:extLst>
          </p:cNvPr>
          <p:cNvGraphicFramePr>
            <a:graphicFrameLocks noGrp="1"/>
          </p:cNvGraphicFramePr>
          <p:nvPr>
            <p:extLst>
              <p:ext uri="{D42A27DB-BD31-4B8C-83A1-F6EECF244321}">
                <p14:modId xmlns:p14="http://schemas.microsoft.com/office/powerpoint/2010/main" val="2358018668"/>
              </p:ext>
            </p:extLst>
          </p:nvPr>
        </p:nvGraphicFramePr>
        <p:xfrm>
          <a:off x="1201972" y="5687294"/>
          <a:ext cx="6718437" cy="304800"/>
        </p:xfrm>
        <a:graphic>
          <a:graphicData uri="http://schemas.openxmlformats.org/drawingml/2006/table">
            <a:tbl>
              <a:tblPr firstRow="1" bandRow="1">
                <a:tableStyleId>{2D5ABB26-0587-4C30-8999-92F81FD0307C}</a:tableStyleId>
              </a:tblPr>
              <a:tblGrid>
                <a:gridCol w="610767">
                  <a:extLst>
                    <a:ext uri="{9D8B030D-6E8A-4147-A177-3AD203B41FA5}">
                      <a16:colId xmlns:a16="http://schemas.microsoft.com/office/drawing/2014/main" val="408713057"/>
                    </a:ext>
                  </a:extLst>
                </a:gridCol>
                <a:gridCol w="610767">
                  <a:extLst>
                    <a:ext uri="{9D8B030D-6E8A-4147-A177-3AD203B41FA5}">
                      <a16:colId xmlns:a16="http://schemas.microsoft.com/office/drawing/2014/main" val="3333895459"/>
                    </a:ext>
                  </a:extLst>
                </a:gridCol>
                <a:gridCol w="610767">
                  <a:extLst>
                    <a:ext uri="{9D8B030D-6E8A-4147-A177-3AD203B41FA5}">
                      <a16:colId xmlns:a16="http://schemas.microsoft.com/office/drawing/2014/main" val="789930640"/>
                    </a:ext>
                  </a:extLst>
                </a:gridCol>
                <a:gridCol w="610767">
                  <a:extLst>
                    <a:ext uri="{9D8B030D-6E8A-4147-A177-3AD203B41FA5}">
                      <a16:colId xmlns:a16="http://schemas.microsoft.com/office/drawing/2014/main" val="2982031248"/>
                    </a:ext>
                  </a:extLst>
                </a:gridCol>
                <a:gridCol w="610767">
                  <a:extLst>
                    <a:ext uri="{9D8B030D-6E8A-4147-A177-3AD203B41FA5}">
                      <a16:colId xmlns:a16="http://schemas.microsoft.com/office/drawing/2014/main" val="1739833882"/>
                    </a:ext>
                  </a:extLst>
                </a:gridCol>
                <a:gridCol w="610767">
                  <a:extLst>
                    <a:ext uri="{9D8B030D-6E8A-4147-A177-3AD203B41FA5}">
                      <a16:colId xmlns:a16="http://schemas.microsoft.com/office/drawing/2014/main" val="1312534737"/>
                    </a:ext>
                  </a:extLst>
                </a:gridCol>
                <a:gridCol w="610767">
                  <a:extLst>
                    <a:ext uri="{9D8B030D-6E8A-4147-A177-3AD203B41FA5}">
                      <a16:colId xmlns:a16="http://schemas.microsoft.com/office/drawing/2014/main" val="126003862"/>
                    </a:ext>
                  </a:extLst>
                </a:gridCol>
                <a:gridCol w="610767">
                  <a:extLst>
                    <a:ext uri="{9D8B030D-6E8A-4147-A177-3AD203B41FA5}">
                      <a16:colId xmlns:a16="http://schemas.microsoft.com/office/drawing/2014/main" val="2259265470"/>
                    </a:ext>
                  </a:extLst>
                </a:gridCol>
                <a:gridCol w="610767">
                  <a:extLst>
                    <a:ext uri="{9D8B030D-6E8A-4147-A177-3AD203B41FA5}">
                      <a16:colId xmlns:a16="http://schemas.microsoft.com/office/drawing/2014/main" val="1928172931"/>
                    </a:ext>
                  </a:extLst>
                </a:gridCol>
                <a:gridCol w="610767">
                  <a:extLst>
                    <a:ext uri="{9D8B030D-6E8A-4147-A177-3AD203B41FA5}">
                      <a16:colId xmlns:a16="http://schemas.microsoft.com/office/drawing/2014/main" val="3755981944"/>
                    </a:ext>
                  </a:extLst>
                </a:gridCol>
                <a:gridCol w="610767">
                  <a:extLst>
                    <a:ext uri="{9D8B030D-6E8A-4147-A177-3AD203B41FA5}">
                      <a16:colId xmlns:a16="http://schemas.microsoft.com/office/drawing/2014/main" val="2859705908"/>
                    </a:ext>
                  </a:extLst>
                </a:gridCol>
              </a:tblGrid>
              <a:tr h="274320">
                <a:tc>
                  <a:txBody>
                    <a:bodyPr/>
                    <a:lstStyle/>
                    <a:p>
                      <a:pPr algn="ctr"/>
                      <a:r>
                        <a:rPr lang="en-US" sz="2000" b="1" dirty="0">
                          <a:solidFill>
                            <a:srgbClr val="FF0000"/>
                          </a:solidFill>
                          <a:latin typeface="Century Gothic" panose="020B0502020202020204" pitchFamily="34" charset="0"/>
                        </a:rPr>
                        <a:t>60</a:t>
                      </a: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endParaRPr lang="en-US" sz="2000" b="1" dirty="0">
                        <a:solidFill>
                          <a:schemeClr val="bg2">
                            <a:lumMod val="25000"/>
                          </a:schemeClr>
                        </a:solidFill>
                        <a:latin typeface="Century Gothic" panose="020B0502020202020204" pitchFamily="34" charset="0"/>
                      </a:endParaRPr>
                    </a:p>
                  </a:txBody>
                  <a:tcPr marL="0" marR="0" marT="0" marB="0" anchor="ctr">
                    <a:lnL w="19050" cap="flat" cmpd="sng" algn="ctr">
                      <a:no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a:latin typeface="Century Gothic" panose="020B0502020202020204" pitchFamily="34" charset="0"/>
                        </a:rPr>
                        <a:t>65</a:t>
                      </a: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2000" b="1" dirty="0">
                        <a:latin typeface="Century Gothic" panose="020B0502020202020204" pitchFamily="34" charset="0"/>
                      </a:endParaRPr>
                    </a:p>
                  </a:txBody>
                  <a:tcPr marL="0" marR="0" marT="0" marB="0" anchor="ctr">
                    <a:lnL w="19050" cap="flat" cmpd="sng" algn="ctr">
                      <a:solidFill>
                        <a:schemeClr val="accent3">
                          <a:lumMod val="75000"/>
                        </a:schemeClr>
                      </a:solidFill>
                      <a:prstDash val="solid"/>
                      <a:round/>
                      <a:headEnd type="none" w="med" len="med"/>
                      <a:tailEnd type="none" w="med" len="med"/>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a:noFill/>
                    </a:lnR>
                    <a:lnT>
                      <a:noFill/>
                    </a:lnT>
                    <a:lnB>
                      <a:noFill/>
                    </a:lnB>
                    <a:lnTlToBr w="12700" cmpd="sng">
                      <a:noFill/>
                      <a:prstDash val="solid"/>
                    </a:lnTlToBr>
                    <a:lnBlToTr w="12700" cmpd="sng">
                      <a:noFill/>
                      <a:prstDash val="solid"/>
                    </a:lnBlToTr>
                  </a:tcPr>
                </a:tc>
                <a:tc>
                  <a:txBody>
                    <a:bodyPr/>
                    <a:lstStyle/>
                    <a:p>
                      <a:pPr algn="ctr"/>
                      <a:endParaRPr lang="en-US" sz="2000" b="1" dirty="0">
                        <a:latin typeface="Century Gothic" panose="020B0502020202020204" pitchFamily="34" charset="0"/>
                      </a:endParaRPr>
                    </a:p>
                  </a:txBody>
                  <a:tcPr marL="0" marR="0" marT="0" marB="0" anchor="ctr">
                    <a:lnL>
                      <a:noFill/>
                    </a:lnL>
                    <a:lnR w="19050" cap="flat" cmpd="sng" algn="ctr">
                      <a:solidFill>
                        <a:schemeClr val="accent3">
                          <a:lumMod val="75000"/>
                        </a:schemeClr>
                      </a:solid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algn="ctr"/>
                      <a:r>
                        <a:rPr lang="en-US" sz="2000" b="1" dirty="0">
                          <a:solidFill>
                            <a:srgbClr val="FF0000"/>
                          </a:solidFill>
                          <a:latin typeface="Century Gothic" panose="020B0502020202020204" pitchFamily="34" charset="0"/>
                        </a:rPr>
                        <a:t>70</a:t>
                      </a:r>
                    </a:p>
                  </a:txBody>
                  <a:tcPr marL="0" marR="0" marT="0" marB="0" anchor="ctr">
                    <a:lnL w="19050" cap="flat" cmpd="sng" algn="ctr">
                      <a:solidFill>
                        <a:schemeClr val="accent3">
                          <a:lumMod val="75000"/>
                        </a:schemeClr>
                      </a:solidFill>
                      <a:prstDash val="solid"/>
                      <a:round/>
                      <a:headEnd type="none" w="med" len="med"/>
                      <a:tailEnd type="none" w="med" len="med"/>
                    </a:lnL>
                    <a:lnR w="19050" cap="flat" cmpd="sng" algn="ctr">
                      <a:solidFill>
                        <a:schemeClr val="accent3">
                          <a:lumMod val="75000"/>
                        </a:schemeClr>
                      </a:solidFill>
                      <a:prstDash val="solid"/>
                      <a:round/>
                      <a:headEnd type="none" w="med" len="med"/>
                      <a:tailEnd type="none" w="med" len="med"/>
                    </a:lnR>
                    <a:lnT w="19050" cap="flat" cmpd="sng" algn="ctr">
                      <a:solidFill>
                        <a:schemeClr val="accent3">
                          <a:lumMod val="75000"/>
                        </a:schemeClr>
                      </a:solidFill>
                      <a:prstDash val="solid"/>
                      <a:round/>
                      <a:headEnd type="none" w="med" len="med"/>
                      <a:tailEnd type="none" w="med" len="med"/>
                    </a:lnT>
                    <a:lnB w="19050" cap="flat" cmpd="sng" algn="ctr">
                      <a:solidFill>
                        <a:schemeClr val="accent3">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98975438"/>
                  </a:ext>
                </a:extLst>
              </a:tr>
            </a:tbl>
          </a:graphicData>
        </a:graphic>
      </p:graphicFrame>
      <p:grpSp>
        <p:nvGrpSpPr>
          <p:cNvPr id="23" name="Group 22">
            <a:extLst>
              <a:ext uri="{FF2B5EF4-FFF2-40B4-BE49-F238E27FC236}">
                <a16:creationId xmlns:a16="http://schemas.microsoft.com/office/drawing/2014/main" id="{43AFC2B7-652D-4626-94DC-3E53F834EACE}"/>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5F8D20C7-B2FB-4478-968D-0DE4876AFBE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2FE91750-FA46-425F-B7B2-A0DDC846DE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621641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numbers that round to 80.</a:t>
            </a:r>
          </a:p>
        </p:txBody>
      </p:sp>
      <p:graphicFrame>
        <p:nvGraphicFramePr>
          <p:cNvPr id="7" name="Table 6">
            <a:extLst>
              <a:ext uri="{FF2B5EF4-FFF2-40B4-BE49-F238E27FC236}">
                <a16:creationId xmlns:a16="http://schemas.microsoft.com/office/drawing/2014/main" id="{F6DB3BAC-E802-4CFB-91A3-BBA44A843EC9}"/>
              </a:ext>
            </a:extLst>
          </p:cNvPr>
          <p:cNvGraphicFramePr>
            <a:graphicFrameLocks noGrp="1"/>
          </p:cNvGraphicFramePr>
          <p:nvPr>
            <p:extLst>
              <p:ext uri="{D42A27DB-BD31-4B8C-83A1-F6EECF244321}">
                <p14:modId xmlns:p14="http://schemas.microsoft.com/office/powerpoint/2010/main" val="2901889872"/>
              </p:ext>
            </p:extLst>
          </p:nvPr>
        </p:nvGraphicFramePr>
        <p:xfrm>
          <a:off x="1101612" y="2108478"/>
          <a:ext cx="6940776" cy="2925663"/>
        </p:xfrm>
        <a:graphic>
          <a:graphicData uri="http://schemas.openxmlformats.org/drawingml/2006/table">
            <a:tbl>
              <a:tblPr firstRow="1" bandRow="1">
                <a:tableStyleId>{5940675A-B579-460E-94D1-54222C63F5DA}</a:tableStyleId>
              </a:tblPr>
              <a:tblGrid>
                <a:gridCol w="1156796">
                  <a:extLst>
                    <a:ext uri="{9D8B030D-6E8A-4147-A177-3AD203B41FA5}">
                      <a16:colId xmlns:a16="http://schemas.microsoft.com/office/drawing/2014/main" val="3207858254"/>
                    </a:ext>
                  </a:extLst>
                </a:gridCol>
                <a:gridCol w="1156796">
                  <a:extLst>
                    <a:ext uri="{9D8B030D-6E8A-4147-A177-3AD203B41FA5}">
                      <a16:colId xmlns:a16="http://schemas.microsoft.com/office/drawing/2014/main" val="1388442483"/>
                    </a:ext>
                  </a:extLst>
                </a:gridCol>
                <a:gridCol w="1156796">
                  <a:extLst>
                    <a:ext uri="{9D8B030D-6E8A-4147-A177-3AD203B41FA5}">
                      <a16:colId xmlns:a16="http://schemas.microsoft.com/office/drawing/2014/main" val="1195564867"/>
                    </a:ext>
                  </a:extLst>
                </a:gridCol>
                <a:gridCol w="1156796">
                  <a:extLst>
                    <a:ext uri="{9D8B030D-6E8A-4147-A177-3AD203B41FA5}">
                      <a16:colId xmlns:a16="http://schemas.microsoft.com/office/drawing/2014/main" val="1842663081"/>
                    </a:ext>
                  </a:extLst>
                </a:gridCol>
                <a:gridCol w="1156796">
                  <a:extLst>
                    <a:ext uri="{9D8B030D-6E8A-4147-A177-3AD203B41FA5}">
                      <a16:colId xmlns:a16="http://schemas.microsoft.com/office/drawing/2014/main" val="3467826583"/>
                    </a:ext>
                  </a:extLst>
                </a:gridCol>
                <a:gridCol w="1156796">
                  <a:extLst>
                    <a:ext uri="{9D8B030D-6E8A-4147-A177-3AD203B41FA5}">
                      <a16:colId xmlns:a16="http://schemas.microsoft.com/office/drawing/2014/main" val="2614083220"/>
                    </a:ext>
                  </a:extLst>
                </a:gridCol>
              </a:tblGrid>
              <a:tr h="660261">
                <a:tc gridSpan="2">
                  <a:txBody>
                    <a:bodyPr/>
                    <a:lstStyle/>
                    <a:p>
                      <a:pPr algn="ctr"/>
                      <a:r>
                        <a:rPr lang="en-GB" sz="2800" b="1" dirty="0">
                          <a:latin typeface="Century Gothic" panose="020B0502020202020204" pitchFamily="34" charset="0"/>
                        </a:rPr>
                        <a:t>ninety-four</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pPr algn="ctr"/>
                      <a:endParaRPr lang="en-GB" sz="20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83</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68</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75101678"/>
                  </a:ext>
                </a:extLst>
              </a:tr>
              <a:tr h="660261">
                <a:tc>
                  <a:txBody>
                    <a:bodyPr/>
                    <a:lstStyle/>
                    <a:p>
                      <a:pPr algn="ctr"/>
                      <a:endParaRPr lang="en-GB" sz="28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gridSpan="2">
                  <a:txBody>
                    <a:bodyPr/>
                    <a:lstStyle/>
                    <a:p>
                      <a:pPr algn="ctr"/>
                      <a:r>
                        <a:rPr lang="en-GB" sz="2800" b="1" dirty="0">
                          <a:latin typeface="Century Gothic" panose="020B0502020202020204" pitchFamily="34" charset="0"/>
                        </a:rPr>
                        <a:t>seventy-five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pPr algn="ctr"/>
                      <a:endParaRPr lang="en-GB" sz="20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179</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78</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31023050"/>
                  </a:ext>
                </a:extLst>
              </a:tr>
              <a:tr h="660261">
                <a:tc>
                  <a:txBody>
                    <a:bodyPr/>
                    <a:lstStyle/>
                    <a:p>
                      <a:pPr algn="ctr"/>
                      <a:r>
                        <a:rPr lang="en-GB" sz="2800" b="1" dirty="0">
                          <a:latin typeface="Century Gothic" panose="020B0502020202020204" pitchFamily="34" charset="0"/>
                        </a:rPr>
                        <a:t>85</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65</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gridSpan="2">
                  <a:txBody>
                    <a:bodyPr/>
                    <a:lstStyle/>
                    <a:p>
                      <a:pPr algn="ctr"/>
                      <a:r>
                        <a:rPr lang="en-GB" sz="2800" b="1" dirty="0">
                          <a:latin typeface="Century Gothic" panose="020B0502020202020204" pitchFamily="34" charset="0"/>
                        </a:rPr>
                        <a:t>eight-two</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pPr algn="ctr"/>
                      <a:endParaRPr lang="en-GB" sz="20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33118306"/>
                  </a:ext>
                </a:extLst>
              </a:tr>
              <a:tr h="660261">
                <a:tc gridSpan="2">
                  <a:txBody>
                    <a:bodyPr/>
                    <a:lstStyle/>
                    <a:p>
                      <a:pPr algn="ctr"/>
                      <a:r>
                        <a:rPr lang="en-GB" sz="2800" b="1" dirty="0">
                          <a:latin typeface="Century Gothic" panose="020B0502020202020204" pitchFamily="34" charset="0"/>
                        </a:rPr>
                        <a:t>seventy-nine</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pPr algn="ctr"/>
                      <a:endParaRPr lang="en-GB" sz="20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81</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181</a:t>
                      </a: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02110178"/>
                  </a:ext>
                </a:extLst>
              </a:tr>
            </a:tbl>
          </a:graphicData>
        </a:graphic>
      </p:graphicFrame>
      <p:grpSp>
        <p:nvGrpSpPr>
          <p:cNvPr id="12" name="Group 11">
            <a:extLst>
              <a:ext uri="{FF2B5EF4-FFF2-40B4-BE49-F238E27FC236}">
                <a16:creationId xmlns:a16="http://schemas.microsoft.com/office/drawing/2014/main" id="{C9169A3C-AB60-49A6-8CF2-300AF1DB9B9E}"/>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EC095758-6A1D-4E8E-AA5A-42059DA5507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52CC7310-58B6-4C77-AE03-2FA3539CEF7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numbers that round to 80.</a:t>
            </a:r>
          </a:p>
        </p:txBody>
      </p:sp>
      <p:graphicFrame>
        <p:nvGraphicFramePr>
          <p:cNvPr id="7" name="Table 6">
            <a:extLst>
              <a:ext uri="{FF2B5EF4-FFF2-40B4-BE49-F238E27FC236}">
                <a16:creationId xmlns:a16="http://schemas.microsoft.com/office/drawing/2014/main" id="{F6DB3BAC-E802-4CFB-91A3-BBA44A843EC9}"/>
              </a:ext>
            </a:extLst>
          </p:cNvPr>
          <p:cNvGraphicFramePr>
            <a:graphicFrameLocks noGrp="1"/>
          </p:cNvGraphicFramePr>
          <p:nvPr>
            <p:extLst>
              <p:ext uri="{D42A27DB-BD31-4B8C-83A1-F6EECF244321}">
                <p14:modId xmlns:p14="http://schemas.microsoft.com/office/powerpoint/2010/main" val="2575331202"/>
              </p:ext>
            </p:extLst>
          </p:nvPr>
        </p:nvGraphicFramePr>
        <p:xfrm>
          <a:off x="1101612" y="2108478"/>
          <a:ext cx="6940776" cy="2925663"/>
        </p:xfrm>
        <a:graphic>
          <a:graphicData uri="http://schemas.openxmlformats.org/drawingml/2006/table">
            <a:tbl>
              <a:tblPr firstRow="1" bandRow="1">
                <a:tableStyleId>{5940675A-B579-460E-94D1-54222C63F5DA}</a:tableStyleId>
              </a:tblPr>
              <a:tblGrid>
                <a:gridCol w="1156796">
                  <a:extLst>
                    <a:ext uri="{9D8B030D-6E8A-4147-A177-3AD203B41FA5}">
                      <a16:colId xmlns:a16="http://schemas.microsoft.com/office/drawing/2014/main" val="3207858254"/>
                    </a:ext>
                  </a:extLst>
                </a:gridCol>
                <a:gridCol w="1156796">
                  <a:extLst>
                    <a:ext uri="{9D8B030D-6E8A-4147-A177-3AD203B41FA5}">
                      <a16:colId xmlns:a16="http://schemas.microsoft.com/office/drawing/2014/main" val="1388442483"/>
                    </a:ext>
                  </a:extLst>
                </a:gridCol>
                <a:gridCol w="1156796">
                  <a:extLst>
                    <a:ext uri="{9D8B030D-6E8A-4147-A177-3AD203B41FA5}">
                      <a16:colId xmlns:a16="http://schemas.microsoft.com/office/drawing/2014/main" val="1195564867"/>
                    </a:ext>
                  </a:extLst>
                </a:gridCol>
                <a:gridCol w="1156796">
                  <a:extLst>
                    <a:ext uri="{9D8B030D-6E8A-4147-A177-3AD203B41FA5}">
                      <a16:colId xmlns:a16="http://schemas.microsoft.com/office/drawing/2014/main" val="1842663081"/>
                    </a:ext>
                  </a:extLst>
                </a:gridCol>
                <a:gridCol w="1156796">
                  <a:extLst>
                    <a:ext uri="{9D8B030D-6E8A-4147-A177-3AD203B41FA5}">
                      <a16:colId xmlns:a16="http://schemas.microsoft.com/office/drawing/2014/main" val="3467826583"/>
                    </a:ext>
                  </a:extLst>
                </a:gridCol>
                <a:gridCol w="1156796">
                  <a:extLst>
                    <a:ext uri="{9D8B030D-6E8A-4147-A177-3AD203B41FA5}">
                      <a16:colId xmlns:a16="http://schemas.microsoft.com/office/drawing/2014/main" val="2614083220"/>
                    </a:ext>
                  </a:extLst>
                </a:gridCol>
              </a:tblGrid>
              <a:tr h="660261">
                <a:tc gridSpan="2">
                  <a:txBody>
                    <a:bodyPr/>
                    <a:lstStyle/>
                    <a:p>
                      <a:pPr algn="ctr"/>
                      <a:r>
                        <a:rPr lang="en-GB" sz="2800" b="1" dirty="0">
                          <a:latin typeface="Century Gothic" panose="020B0502020202020204" pitchFamily="34" charset="0"/>
                        </a:rPr>
                        <a:t>ninety-four</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83</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68</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75101678"/>
                  </a:ext>
                </a:extLst>
              </a:tr>
              <a:tr h="660261">
                <a:tc>
                  <a:txBody>
                    <a:bodyPr/>
                    <a:lstStyle/>
                    <a:p>
                      <a:pPr algn="ctr"/>
                      <a:endParaRPr lang="en-GB" sz="2800" b="1" dirty="0">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r>
                        <a:rPr lang="en-GB" sz="2800" b="1" dirty="0">
                          <a:solidFill>
                            <a:srgbClr val="FF0000"/>
                          </a:solidFill>
                          <a:latin typeface="Century Gothic" panose="020B0502020202020204" pitchFamily="34" charset="0"/>
                        </a:rPr>
                        <a:t>seventy-five</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179</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78</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31023050"/>
                  </a:ext>
                </a:extLst>
              </a:tr>
              <a:tr h="660261">
                <a:tc>
                  <a:txBody>
                    <a:bodyPr/>
                    <a:lstStyle/>
                    <a:p>
                      <a:pPr algn="ctr"/>
                      <a:r>
                        <a:rPr lang="en-GB" sz="2800" b="1" dirty="0">
                          <a:latin typeface="Century Gothic" panose="020B0502020202020204" pitchFamily="34" charset="0"/>
                        </a:rPr>
                        <a:t>85</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65</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r>
                        <a:rPr lang="en-GB" sz="2800" b="1" dirty="0">
                          <a:solidFill>
                            <a:srgbClr val="FF0000"/>
                          </a:solidFill>
                          <a:latin typeface="Century Gothic" panose="020B0502020202020204" pitchFamily="34" charset="0"/>
                        </a:rPr>
                        <a:t>eighty-two</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33118306"/>
                  </a:ext>
                </a:extLst>
              </a:tr>
              <a:tr h="660261">
                <a:tc gridSpan="2">
                  <a:txBody>
                    <a:bodyPr/>
                    <a:lstStyle/>
                    <a:p>
                      <a:pPr algn="ctr"/>
                      <a:r>
                        <a:rPr lang="en-GB" sz="2800" b="1" dirty="0">
                          <a:solidFill>
                            <a:srgbClr val="FF0000"/>
                          </a:solidFill>
                          <a:latin typeface="Century Gothic" panose="020B0502020202020204" pitchFamily="34" charset="0"/>
                        </a:rPr>
                        <a:t>seventy-nine</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dirty="0">
                        <a:latin typeface="Century Gothic" panose="020B0502020202020204" pitchFamily="34" charset="0"/>
                      </a:endParaRPr>
                    </a:p>
                  </a:txBody>
                  <a:tcPr marL="45720" marR="4572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81</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sz="2800" b="1" dirty="0">
                        <a:latin typeface="Century Gothic" panose="020B0502020202020204" pitchFamily="34" charset="0"/>
                      </a:endParaRP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181</a:t>
                      </a:r>
                    </a:p>
                  </a:txBody>
                  <a:tcPr marL="45720" marR="4572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802110178"/>
                  </a:ext>
                </a:extLst>
              </a:tr>
            </a:tbl>
          </a:graphicData>
        </a:graphic>
      </p:graphicFrame>
      <p:sp>
        <p:nvSpPr>
          <p:cNvPr id="9" name="Oval 8">
            <a:extLst>
              <a:ext uri="{FF2B5EF4-FFF2-40B4-BE49-F238E27FC236}">
                <a16:creationId xmlns:a16="http://schemas.microsoft.com/office/drawing/2014/main" id="{B6F7EA98-31DB-4BA1-84FD-9042C23016DC}"/>
              </a:ext>
            </a:extLst>
          </p:cNvPr>
          <p:cNvSpPr/>
          <p:nvPr/>
        </p:nvSpPr>
        <p:spPr>
          <a:xfrm>
            <a:off x="4703892" y="2191409"/>
            <a:ext cx="851003" cy="51874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DBC8BB32-D6C8-484B-981A-A5DA3ED96C7E}"/>
              </a:ext>
            </a:extLst>
          </p:cNvPr>
          <p:cNvSpPr/>
          <p:nvPr/>
        </p:nvSpPr>
        <p:spPr>
          <a:xfrm>
            <a:off x="2164080" y="2835016"/>
            <a:ext cx="2448560" cy="59398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a:extLst>
              <a:ext uri="{FF2B5EF4-FFF2-40B4-BE49-F238E27FC236}">
                <a16:creationId xmlns:a16="http://schemas.microsoft.com/office/drawing/2014/main" id="{C2537C17-E946-4DA8-8595-31B0916A8A8B}"/>
              </a:ext>
            </a:extLst>
          </p:cNvPr>
          <p:cNvSpPr/>
          <p:nvPr/>
        </p:nvSpPr>
        <p:spPr>
          <a:xfrm>
            <a:off x="5852160" y="3487490"/>
            <a:ext cx="2040403" cy="592811"/>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AC109CD-C2F7-4C8A-8815-D21D5670590A}"/>
              </a:ext>
            </a:extLst>
          </p:cNvPr>
          <p:cNvSpPr/>
          <p:nvPr/>
        </p:nvSpPr>
        <p:spPr>
          <a:xfrm>
            <a:off x="7041560" y="2835017"/>
            <a:ext cx="851003" cy="51874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id="{08D9B79C-C429-477C-B9A4-D0705953BC8F}"/>
              </a:ext>
            </a:extLst>
          </p:cNvPr>
          <p:cNvSpPr/>
          <p:nvPr/>
        </p:nvSpPr>
        <p:spPr>
          <a:xfrm>
            <a:off x="1354668" y="4003041"/>
            <a:ext cx="1803399" cy="1107440"/>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7EC5C6D9-50AF-416A-B560-90C903D5BB83}"/>
              </a:ext>
            </a:extLst>
          </p:cNvPr>
          <p:cNvSpPr/>
          <p:nvPr/>
        </p:nvSpPr>
        <p:spPr>
          <a:xfrm>
            <a:off x="4703892" y="4278609"/>
            <a:ext cx="851003" cy="51874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2" name="Group 21">
            <a:extLst>
              <a:ext uri="{FF2B5EF4-FFF2-40B4-BE49-F238E27FC236}">
                <a16:creationId xmlns:a16="http://schemas.microsoft.com/office/drawing/2014/main" id="{5AB1D7F4-7542-419C-A039-11829DE8D9BE}"/>
              </a:ext>
            </a:extLst>
          </p:cNvPr>
          <p:cNvGrpSpPr/>
          <p:nvPr/>
        </p:nvGrpSpPr>
        <p:grpSpPr>
          <a:xfrm>
            <a:off x="59531" y="6454317"/>
            <a:ext cx="1238534" cy="403683"/>
            <a:chOff x="68077" y="6454317"/>
            <a:chExt cx="1238534" cy="403683"/>
          </a:xfrm>
        </p:grpSpPr>
        <p:sp>
          <p:nvSpPr>
            <p:cNvPr id="23" name="TextBox 8">
              <a:extLst>
                <a:ext uri="{FF2B5EF4-FFF2-40B4-BE49-F238E27FC236}">
                  <a16:creationId xmlns:a16="http://schemas.microsoft.com/office/drawing/2014/main" id="{CA78CFDD-F73F-4C37-8A51-8E51BE9B1E5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4" name="Picture 23" descr="A close up of a sign&#10;&#10;Description generated with high confidence">
              <a:extLst>
                <a:ext uri="{FF2B5EF4-FFF2-40B4-BE49-F238E27FC236}">
                  <a16:creationId xmlns:a16="http://schemas.microsoft.com/office/drawing/2014/main" id="{BFB9E4E4-4048-4BAD-99F4-36E1B7967E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95151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3600" b="1" dirty="0">
                <a:solidFill>
                  <a:schemeClr val="tx1"/>
                </a:solidFill>
                <a:latin typeface="Century Gothic" panose="020B0502020202020204" pitchFamily="34" charset="0"/>
              </a:rPr>
              <a:t>Four hundred and seventy-eight to the nearest ten is four hundred and seventy.</a:t>
            </a:r>
          </a:p>
          <a:p>
            <a:pPr lvl="0"/>
            <a:endParaRPr lang="en-GB" sz="2800" dirty="0">
              <a:solidFill>
                <a:srgbClr val="E7E6E6">
                  <a:lumMod val="25000"/>
                </a:srgb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4DA46349-DDAE-46C4-9DDA-EDE99B7DB7E4}"/>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9720A2E9-AC93-438D-98F6-EE6593306BB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6CA06009-A85E-4CFF-A11E-B69CE10082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3600" b="1" dirty="0">
                <a:solidFill>
                  <a:schemeClr val="tx1"/>
                </a:solidFill>
                <a:latin typeface="Century Gothic" panose="020B0502020202020204" pitchFamily="34" charset="0"/>
              </a:rPr>
              <a:t>Four hundred and seventy-eight to the nearest ten is four hundred and seventy.</a:t>
            </a:r>
          </a:p>
          <a:p>
            <a:pPr algn="ctr"/>
            <a:endParaRPr lang="en-GB" sz="4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False. It is nearest to Four hundred and eighty.</a:t>
            </a:r>
          </a:p>
          <a:p>
            <a:pPr lvl="0"/>
            <a:endParaRPr lang="en-GB" sz="2800" dirty="0">
              <a:solidFill>
                <a:srgbClr val="E7E6E6">
                  <a:lumMod val="25000"/>
                </a:srgb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7E3F7D02-0708-4364-B82D-10CFEA84163A}"/>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BBDCF351-17BF-4C2B-9745-8C51FCC1797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1349C3D6-9AF8-44A8-8F09-69D09599DD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613248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table below.</a:t>
            </a:r>
          </a:p>
        </p:txBody>
      </p:sp>
      <p:graphicFrame>
        <p:nvGraphicFramePr>
          <p:cNvPr id="9" name="Table 8">
            <a:extLst>
              <a:ext uri="{FF2B5EF4-FFF2-40B4-BE49-F238E27FC236}">
                <a16:creationId xmlns:a16="http://schemas.microsoft.com/office/drawing/2014/main" id="{05872132-497C-4C88-A23F-AAA7DA612638}"/>
              </a:ext>
            </a:extLst>
          </p:cNvPr>
          <p:cNvGraphicFramePr>
            <a:graphicFrameLocks noGrp="1"/>
          </p:cNvGraphicFramePr>
          <p:nvPr>
            <p:extLst>
              <p:ext uri="{D42A27DB-BD31-4B8C-83A1-F6EECF244321}">
                <p14:modId xmlns:p14="http://schemas.microsoft.com/office/powerpoint/2010/main" val="347503463"/>
              </p:ext>
            </p:extLst>
          </p:nvPr>
        </p:nvGraphicFramePr>
        <p:xfrm>
          <a:off x="1508474" y="1901614"/>
          <a:ext cx="6365526" cy="3350640"/>
        </p:xfrm>
        <a:graphic>
          <a:graphicData uri="http://schemas.openxmlformats.org/drawingml/2006/table">
            <a:tbl>
              <a:tblPr firstRow="1" bandRow="1">
                <a:tableStyleId>{5940675A-B579-460E-94D1-54222C63F5DA}</a:tableStyleId>
              </a:tblPr>
              <a:tblGrid>
                <a:gridCol w="3182763">
                  <a:extLst>
                    <a:ext uri="{9D8B030D-6E8A-4147-A177-3AD203B41FA5}">
                      <a16:colId xmlns:a16="http://schemas.microsoft.com/office/drawing/2014/main" val="3213548650"/>
                    </a:ext>
                  </a:extLst>
                </a:gridCol>
                <a:gridCol w="3182763">
                  <a:extLst>
                    <a:ext uri="{9D8B030D-6E8A-4147-A177-3AD203B41FA5}">
                      <a16:colId xmlns:a16="http://schemas.microsoft.com/office/drawing/2014/main" val="2697462550"/>
                    </a:ext>
                  </a:extLst>
                </a:gridCol>
              </a:tblGrid>
              <a:tr h="237600">
                <a:tc>
                  <a:txBody>
                    <a:bodyPr/>
                    <a:lstStyle/>
                    <a:p>
                      <a:pPr algn="ctr"/>
                      <a:r>
                        <a:rPr lang="en-GB" sz="2800" b="1" dirty="0">
                          <a:latin typeface="Century Gothic" panose="020B0502020202020204" pitchFamily="34" charset="0"/>
                        </a:rPr>
                        <a:t>Number</a:t>
                      </a:r>
                    </a:p>
                  </a:txBody>
                  <a:tcPr marL="0" marR="0" marT="0" marB="0" anchor="ctr">
                    <a:solidFill>
                      <a:srgbClr val="FFC000"/>
                    </a:solidFill>
                  </a:tcPr>
                </a:tc>
                <a:tc>
                  <a:txBody>
                    <a:bodyPr/>
                    <a:lstStyle/>
                    <a:p>
                      <a:pPr algn="ctr"/>
                      <a:r>
                        <a:rPr lang="en-GB" sz="2800" b="1" dirty="0">
                          <a:latin typeface="Century Gothic" panose="020B0502020202020204" pitchFamily="34" charset="0"/>
                        </a:rPr>
                        <a:t>Nearest 10</a:t>
                      </a:r>
                    </a:p>
                  </a:txBody>
                  <a:tcPr marL="0" marR="0" marT="0" marB="0" anchor="ctr">
                    <a:solidFill>
                      <a:srgbClr val="FFC000"/>
                    </a:solidFill>
                  </a:tcPr>
                </a:tc>
                <a:extLst>
                  <a:ext uri="{0D108BD9-81ED-4DB2-BD59-A6C34878D82A}">
                    <a16:rowId xmlns:a16="http://schemas.microsoft.com/office/drawing/2014/main" val="1018076447"/>
                  </a:ext>
                </a:extLst>
              </a:tr>
              <a:tr h="730800">
                <a:tc>
                  <a:txBody>
                    <a:bodyPr/>
                    <a:lstStyle/>
                    <a:p>
                      <a:pPr algn="ctr"/>
                      <a:r>
                        <a:rPr lang="en-GB" sz="2400" b="1" dirty="0">
                          <a:latin typeface="Century Gothic" panose="020B0502020202020204" pitchFamily="34" charset="0"/>
                        </a:rPr>
                        <a:t>841</a:t>
                      </a:r>
                    </a:p>
                  </a:txBody>
                  <a:tcPr marL="0" marR="0" marT="0" marB="0" anchor="ctr">
                    <a:solidFill>
                      <a:schemeClr val="bg1"/>
                    </a:solidFill>
                  </a:tcPr>
                </a:tc>
                <a:tc>
                  <a:txBody>
                    <a:bodyPr/>
                    <a:lstStyle/>
                    <a:p>
                      <a:pPr algn="ctr"/>
                      <a:endParaRPr lang="en-GB" sz="24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4155605079"/>
                  </a:ext>
                </a:extLst>
              </a:tr>
              <a:tr h="730800">
                <a:tc>
                  <a:txBody>
                    <a:bodyPr/>
                    <a:lstStyle/>
                    <a:p>
                      <a:pPr algn="ctr"/>
                      <a:r>
                        <a:rPr lang="en-GB" sz="2400" b="1" i="0" kern="1200" dirty="0">
                          <a:solidFill>
                            <a:schemeClr val="tx1"/>
                          </a:solidFill>
                          <a:effectLst/>
                          <a:latin typeface="Century Gothic" panose="020B0502020202020204" pitchFamily="34" charset="0"/>
                          <a:ea typeface="+mn-ea"/>
                          <a:cs typeface="+mn-cs"/>
                        </a:rPr>
                        <a:t>sixty-three</a:t>
                      </a:r>
                      <a:endParaRPr lang="en-GB" sz="2400" b="1" dirty="0">
                        <a:latin typeface="Century Gothic" panose="020B0502020202020204" pitchFamily="34" charset="0"/>
                      </a:endParaRPr>
                    </a:p>
                  </a:txBody>
                  <a:tcPr marL="0" marR="0" marT="0" marB="0" anchor="ctr">
                    <a:solidFill>
                      <a:schemeClr val="bg1"/>
                    </a:solidFill>
                  </a:tcPr>
                </a:tc>
                <a:tc>
                  <a:txBody>
                    <a:bodyPr/>
                    <a:lstStyle/>
                    <a:p>
                      <a:pPr algn="ctr"/>
                      <a:endParaRPr lang="en-GB" sz="24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1840397533"/>
                  </a:ext>
                </a:extLst>
              </a:tr>
              <a:tr h="730800">
                <a:tc>
                  <a:txBody>
                    <a:bodyPr/>
                    <a:lstStyle/>
                    <a:p>
                      <a:pPr algn="ctr"/>
                      <a:r>
                        <a:rPr lang="en-GB" sz="2400" b="1" dirty="0">
                          <a:latin typeface="Century Gothic" panose="020B0502020202020204" pitchFamily="34" charset="0"/>
                        </a:rPr>
                        <a:t>654</a:t>
                      </a:r>
                    </a:p>
                  </a:txBody>
                  <a:tcPr marL="0" marR="0" marT="0" marB="0" anchor="ctr">
                    <a:solidFill>
                      <a:schemeClr val="bg1"/>
                    </a:solidFill>
                  </a:tcPr>
                </a:tc>
                <a:tc>
                  <a:txBody>
                    <a:bodyPr/>
                    <a:lstStyle/>
                    <a:p>
                      <a:pPr algn="ctr"/>
                      <a:endParaRPr lang="en-GB" sz="24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29743347"/>
                  </a:ext>
                </a:extLst>
              </a:tr>
              <a:tr h="730800">
                <a:tc>
                  <a:txBody>
                    <a:bodyPr/>
                    <a:lstStyle/>
                    <a:p>
                      <a:pPr algn="ctr"/>
                      <a:r>
                        <a:rPr lang="en-GB" sz="2400" b="1" dirty="0">
                          <a:latin typeface="Century Gothic" panose="020B0502020202020204" pitchFamily="34" charset="0"/>
                        </a:rPr>
                        <a:t>five hundred and fifty-five</a:t>
                      </a:r>
                    </a:p>
                  </a:txBody>
                  <a:tcPr marL="0" marR="0" marT="0" marB="0" anchor="ctr">
                    <a:solidFill>
                      <a:schemeClr val="bg1"/>
                    </a:solidFill>
                  </a:tcPr>
                </a:tc>
                <a:tc>
                  <a:txBody>
                    <a:bodyPr/>
                    <a:lstStyle/>
                    <a:p>
                      <a:pPr algn="ctr"/>
                      <a:endParaRPr lang="en-GB" sz="2400" b="1" dirty="0">
                        <a:latin typeface="Century Gothic" panose="020B0502020202020204" pitchFamily="34" charset="0"/>
                      </a:endParaRPr>
                    </a:p>
                  </a:txBody>
                  <a:tcPr marL="0" marR="0" marT="0" marB="0" anchor="ctr">
                    <a:solidFill>
                      <a:schemeClr val="bg1"/>
                    </a:solidFill>
                  </a:tcPr>
                </a:tc>
                <a:extLst>
                  <a:ext uri="{0D108BD9-81ED-4DB2-BD59-A6C34878D82A}">
                    <a16:rowId xmlns:a16="http://schemas.microsoft.com/office/drawing/2014/main" val="3877797358"/>
                  </a:ext>
                </a:extLst>
              </a:tr>
            </a:tbl>
          </a:graphicData>
        </a:graphic>
      </p:graphicFrame>
      <p:grpSp>
        <p:nvGrpSpPr>
          <p:cNvPr id="13" name="Group 12">
            <a:extLst>
              <a:ext uri="{FF2B5EF4-FFF2-40B4-BE49-F238E27FC236}">
                <a16:creationId xmlns:a16="http://schemas.microsoft.com/office/drawing/2014/main" id="{F1EBEF29-7F0A-496D-8E2D-4A77D33565CD}"/>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DCE644FD-A7BA-4749-97E2-1A02F73716B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62A6A3EB-4E8F-442A-B981-5C481DA85D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33558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table below.</a:t>
            </a:r>
          </a:p>
        </p:txBody>
      </p:sp>
      <p:graphicFrame>
        <p:nvGraphicFramePr>
          <p:cNvPr id="9" name="Table 8">
            <a:extLst>
              <a:ext uri="{FF2B5EF4-FFF2-40B4-BE49-F238E27FC236}">
                <a16:creationId xmlns:a16="http://schemas.microsoft.com/office/drawing/2014/main" id="{05872132-497C-4C88-A23F-AAA7DA612638}"/>
              </a:ext>
            </a:extLst>
          </p:cNvPr>
          <p:cNvGraphicFramePr>
            <a:graphicFrameLocks noGrp="1"/>
          </p:cNvGraphicFramePr>
          <p:nvPr>
            <p:extLst>
              <p:ext uri="{D42A27DB-BD31-4B8C-83A1-F6EECF244321}">
                <p14:modId xmlns:p14="http://schemas.microsoft.com/office/powerpoint/2010/main" val="3353388090"/>
              </p:ext>
            </p:extLst>
          </p:nvPr>
        </p:nvGraphicFramePr>
        <p:xfrm>
          <a:off x="1508474" y="1901614"/>
          <a:ext cx="6365526" cy="3350640"/>
        </p:xfrm>
        <a:graphic>
          <a:graphicData uri="http://schemas.openxmlformats.org/drawingml/2006/table">
            <a:tbl>
              <a:tblPr firstRow="1" bandRow="1">
                <a:tableStyleId>{5940675A-B579-460E-94D1-54222C63F5DA}</a:tableStyleId>
              </a:tblPr>
              <a:tblGrid>
                <a:gridCol w="3182763">
                  <a:extLst>
                    <a:ext uri="{9D8B030D-6E8A-4147-A177-3AD203B41FA5}">
                      <a16:colId xmlns:a16="http://schemas.microsoft.com/office/drawing/2014/main" val="3213548650"/>
                    </a:ext>
                  </a:extLst>
                </a:gridCol>
                <a:gridCol w="3182763">
                  <a:extLst>
                    <a:ext uri="{9D8B030D-6E8A-4147-A177-3AD203B41FA5}">
                      <a16:colId xmlns:a16="http://schemas.microsoft.com/office/drawing/2014/main" val="2697462550"/>
                    </a:ext>
                  </a:extLst>
                </a:gridCol>
              </a:tblGrid>
              <a:tr h="237600">
                <a:tc>
                  <a:txBody>
                    <a:bodyPr/>
                    <a:lstStyle/>
                    <a:p>
                      <a:pPr algn="ctr"/>
                      <a:r>
                        <a:rPr lang="en-GB" sz="2800" b="1" dirty="0">
                          <a:latin typeface="Century Gothic" panose="020B0502020202020204" pitchFamily="34" charset="0"/>
                        </a:rPr>
                        <a:t>Number</a:t>
                      </a:r>
                    </a:p>
                  </a:txBody>
                  <a:tcPr marL="0" marR="0" marT="0" marB="0" anchor="ctr">
                    <a:solidFill>
                      <a:srgbClr val="FFC000"/>
                    </a:solidFill>
                  </a:tcPr>
                </a:tc>
                <a:tc>
                  <a:txBody>
                    <a:bodyPr/>
                    <a:lstStyle/>
                    <a:p>
                      <a:pPr algn="ctr"/>
                      <a:r>
                        <a:rPr lang="en-GB" sz="2800" b="1" dirty="0">
                          <a:latin typeface="Century Gothic" panose="020B0502020202020204" pitchFamily="34" charset="0"/>
                        </a:rPr>
                        <a:t>Nearest 10</a:t>
                      </a:r>
                    </a:p>
                  </a:txBody>
                  <a:tcPr marL="0" marR="0" marT="0" marB="0" anchor="ctr">
                    <a:solidFill>
                      <a:srgbClr val="FFC000"/>
                    </a:solidFill>
                  </a:tcPr>
                </a:tc>
                <a:extLst>
                  <a:ext uri="{0D108BD9-81ED-4DB2-BD59-A6C34878D82A}">
                    <a16:rowId xmlns:a16="http://schemas.microsoft.com/office/drawing/2014/main" val="1018076447"/>
                  </a:ext>
                </a:extLst>
              </a:tr>
              <a:tr h="730800">
                <a:tc>
                  <a:txBody>
                    <a:bodyPr/>
                    <a:lstStyle/>
                    <a:p>
                      <a:pPr algn="ctr"/>
                      <a:r>
                        <a:rPr lang="en-GB" sz="2400" b="1" dirty="0">
                          <a:latin typeface="Century Gothic" panose="020B0502020202020204" pitchFamily="34" charset="0"/>
                        </a:rPr>
                        <a:t>841</a:t>
                      </a:r>
                    </a:p>
                  </a:txBody>
                  <a:tcPr marL="0" marR="0" marT="0" marB="0" anchor="ctr">
                    <a:solidFill>
                      <a:schemeClr val="bg1"/>
                    </a:solidFill>
                  </a:tcPr>
                </a:tc>
                <a:tc>
                  <a:txBody>
                    <a:bodyPr/>
                    <a:lstStyle/>
                    <a:p>
                      <a:pPr algn="ctr"/>
                      <a:r>
                        <a:rPr lang="en-GB" sz="2400" b="1" dirty="0">
                          <a:solidFill>
                            <a:srgbClr val="FF0000"/>
                          </a:solidFill>
                          <a:latin typeface="Century Gothic" panose="020B0502020202020204" pitchFamily="34" charset="0"/>
                        </a:rPr>
                        <a:t>840</a:t>
                      </a:r>
                    </a:p>
                  </a:txBody>
                  <a:tcPr marL="0" marR="0" marT="0" marB="0" anchor="ctr">
                    <a:solidFill>
                      <a:schemeClr val="bg1"/>
                    </a:solidFill>
                  </a:tcPr>
                </a:tc>
                <a:extLst>
                  <a:ext uri="{0D108BD9-81ED-4DB2-BD59-A6C34878D82A}">
                    <a16:rowId xmlns:a16="http://schemas.microsoft.com/office/drawing/2014/main" val="4155605079"/>
                  </a:ext>
                </a:extLst>
              </a:tr>
              <a:tr h="730800">
                <a:tc>
                  <a:txBody>
                    <a:bodyPr/>
                    <a:lstStyle/>
                    <a:p>
                      <a:pPr algn="ctr"/>
                      <a:r>
                        <a:rPr lang="en-GB" sz="2400" b="1" i="0" kern="1200" dirty="0">
                          <a:solidFill>
                            <a:schemeClr val="tx1"/>
                          </a:solidFill>
                          <a:effectLst/>
                          <a:latin typeface="Century Gothic" panose="020B0502020202020204" pitchFamily="34" charset="0"/>
                          <a:ea typeface="+mn-ea"/>
                          <a:cs typeface="+mn-cs"/>
                        </a:rPr>
                        <a:t>sixty-three</a:t>
                      </a:r>
                      <a:endParaRPr lang="en-GB" sz="2400" b="1" dirty="0">
                        <a:latin typeface="Century Gothic" panose="020B0502020202020204" pitchFamily="34" charset="0"/>
                      </a:endParaRPr>
                    </a:p>
                  </a:txBody>
                  <a:tcPr marL="0" marR="0" marT="0" marB="0" anchor="ctr">
                    <a:solidFill>
                      <a:schemeClr val="bg1"/>
                    </a:solidFill>
                  </a:tcPr>
                </a:tc>
                <a:tc>
                  <a:txBody>
                    <a:bodyPr/>
                    <a:lstStyle/>
                    <a:p>
                      <a:pPr algn="ctr"/>
                      <a:r>
                        <a:rPr lang="en-GB" sz="2400" b="1" dirty="0">
                          <a:solidFill>
                            <a:srgbClr val="FF0000"/>
                          </a:solidFill>
                          <a:latin typeface="Century Gothic" panose="020B0502020202020204" pitchFamily="34" charset="0"/>
                        </a:rPr>
                        <a:t>sixty </a:t>
                      </a:r>
                    </a:p>
                  </a:txBody>
                  <a:tcPr marL="0" marR="0" marT="0" marB="0" anchor="ctr">
                    <a:solidFill>
                      <a:schemeClr val="bg1"/>
                    </a:solidFill>
                  </a:tcPr>
                </a:tc>
                <a:extLst>
                  <a:ext uri="{0D108BD9-81ED-4DB2-BD59-A6C34878D82A}">
                    <a16:rowId xmlns:a16="http://schemas.microsoft.com/office/drawing/2014/main" val="1840397533"/>
                  </a:ext>
                </a:extLst>
              </a:tr>
              <a:tr h="730800">
                <a:tc>
                  <a:txBody>
                    <a:bodyPr/>
                    <a:lstStyle/>
                    <a:p>
                      <a:pPr algn="ctr"/>
                      <a:r>
                        <a:rPr lang="en-GB" sz="2400" b="1" dirty="0">
                          <a:latin typeface="Century Gothic" panose="020B0502020202020204" pitchFamily="34" charset="0"/>
                        </a:rPr>
                        <a:t>654</a:t>
                      </a:r>
                    </a:p>
                  </a:txBody>
                  <a:tcPr marL="0" marR="0" marT="0" marB="0" anchor="ctr">
                    <a:solidFill>
                      <a:schemeClr val="bg1"/>
                    </a:solidFill>
                  </a:tcPr>
                </a:tc>
                <a:tc>
                  <a:txBody>
                    <a:bodyPr/>
                    <a:lstStyle/>
                    <a:p>
                      <a:pPr algn="ctr"/>
                      <a:r>
                        <a:rPr lang="en-GB" sz="2400" b="1" dirty="0">
                          <a:solidFill>
                            <a:srgbClr val="FF0000"/>
                          </a:solidFill>
                          <a:latin typeface="Century Gothic" panose="020B0502020202020204" pitchFamily="34" charset="0"/>
                        </a:rPr>
                        <a:t>650</a:t>
                      </a:r>
                    </a:p>
                  </a:txBody>
                  <a:tcPr marL="0" marR="0" marT="0" marB="0" anchor="ctr">
                    <a:solidFill>
                      <a:schemeClr val="bg1"/>
                    </a:solidFill>
                  </a:tcPr>
                </a:tc>
                <a:extLst>
                  <a:ext uri="{0D108BD9-81ED-4DB2-BD59-A6C34878D82A}">
                    <a16:rowId xmlns:a16="http://schemas.microsoft.com/office/drawing/2014/main" val="29743347"/>
                  </a:ext>
                </a:extLst>
              </a:tr>
              <a:tr h="730800">
                <a:tc>
                  <a:txBody>
                    <a:bodyPr/>
                    <a:lstStyle/>
                    <a:p>
                      <a:pPr algn="ctr"/>
                      <a:r>
                        <a:rPr lang="en-GB" sz="2400" b="1" dirty="0">
                          <a:latin typeface="Century Gothic" panose="020B0502020202020204" pitchFamily="34" charset="0"/>
                        </a:rPr>
                        <a:t>five hundred and fifty-five</a:t>
                      </a:r>
                    </a:p>
                  </a:txBody>
                  <a:tcPr marL="0" marR="0" marT="0" marB="0" anchor="ctr">
                    <a:solidFill>
                      <a:schemeClr val="bg1"/>
                    </a:solidFill>
                  </a:tcPr>
                </a:tc>
                <a:tc>
                  <a:txBody>
                    <a:bodyPr/>
                    <a:lstStyle/>
                    <a:p>
                      <a:pPr algn="ctr"/>
                      <a:r>
                        <a:rPr lang="en-GB" sz="2400" b="1" dirty="0">
                          <a:solidFill>
                            <a:srgbClr val="FF0000"/>
                          </a:solidFill>
                          <a:latin typeface="Century Gothic" panose="020B0502020202020204" pitchFamily="34" charset="0"/>
                        </a:rPr>
                        <a:t>five hundred and sixty</a:t>
                      </a:r>
                    </a:p>
                  </a:txBody>
                  <a:tcPr marL="0" marR="0" marT="0" marB="0" anchor="ctr">
                    <a:solidFill>
                      <a:schemeClr val="bg1"/>
                    </a:solidFill>
                  </a:tcPr>
                </a:tc>
                <a:extLst>
                  <a:ext uri="{0D108BD9-81ED-4DB2-BD59-A6C34878D82A}">
                    <a16:rowId xmlns:a16="http://schemas.microsoft.com/office/drawing/2014/main" val="3877797358"/>
                  </a:ext>
                </a:extLst>
              </a:tr>
            </a:tbl>
          </a:graphicData>
        </a:graphic>
      </p:graphicFrame>
      <p:grpSp>
        <p:nvGrpSpPr>
          <p:cNvPr id="13" name="Group 12">
            <a:extLst>
              <a:ext uri="{FF2B5EF4-FFF2-40B4-BE49-F238E27FC236}">
                <a16:creationId xmlns:a16="http://schemas.microsoft.com/office/drawing/2014/main" id="{5DE5FF35-4DFB-40F7-89E0-9BBB4AB2849D}"/>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8EB86004-9A34-4C0E-B214-E48665B5C74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12A2D47E-C749-490D-BA5B-EE0CAE2E66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96031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Sort these numbers into the table below.</a:t>
            </a:r>
          </a:p>
        </p:txBody>
      </p:sp>
      <p:graphicFrame>
        <p:nvGraphicFramePr>
          <p:cNvPr id="7" name="Table 6">
            <a:extLst>
              <a:ext uri="{FF2B5EF4-FFF2-40B4-BE49-F238E27FC236}">
                <a16:creationId xmlns:a16="http://schemas.microsoft.com/office/drawing/2014/main" id="{BB1EE8F8-9839-483B-BA51-B98555EA8108}"/>
              </a:ext>
            </a:extLst>
          </p:cNvPr>
          <p:cNvGraphicFramePr>
            <a:graphicFrameLocks noGrp="1"/>
          </p:cNvGraphicFramePr>
          <p:nvPr>
            <p:extLst>
              <p:ext uri="{D42A27DB-BD31-4B8C-83A1-F6EECF244321}">
                <p14:modId xmlns:p14="http://schemas.microsoft.com/office/powerpoint/2010/main" val="3057550302"/>
              </p:ext>
            </p:extLst>
          </p:nvPr>
        </p:nvGraphicFramePr>
        <p:xfrm>
          <a:off x="2184600" y="1544897"/>
          <a:ext cx="4774800" cy="916950"/>
        </p:xfrm>
        <a:graphic>
          <a:graphicData uri="http://schemas.openxmlformats.org/drawingml/2006/table">
            <a:tbl>
              <a:tblPr firstRow="1" bandRow="1">
                <a:tableStyleId>{5940675A-B579-460E-94D1-54222C63F5DA}</a:tableStyleId>
              </a:tblPr>
              <a:tblGrid>
                <a:gridCol w="795800">
                  <a:extLst>
                    <a:ext uri="{9D8B030D-6E8A-4147-A177-3AD203B41FA5}">
                      <a16:colId xmlns:a16="http://schemas.microsoft.com/office/drawing/2014/main" val="3984044536"/>
                    </a:ext>
                  </a:extLst>
                </a:gridCol>
                <a:gridCol w="795800">
                  <a:extLst>
                    <a:ext uri="{9D8B030D-6E8A-4147-A177-3AD203B41FA5}">
                      <a16:colId xmlns:a16="http://schemas.microsoft.com/office/drawing/2014/main" val="2844437318"/>
                    </a:ext>
                  </a:extLst>
                </a:gridCol>
                <a:gridCol w="795800">
                  <a:extLst>
                    <a:ext uri="{9D8B030D-6E8A-4147-A177-3AD203B41FA5}">
                      <a16:colId xmlns:a16="http://schemas.microsoft.com/office/drawing/2014/main" val="1727030474"/>
                    </a:ext>
                  </a:extLst>
                </a:gridCol>
                <a:gridCol w="795800">
                  <a:extLst>
                    <a:ext uri="{9D8B030D-6E8A-4147-A177-3AD203B41FA5}">
                      <a16:colId xmlns:a16="http://schemas.microsoft.com/office/drawing/2014/main" val="3770158248"/>
                    </a:ext>
                  </a:extLst>
                </a:gridCol>
                <a:gridCol w="795800">
                  <a:extLst>
                    <a:ext uri="{9D8B030D-6E8A-4147-A177-3AD203B41FA5}">
                      <a16:colId xmlns:a16="http://schemas.microsoft.com/office/drawing/2014/main" val="218033291"/>
                    </a:ext>
                  </a:extLst>
                </a:gridCol>
                <a:gridCol w="795800">
                  <a:extLst>
                    <a:ext uri="{9D8B030D-6E8A-4147-A177-3AD203B41FA5}">
                      <a16:colId xmlns:a16="http://schemas.microsoft.com/office/drawing/2014/main" val="1834150621"/>
                    </a:ext>
                  </a:extLst>
                </a:gridCol>
              </a:tblGrid>
              <a:tr h="458475">
                <a:tc>
                  <a:txBody>
                    <a:bodyPr/>
                    <a:lstStyle/>
                    <a:p>
                      <a:pPr algn="ctr"/>
                      <a:r>
                        <a:rPr lang="en-GB" sz="2400" b="1" dirty="0">
                          <a:latin typeface="Century Gothic" panose="020B0502020202020204" pitchFamily="34" charset="0"/>
                        </a:rPr>
                        <a:t>217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231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225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31378950"/>
                  </a:ext>
                </a:extLst>
              </a:tr>
              <a:tr h="458475">
                <a:tc>
                  <a:txBody>
                    <a:bodyPr/>
                    <a:lstStyle/>
                    <a:p>
                      <a:pPr algn="ctr"/>
                      <a:endParaRPr lang="en-GB" sz="2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223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219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233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0235365"/>
                  </a:ext>
                </a:extLst>
              </a:tr>
            </a:tbl>
          </a:graphicData>
        </a:graphic>
      </p:graphicFrame>
      <p:graphicFrame>
        <p:nvGraphicFramePr>
          <p:cNvPr id="13" name="Table 12">
            <a:extLst>
              <a:ext uri="{FF2B5EF4-FFF2-40B4-BE49-F238E27FC236}">
                <a16:creationId xmlns:a16="http://schemas.microsoft.com/office/drawing/2014/main" id="{5E276FE5-C1CF-47E8-96A5-594EB0F35E96}"/>
              </a:ext>
            </a:extLst>
          </p:cNvPr>
          <p:cNvGraphicFramePr>
            <a:graphicFrameLocks noGrp="1"/>
          </p:cNvGraphicFramePr>
          <p:nvPr>
            <p:extLst>
              <p:ext uri="{D42A27DB-BD31-4B8C-83A1-F6EECF244321}">
                <p14:modId xmlns:p14="http://schemas.microsoft.com/office/powerpoint/2010/main" val="1244246935"/>
              </p:ext>
            </p:extLst>
          </p:nvPr>
        </p:nvGraphicFramePr>
        <p:xfrm>
          <a:off x="1535015" y="2830946"/>
          <a:ext cx="6073970" cy="3016800"/>
        </p:xfrm>
        <a:graphic>
          <a:graphicData uri="http://schemas.openxmlformats.org/drawingml/2006/table">
            <a:tbl>
              <a:tblPr firstRow="1" bandRow="1">
                <a:tableStyleId>{5940675A-B579-460E-94D1-54222C63F5DA}</a:tableStyleId>
              </a:tblPr>
              <a:tblGrid>
                <a:gridCol w="3036985">
                  <a:extLst>
                    <a:ext uri="{9D8B030D-6E8A-4147-A177-3AD203B41FA5}">
                      <a16:colId xmlns:a16="http://schemas.microsoft.com/office/drawing/2014/main" val="2806311621"/>
                    </a:ext>
                  </a:extLst>
                </a:gridCol>
                <a:gridCol w="3036985">
                  <a:extLst>
                    <a:ext uri="{9D8B030D-6E8A-4147-A177-3AD203B41FA5}">
                      <a16:colId xmlns:a16="http://schemas.microsoft.com/office/drawing/2014/main" val="1426047430"/>
                    </a:ext>
                  </a:extLst>
                </a:gridCol>
              </a:tblGrid>
              <a:tr h="395307">
                <a:tc>
                  <a:txBody>
                    <a:bodyPr/>
                    <a:lstStyle/>
                    <a:p>
                      <a:pPr algn="ctr"/>
                      <a:r>
                        <a:rPr lang="en-GB" sz="2400" b="1" dirty="0">
                          <a:latin typeface="Century Gothic" panose="020B0502020202020204" pitchFamily="34" charset="0"/>
                        </a:rPr>
                        <a:t>Rounds to 220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2400" b="1" dirty="0">
                          <a:latin typeface="Century Gothic" panose="020B0502020202020204" pitchFamily="34" charset="0"/>
                        </a:rPr>
                        <a:t>Rounds to 230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411176029"/>
                  </a:ext>
                </a:extLst>
              </a:tr>
              <a:tr h="2621493">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400" b="1" dirty="0">
                        <a:solidFill>
                          <a:srgbClr val="FF0000"/>
                        </a:solidFill>
                        <a:latin typeface="Century Gothic" panose="020B0502020202020204" pitchFamily="34" charset="0"/>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8139999"/>
                  </a:ext>
                </a:extLst>
              </a:tr>
            </a:tbl>
          </a:graphicData>
        </a:graphic>
      </p:graphicFrame>
      <p:grpSp>
        <p:nvGrpSpPr>
          <p:cNvPr id="14" name="Group 13">
            <a:extLst>
              <a:ext uri="{FF2B5EF4-FFF2-40B4-BE49-F238E27FC236}">
                <a16:creationId xmlns:a16="http://schemas.microsoft.com/office/drawing/2014/main" id="{59F6FA4E-B7BB-416E-87AE-39D6DBEC39B3}"/>
              </a:ext>
            </a:extLst>
          </p:cNvPr>
          <p:cNvGrpSpPr/>
          <p:nvPr/>
        </p:nvGrpSpPr>
        <p:grpSpPr>
          <a:xfrm>
            <a:off x="59531" y="6454317"/>
            <a:ext cx="1238534" cy="403683"/>
            <a:chOff x="68077" y="6454317"/>
            <a:chExt cx="1238534" cy="403683"/>
          </a:xfrm>
        </p:grpSpPr>
        <p:sp>
          <p:nvSpPr>
            <p:cNvPr id="15" name="TextBox 8">
              <a:extLst>
                <a:ext uri="{FF2B5EF4-FFF2-40B4-BE49-F238E27FC236}">
                  <a16:creationId xmlns:a16="http://schemas.microsoft.com/office/drawing/2014/main" id="{1C81025F-72DB-4B92-BC2A-0A155AEFBD4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0" name="Picture 19" descr="A close up of a sign&#10;&#10;Description generated with high confidence">
              <a:extLst>
                <a:ext uri="{FF2B5EF4-FFF2-40B4-BE49-F238E27FC236}">
                  <a16:creationId xmlns:a16="http://schemas.microsoft.com/office/drawing/2014/main" id="{4AFC1AAA-7133-43D8-BCB9-5601BA81D8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968084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Sort these numbers into the table below.</a:t>
            </a:r>
          </a:p>
        </p:txBody>
      </p:sp>
      <p:graphicFrame>
        <p:nvGraphicFramePr>
          <p:cNvPr id="7" name="Table 6">
            <a:extLst>
              <a:ext uri="{FF2B5EF4-FFF2-40B4-BE49-F238E27FC236}">
                <a16:creationId xmlns:a16="http://schemas.microsoft.com/office/drawing/2014/main" id="{BB1EE8F8-9839-483B-BA51-B98555EA8108}"/>
              </a:ext>
            </a:extLst>
          </p:cNvPr>
          <p:cNvGraphicFramePr>
            <a:graphicFrameLocks noGrp="1"/>
          </p:cNvGraphicFramePr>
          <p:nvPr>
            <p:extLst>
              <p:ext uri="{D42A27DB-BD31-4B8C-83A1-F6EECF244321}">
                <p14:modId xmlns:p14="http://schemas.microsoft.com/office/powerpoint/2010/main" val="2957684175"/>
              </p:ext>
            </p:extLst>
          </p:nvPr>
        </p:nvGraphicFramePr>
        <p:xfrm>
          <a:off x="2184600" y="1544897"/>
          <a:ext cx="4774800" cy="916950"/>
        </p:xfrm>
        <a:graphic>
          <a:graphicData uri="http://schemas.openxmlformats.org/drawingml/2006/table">
            <a:tbl>
              <a:tblPr firstRow="1" bandRow="1">
                <a:tableStyleId>{5940675A-B579-460E-94D1-54222C63F5DA}</a:tableStyleId>
              </a:tblPr>
              <a:tblGrid>
                <a:gridCol w="795800">
                  <a:extLst>
                    <a:ext uri="{9D8B030D-6E8A-4147-A177-3AD203B41FA5}">
                      <a16:colId xmlns:a16="http://schemas.microsoft.com/office/drawing/2014/main" val="3984044536"/>
                    </a:ext>
                  </a:extLst>
                </a:gridCol>
                <a:gridCol w="795800">
                  <a:extLst>
                    <a:ext uri="{9D8B030D-6E8A-4147-A177-3AD203B41FA5}">
                      <a16:colId xmlns:a16="http://schemas.microsoft.com/office/drawing/2014/main" val="2844437318"/>
                    </a:ext>
                  </a:extLst>
                </a:gridCol>
                <a:gridCol w="795800">
                  <a:extLst>
                    <a:ext uri="{9D8B030D-6E8A-4147-A177-3AD203B41FA5}">
                      <a16:colId xmlns:a16="http://schemas.microsoft.com/office/drawing/2014/main" val="1727030474"/>
                    </a:ext>
                  </a:extLst>
                </a:gridCol>
                <a:gridCol w="795800">
                  <a:extLst>
                    <a:ext uri="{9D8B030D-6E8A-4147-A177-3AD203B41FA5}">
                      <a16:colId xmlns:a16="http://schemas.microsoft.com/office/drawing/2014/main" val="3770158248"/>
                    </a:ext>
                  </a:extLst>
                </a:gridCol>
                <a:gridCol w="795800">
                  <a:extLst>
                    <a:ext uri="{9D8B030D-6E8A-4147-A177-3AD203B41FA5}">
                      <a16:colId xmlns:a16="http://schemas.microsoft.com/office/drawing/2014/main" val="218033291"/>
                    </a:ext>
                  </a:extLst>
                </a:gridCol>
                <a:gridCol w="795800">
                  <a:extLst>
                    <a:ext uri="{9D8B030D-6E8A-4147-A177-3AD203B41FA5}">
                      <a16:colId xmlns:a16="http://schemas.microsoft.com/office/drawing/2014/main" val="1834150621"/>
                    </a:ext>
                  </a:extLst>
                </a:gridCol>
              </a:tblGrid>
              <a:tr h="458475">
                <a:tc>
                  <a:txBody>
                    <a:bodyPr/>
                    <a:lstStyle/>
                    <a:p>
                      <a:pPr algn="ctr"/>
                      <a:r>
                        <a:rPr lang="en-GB" sz="2400" b="1" dirty="0">
                          <a:latin typeface="Century Gothic" panose="020B0502020202020204" pitchFamily="34" charset="0"/>
                        </a:rPr>
                        <a:t>217</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231</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225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31378950"/>
                  </a:ext>
                </a:extLst>
              </a:tr>
              <a:tr h="458475">
                <a:tc>
                  <a:txBody>
                    <a:bodyPr/>
                    <a:lstStyle/>
                    <a:p>
                      <a:pPr algn="ctr"/>
                      <a:endParaRPr lang="en-GB" sz="2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223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219</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400" b="1"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400" b="1" dirty="0">
                          <a:latin typeface="Century Gothic" panose="020B0502020202020204" pitchFamily="34" charset="0"/>
                        </a:rPr>
                        <a:t>233</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10235365"/>
                  </a:ext>
                </a:extLst>
              </a:tr>
            </a:tbl>
          </a:graphicData>
        </a:graphic>
      </p:graphicFrame>
      <p:graphicFrame>
        <p:nvGraphicFramePr>
          <p:cNvPr id="9" name="Table 8">
            <a:extLst>
              <a:ext uri="{FF2B5EF4-FFF2-40B4-BE49-F238E27FC236}">
                <a16:creationId xmlns:a16="http://schemas.microsoft.com/office/drawing/2014/main" id="{F878827F-23E2-43E1-A971-A4C11C06F76F}"/>
              </a:ext>
            </a:extLst>
          </p:cNvPr>
          <p:cNvGraphicFramePr>
            <a:graphicFrameLocks noGrp="1"/>
          </p:cNvGraphicFramePr>
          <p:nvPr>
            <p:extLst>
              <p:ext uri="{D42A27DB-BD31-4B8C-83A1-F6EECF244321}">
                <p14:modId xmlns:p14="http://schemas.microsoft.com/office/powerpoint/2010/main" val="1172369675"/>
              </p:ext>
            </p:extLst>
          </p:nvPr>
        </p:nvGraphicFramePr>
        <p:xfrm>
          <a:off x="1535015" y="2830946"/>
          <a:ext cx="6073970" cy="3016800"/>
        </p:xfrm>
        <a:graphic>
          <a:graphicData uri="http://schemas.openxmlformats.org/drawingml/2006/table">
            <a:tbl>
              <a:tblPr firstRow="1" bandRow="1">
                <a:tableStyleId>{5940675A-B579-460E-94D1-54222C63F5DA}</a:tableStyleId>
              </a:tblPr>
              <a:tblGrid>
                <a:gridCol w="3036985">
                  <a:extLst>
                    <a:ext uri="{9D8B030D-6E8A-4147-A177-3AD203B41FA5}">
                      <a16:colId xmlns:a16="http://schemas.microsoft.com/office/drawing/2014/main" val="2806311621"/>
                    </a:ext>
                  </a:extLst>
                </a:gridCol>
                <a:gridCol w="3036985">
                  <a:extLst>
                    <a:ext uri="{9D8B030D-6E8A-4147-A177-3AD203B41FA5}">
                      <a16:colId xmlns:a16="http://schemas.microsoft.com/office/drawing/2014/main" val="1426047430"/>
                    </a:ext>
                  </a:extLst>
                </a:gridCol>
              </a:tblGrid>
              <a:tr h="395307">
                <a:tc>
                  <a:txBody>
                    <a:bodyPr/>
                    <a:lstStyle/>
                    <a:p>
                      <a:pPr algn="ctr"/>
                      <a:r>
                        <a:rPr lang="en-GB" sz="2400" b="1" dirty="0">
                          <a:latin typeface="Century Gothic" panose="020B0502020202020204" pitchFamily="34" charset="0"/>
                        </a:rPr>
                        <a:t>Rounds to 220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2400" b="1" dirty="0">
                          <a:latin typeface="Century Gothic" panose="020B0502020202020204" pitchFamily="34" charset="0"/>
                        </a:rPr>
                        <a:t>Rounds to 230</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411176029"/>
                  </a:ext>
                </a:extLst>
              </a:tr>
              <a:tr h="873831">
                <a:tc>
                  <a:txBody>
                    <a:bodyPr/>
                    <a:lstStyle/>
                    <a:p>
                      <a:pPr algn="ctr"/>
                      <a:r>
                        <a:rPr lang="en-GB" sz="2400" b="1" dirty="0">
                          <a:solidFill>
                            <a:srgbClr val="FF0000"/>
                          </a:solidFill>
                          <a:latin typeface="Century Gothic" panose="020B0502020202020204" pitchFamily="34" charset="0"/>
                        </a:rPr>
                        <a:t>217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231</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98139999"/>
                  </a:ext>
                </a:extLst>
              </a:tr>
              <a:tr h="873831">
                <a:tc>
                  <a:txBody>
                    <a:bodyPr/>
                    <a:lstStyle/>
                    <a:p>
                      <a:pPr algn="ctr"/>
                      <a:r>
                        <a:rPr lang="en-GB" sz="2400" b="1" dirty="0">
                          <a:solidFill>
                            <a:srgbClr val="FF0000"/>
                          </a:solidFill>
                          <a:latin typeface="Century Gothic" panose="020B0502020202020204" pitchFamily="34" charset="0"/>
                        </a:rPr>
                        <a:t>223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225</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1590652031"/>
                  </a:ext>
                </a:extLst>
              </a:tr>
              <a:tr h="873831">
                <a:tc>
                  <a:txBody>
                    <a:bodyPr/>
                    <a:lstStyle/>
                    <a:p>
                      <a:pPr algn="ctr"/>
                      <a:r>
                        <a:rPr lang="en-GB" sz="2400" b="1" dirty="0">
                          <a:solidFill>
                            <a:srgbClr val="FF0000"/>
                          </a:solidFill>
                          <a:latin typeface="Century Gothic" panose="020B0502020202020204" pitchFamily="34" charset="0"/>
                        </a:rPr>
                        <a:t>219</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2400" b="1" dirty="0">
                          <a:solidFill>
                            <a:srgbClr val="FF0000"/>
                          </a:solidFill>
                          <a:latin typeface="Century Gothic" panose="020B0502020202020204" pitchFamily="34" charset="0"/>
                        </a:rPr>
                        <a:t>233</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1870408"/>
                  </a:ext>
                </a:extLst>
              </a:tr>
            </a:tbl>
          </a:graphicData>
        </a:graphic>
      </p:graphicFrame>
      <p:grpSp>
        <p:nvGrpSpPr>
          <p:cNvPr id="13" name="Group 12">
            <a:extLst>
              <a:ext uri="{FF2B5EF4-FFF2-40B4-BE49-F238E27FC236}">
                <a16:creationId xmlns:a16="http://schemas.microsoft.com/office/drawing/2014/main" id="{3A6F9D0C-DABD-4509-9B24-1F529793B8FC}"/>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04DA2583-3D4A-4EC8-8F11-80133788579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C0C9EC22-4B47-4E3E-A022-7C577F03C9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0395032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numbers are incorrectly placed in the table below? Explain why.</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aphicFrame>
        <p:nvGraphicFramePr>
          <p:cNvPr id="10" name="Table 9">
            <a:extLst>
              <a:ext uri="{FF2B5EF4-FFF2-40B4-BE49-F238E27FC236}">
                <a16:creationId xmlns:a16="http://schemas.microsoft.com/office/drawing/2014/main" id="{E586EDEC-A9A0-4C78-AE25-216B6BD3CDF3}"/>
              </a:ext>
            </a:extLst>
          </p:cNvPr>
          <p:cNvGraphicFramePr>
            <a:graphicFrameLocks noGrp="1"/>
          </p:cNvGraphicFramePr>
          <p:nvPr>
            <p:extLst>
              <p:ext uri="{D42A27DB-BD31-4B8C-83A1-F6EECF244321}">
                <p14:modId xmlns:p14="http://schemas.microsoft.com/office/powerpoint/2010/main" val="19150924"/>
              </p:ext>
            </p:extLst>
          </p:nvPr>
        </p:nvGraphicFramePr>
        <p:xfrm>
          <a:off x="1704975" y="1451889"/>
          <a:ext cx="5734050" cy="3502080"/>
        </p:xfrm>
        <a:graphic>
          <a:graphicData uri="http://schemas.openxmlformats.org/drawingml/2006/table">
            <a:tbl>
              <a:tblPr firstRow="1" bandRow="1">
                <a:tableStyleId>{5940675A-B579-460E-94D1-54222C63F5DA}</a:tableStyleId>
              </a:tblPr>
              <a:tblGrid>
                <a:gridCol w="2867025">
                  <a:extLst>
                    <a:ext uri="{9D8B030D-6E8A-4147-A177-3AD203B41FA5}">
                      <a16:colId xmlns:a16="http://schemas.microsoft.com/office/drawing/2014/main" val="3904619441"/>
                    </a:ext>
                  </a:extLst>
                </a:gridCol>
                <a:gridCol w="2867025">
                  <a:extLst>
                    <a:ext uri="{9D8B030D-6E8A-4147-A177-3AD203B41FA5}">
                      <a16:colId xmlns:a16="http://schemas.microsoft.com/office/drawing/2014/main" val="1289098724"/>
                    </a:ext>
                  </a:extLst>
                </a:gridCol>
              </a:tblGrid>
              <a:tr h="576000">
                <a:tc>
                  <a:txBody>
                    <a:bodyPr/>
                    <a:lstStyle/>
                    <a:p>
                      <a:pPr algn="ctr"/>
                      <a:r>
                        <a:rPr lang="en-GB" sz="2400" b="1" dirty="0">
                          <a:latin typeface="Century Gothic" panose="020B0502020202020204" pitchFamily="34" charset="0"/>
                        </a:rPr>
                        <a:t>Nearest ten is 360</a:t>
                      </a:r>
                    </a:p>
                  </a:txBody>
                  <a:tcPr marL="0" marR="0" marT="0" marB="0" anchor="ctr">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400" b="1" dirty="0">
                          <a:latin typeface="Century Gothic" panose="020B0502020202020204" pitchFamily="34" charset="0"/>
                        </a:rPr>
                        <a:t>Nearest ten is 370</a:t>
                      </a:r>
                    </a:p>
                  </a:txBody>
                  <a:tcPr marL="0" marR="0" marT="0" marB="0" anchor="ctr">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578102322"/>
                  </a:ext>
                </a:extLst>
              </a:tr>
              <a:tr h="365760">
                <a:tc>
                  <a:txBody>
                    <a:bodyPr/>
                    <a:lstStyle/>
                    <a:p>
                      <a:pPr algn="ctr"/>
                      <a:r>
                        <a:rPr lang="en-GB" sz="2400" b="1" dirty="0">
                          <a:solidFill>
                            <a:schemeClr val="tx1"/>
                          </a:solidFill>
                          <a:latin typeface="Century Gothic" panose="020B0502020202020204" pitchFamily="34" charset="0"/>
                        </a:rPr>
                        <a:t>355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373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58928003"/>
                  </a:ext>
                </a:extLst>
              </a:tr>
              <a:tr h="365760">
                <a:tc>
                  <a:txBody>
                    <a:bodyPr/>
                    <a:lstStyle/>
                    <a:p>
                      <a:pPr algn="ctr"/>
                      <a:r>
                        <a:rPr lang="en-GB" sz="2400" b="1" dirty="0">
                          <a:solidFill>
                            <a:schemeClr val="tx1"/>
                          </a:solidFill>
                          <a:latin typeface="Century Gothic" panose="020B0502020202020204" pitchFamily="34" charset="0"/>
                        </a:rPr>
                        <a:t>364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three hundred and sixty-nine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4745686"/>
                  </a:ext>
                </a:extLst>
              </a:tr>
              <a:tr h="365760">
                <a:tc>
                  <a:txBody>
                    <a:bodyPr/>
                    <a:lstStyle/>
                    <a:p>
                      <a:pPr algn="ctr"/>
                      <a:r>
                        <a:rPr lang="en-GB" sz="2400" b="1" dirty="0">
                          <a:solidFill>
                            <a:schemeClr val="tx1"/>
                          </a:solidFill>
                          <a:latin typeface="Century Gothic" panose="020B0502020202020204" pitchFamily="34" charset="0"/>
                        </a:rPr>
                        <a:t>three hundred and sixty-six</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371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19064330"/>
                  </a:ext>
                </a:extLst>
              </a:tr>
              <a:tr h="365760">
                <a:tc>
                  <a:txBody>
                    <a:bodyPr/>
                    <a:lstStyle/>
                    <a:p>
                      <a:pPr algn="ctr"/>
                      <a:r>
                        <a:rPr lang="en-GB" sz="2400" b="1" dirty="0">
                          <a:solidFill>
                            <a:schemeClr val="tx1"/>
                          </a:solidFill>
                          <a:latin typeface="Century Gothic" panose="020B0502020202020204" pitchFamily="34" charset="0"/>
                        </a:rPr>
                        <a:t>361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379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150523"/>
                  </a:ext>
                </a:extLst>
              </a:tr>
              <a:tr h="0">
                <a:tc>
                  <a:txBody>
                    <a:bodyPr/>
                    <a:lstStyle/>
                    <a:p>
                      <a:pPr algn="ctr"/>
                      <a:r>
                        <a:rPr lang="en-GB" sz="2400" b="1" dirty="0">
                          <a:solidFill>
                            <a:schemeClr val="tx1"/>
                          </a:solidFill>
                          <a:latin typeface="Century Gothic" panose="020B0502020202020204" pitchFamily="34" charset="0"/>
                        </a:rPr>
                        <a:t>three hundred and fifty-four</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three hundred and seventy-two</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84964657"/>
                  </a:ext>
                </a:extLst>
              </a:tr>
            </a:tbl>
          </a:graphicData>
        </a:graphic>
      </p:graphicFrame>
      <p:grpSp>
        <p:nvGrpSpPr>
          <p:cNvPr id="13" name="Group 12">
            <a:extLst>
              <a:ext uri="{FF2B5EF4-FFF2-40B4-BE49-F238E27FC236}">
                <a16:creationId xmlns:a16="http://schemas.microsoft.com/office/drawing/2014/main" id="{17F8F5C9-C9E9-4F35-8B12-DEBB3C5EBE46}"/>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B1D7B760-FE80-4A7E-B926-B13E236483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C81B54FD-6427-4014-9928-22DFB87967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5951601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numbers are incorrectly placed in the table below? Explain why.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Three hundred and sixty-six; three hundred and fifty-four and 379 are incorrect because…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aphicFrame>
        <p:nvGraphicFramePr>
          <p:cNvPr id="13" name="Table 12">
            <a:extLst>
              <a:ext uri="{FF2B5EF4-FFF2-40B4-BE49-F238E27FC236}">
                <a16:creationId xmlns:a16="http://schemas.microsoft.com/office/drawing/2014/main" id="{710C0B0F-6293-44F0-A2D3-F00F798458F1}"/>
              </a:ext>
            </a:extLst>
          </p:cNvPr>
          <p:cNvGraphicFramePr>
            <a:graphicFrameLocks noGrp="1"/>
          </p:cNvGraphicFramePr>
          <p:nvPr>
            <p:extLst>
              <p:ext uri="{D42A27DB-BD31-4B8C-83A1-F6EECF244321}">
                <p14:modId xmlns:p14="http://schemas.microsoft.com/office/powerpoint/2010/main" val="3687165835"/>
              </p:ext>
            </p:extLst>
          </p:nvPr>
        </p:nvGraphicFramePr>
        <p:xfrm>
          <a:off x="1704975" y="1451889"/>
          <a:ext cx="5734050" cy="3502080"/>
        </p:xfrm>
        <a:graphic>
          <a:graphicData uri="http://schemas.openxmlformats.org/drawingml/2006/table">
            <a:tbl>
              <a:tblPr firstRow="1" bandRow="1">
                <a:tableStyleId>{5940675A-B579-460E-94D1-54222C63F5DA}</a:tableStyleId>
              </a:tblPr>
              <a:tblGrid>
                <a:gridCol w="2867025">
                  <a:extLst>
                    <a:ext uri="{9D8B030D-6E8A-4147-A177-3AD203B41FA5}">
                      <a16:colId xmlns:a16="http://schemas.microsoft.com/office/drawing/2014/main" val="3904619441"/>
                    </a:ext>
                  </a:extLst>
                </a:gridCol>
                <a:gridCol w="2867025">
                  <a:extLst>
                    <a:ext uri="{9D8B030D-6E8A-4147-A177-3AD203B41FA5}">
                      <a16:colId xmlns:a16="http://schemas.microsoft.com/office/drawing/2014/main" val="1289098724"/>
                    </a:ext>
                  </a:extLst>
                </a:gridCol>
              </a:tblGrid>
              <a:tr h="576000">
                <a:tc>
                  <a:txBody>
                    <a:bodyPr/>
                    <a:lstStyle/>
                    <a:p>
                      <a:pPr algn="ctr"/>
                      <a:r>
                        <a:rPr lang="en-GB" sz="2400" b="1" dirty="0">
                          <a:latin typeface="Century Gothic" panose="020B0502020202020204" pitchFamily="34" charset="0"/>
                        </a:rPr>
                        <a:t>Nearest ten is 360</a:t>
                      </a:r>
                    </a:p>
                  </a:txBody>
                  <a:tcPr marL="0" marR="0" marT="0" marB="0" anchor="ctr">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400" b="1" dirty="0">
                          <a:latin typeface="Century Gothic" panose="020B0502020202020204" pitchFamily="34" charset="0"/>
                        </a:rPr>
                        <a:t>Nearest ten is 370</a:t>
                      </a:r>
                    </a:p>
                  </a:txBody>
                  <a:tcPr marL="0" marR="0" marT="0" marB="0" anchor="ctr">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578102322"/>
                  </a:ext>
                </a:extLst>
              </a:tr>
              <a:tr h="365760">
                <a:tc>
                  <a:txBody>
                    <a:bodyPr/>
                    <a:lstStyle/>
                    <a:p>
                      <a:pPr algn="ctr"/>
                      <a:r>
                        <a:rPr lang="en-GB" sz="2400" b="1" dirty="0">
                          <a:solidFill>
                            <a:schemeClr val="tx1"/>
                          </a:solidFill>
                          <a:latin typeface="Century Gothic" panose="020B0502020202020204" pitchFamily="34" charset="0"/>
                        </a:rPr>
                        <a:t>355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373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58928003"/>
                  </a:ext>
                </a:extLst>
              </a:tr>
              <a:tr h="365760">
                <a:tc>
                  <a:txBody>
                    <a:bodyPr/>
                    <a:lstStyle/>
                    <a:p>
                      <a:pPr algn="ctr"/>
                      <a:r>
                        <a:rPr lang="en-GB" sz="2400" b="1" dirty="0">
                          <a:solidFill>
                            <a:schemeClr val="tx1"/>
                          </a:solidFill>
                          <a:latin typeface="Century Gothic" panose="020B0502020202020204" pitchFamily="34" charset="0"/>
                        </a:rPr>
                        <a:t>364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three hundred and sixty-nine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4745686"/>
                  </a:ext>
                </a:extLst>
              </a:tr>
              <a:tr h="365760">
                <a:tc>
                  <a:txBody>
                    <a:bodyPr/>
                    <a:lstStyle/>
                    <a:p>
                      <a:pPr algn="ctr"/>
                      <a:r>
                        <a:rPr lang="en-GB" sz="2400" b="1" dirty="0">
                          <a:solidFill>
                            <a:srgbClr val="FF0000"/>
                          </a:solidFill>
                          <a:latin typeface="Century Gothic" panose="020B0502020202020204" pitchFamily="34" charset="0"/>
                        </a:rPr>
                        <a:t>three hundred and sixty-six</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371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19064330"/>
                  </a:ext>
                </a:extLst>
              </a:tr>
              <a:tr h="365760">
                <a:tc>
                  <a:txBody>
                    <a:bodyPr/>
                    <a:lstStyle/>
                    <a:p>
                      <a:pPr algn="ctr"/>
                      <a:r>
                        <a:rPr lang="en-GB" sz="2400" b="1" dirty="0">
                          <a:solidFill>
                            <a:schemeClr val="tx1"/>
                          </a:solidFill>
                          <a:latin typeface="Century Gothic" panose="020B0502020202020204" pitchFamily="34" charset="0"/>
                        </a:rPr>
                        <a:t>361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rgbClr val="FF0000"/>
                          </a:solidFill>
                          <a:latin typeface="Century Gothic" panose="020B0502020202020204" pitchFamily="34" charset="0"/>
                        </a:rPr>
                        <a:t>379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150523"/>
                  </a:ext>
                </a:extLst>
              </a:tr>
              <a:tr h="0">
                <a:tc>
                  <a:txBody>
                    <a:bodyPr/>
                    <a:lstStyle/>
                    <a:p>
                      <a:pPr algn="ctr"/>
                      <a:r>
                        <a:rPr lang="en-GB" sz="2400" b="1" dirty="0">
                          <a:solidFill>
                            <a:srgbClr val="FF0000"/>
                          </a:solidFill>
                          <a:latin typeface="Century Gothic" panose="020B0502020202020204" pitchFamily="34" charset="0"/>
                        </a:rPr>
                        <a:t>three hundred and fifty-four</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three hundred and seventy-two</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84964657"/>
                  </a:ext>
                </a:extLst>
              </a:tr>
            </a:tbl>
          </a:graphicData>
        </a:graphic>
      </p:graphicFrame>
      <p:grpSp>
        <p:nvGrpSpPr>
          <p:cNvPr id="14" name="Group 13">
            <a:extLst>
              <a:ext uri="{FF2B5EF4-FFF2-40B4-BE49-F238E27FC236}">
                <a16:creationId xmlns:a16="http://schemas.microsoft.com/office/drawing/2014/main" id="{2D2C425F-ABC9-4079-A99F-16C48A5FB240}"/>
              </a:ext>
            </a:extLst>
          </p:cNvPr>
          <p:cNvGrpSpPr/>
          <p:nvPr/>
        </p:nvGrpSpPr>
        <p:grpSpPr>
          <a:xfrm>
            <a:off x="59531" y="6454317"/>
            <a:ext cx="1238534" cy="403683"/>
            <a:chOff x="68077" y="6454317"/>
            <a:chExt cx="1238534" cy="403683"/>
          </a:xfrm>
        </p:grpSpPr>
        <p:sp>
          <p:nvSpPr>
            <p:cNvPr id="15" name="TextBox 8">
              <a:extLst>
                <a:ext uri="{FF2B5EF4-FFF2-40B4-BE49-F238E27FC236}">
                  <a16:creationId xmlns:a16="http://schemas.microsoft.com/office/drawing/2014/main" id="{A25436CD-4F73-40EC-9CF7-A7F948AE825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0" name="Picture 19" descr="A close up of a sign&#10;&#10;Description generated with high confidence">
              <a:extLst>
                <a:ext uri="{FF2B5EF4-FFF2-40B4-BE49-F238E27FC236}">
                  <a16:creationId xmlns:a16="http://schemas.microsoft.com/office/drawing/2014/main" id="{323F43B2-12A0-43C3-9E62-F0024114DD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69647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Which numbers are incorrectly placed in the table below? Explain why.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Three hundred and sixty-six; three hundred and fifty-four and 379 are incorrect because three hundred and sixty-six rounds to 370, three hundred and fifty-four rounds to 350 and 379 rounds to 380.</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aphicFrame>
        <p:nvGraphicFramePr>
          <p:cNvPr id="10" name="Table 9">
            <a:extLst>
              <a:ext uri="{FF2B5EF4-FFF2-40B4-BE49-F238E27FC236}">
                <a16:creationId xmlns:a16="http://schemas.microsoft.com/office/drawing/2014/main" id="{E586EDEC-A9A0-4C78-AE25-216B6BD3CDF3}"/>
              </a:ext>
            </a:extLst>
          </p:cNvPr>
          <p:cNvGraphicFramePr>
            <a:graphicFrameLocks noGrp="1"/>
          </p:cNvGraphicFramePr>
          <p:nvPr>
            <p:extLst>
              <p:ext uri="{D42A27DB-BD31-4B8C-83A1-F6EECF244321}">
                <p14:modId xmlns:p14="http://schemas.microsoft.com/office/powerpoint/2010/main" val="1747991275"/>
              </p:ext>
            </p:extLst>
          </p:nvPr>
        </p:nvGraphicFramePr>
        <p:xfrm>
          <a:off x="1704975" y="1451889"/>
          <a:ext cx="5734050" cy="3502080"/>
        </p:xfrm>
        <a:graphic>
          <a:graphicData uri="http://schemas.openxmlformats.org/drawingml/2006/table">
            <a:tbl>
              <a:tblPr firstRow="1" bandRow="1">
                <a:tableStyleId>{5940675A-B579-460E-94D1-54222C63F5DA}</a:tableStyleId>
              </a:tblPr>
              <a:tblGrid>
                <a:gridCol w="2867025">
                  <a:extLst>
                    <a:ext uri="{9D8B030D-6E8A-4147-A177-3AD203B41FA5}">
                      <a16:colId xmlns:a16="http://schemas.microsoft.com/office/drawing/2014/main" val="3904619441"/>
                    </a:ext>
                  </a:extLst>
                </a:gridCol>
                <a:gridCol w="2867025">
                  <a:extLst>
                    <a:ext uri="{9D8B030D-6E8A-4147-A177-3AD203B41FA5}">
                      <a16:colId xmlns:a16="http://schemas.microsoft.com/office/drawing/2014/main" val="1289098724"/>
                    </a:ext>
                  </a:extLst>
                </a:gridCol>
              </a:tblGrid>
              <a:tr h="576000">
                <a:tc>
                  <a:txBody>
                    <a:bodyPr/>
                    <a:lstStyle/>
                    <a:p>
                      <a:pPr algn="ctr"/>
                      <a:r>
                        <a:rPr lang="en-GB" sz="2400" b="1" dirty="0">
                          <a:latin typeface="Century Gothic" panose="020B0502020202020204" pitchFamily="34" charset="0"/>
                        </a:rPr>
                        <a:t>Nearest ten is 360</a:t>
                      </a:r>
                    </a:p>
                  </a:txBody>
                  <a:tcPr marL="0" marR="0" marT="0" marB="0" anchor="ctr">
                    <a:lnB w="12700" cap="flat" cmpd="sng" algn="ctr">
                      <a:solidFill>
                        <a:schemeClr val="tx1"/>
                      </a:solidFill>
                      <a:prstDash val="solid"/>
                      <a:round/>
                      <a:headEnd type="none" w="med" len="med"/>
                      <a:tailEnd type="none" w="med" len="med"/>
                    </a:lnB>
                    <a:solidFill>
                      <a:srgbClr val="00B0F0"/>
                    </a:solidFill>
                  </a:tcPr>
                </a:tc>
                <a:tc>
                  <a:txBody>
                    <a:bodyPr/>
                    <a:lstStyle/>
                    <a:p>
                      <a:pPr algn="ctr"/>
                      <a:r>
                        <a:rPr lang="en-GB" sz="2400" b="1" dirty="0">
                          <a:latin typeface="Century Gothic" panose="020B0502020202020204" pitchFamily="34" charset="0"/>
                        </a:rPr>
                        <a:t>Nearest ten is 370</a:t>
                      </a:r>
                    </a:p>
                  </a:txBody>
                  <a:tcPr marL="0" marR="0" marT="0" marB="0" anchor="ctr">
                    <a:lnB w="12700" cap="flat" cmpd="sng" algn="ctr">
                      <a:solidFill>
                        <a:schemeClr val="tx1"/>
                      </a:solidFill>
                      <a:prstDash val="solid"/>
                      <a:round/>
                      <a:headEnd type="none" w="med" len="med"/>
                      <a:tailEnd type="none" w="med" len="med"/>
                    </a:lnB>
                    <a:solidFill>
                      <a:srgbClr val="00B0F0"/>
                    </a:solidFill>
                  </a:tcPr>
                </a:tc>
                <a:extLst>
                  <a:ext uri="{0D108BD9-81ED-4DB2-BD59-A6C34878D82A}">
                    <a16:rowId xmlns:a16="http://schemas.microsoft.com/office/drawing/2014/main" val="2578102322"/>
                  </a:ext>
                </a:extLst>
              </a:tr>
              <a:tr h="365760">
                <a:tc>
                  <a:txBody>
                    <a:bodyPr/>
                    <a:lstStyle/>
                    <a:p>
                      <a:pPr algn="ctr"/>
                      <a:r>
                        <a:rPr lang="en-GB" sz="2400" b="1" dirty="0">
                          <a:solidFill>
                            <a:schemeClr val="tx1"/>
                          </a:solidFill>
                          <a:latin typeface="Century Gothic" panose="020B0502020202020204" pitchFamily="34" charset="0"/>
                        </a:rPr>
                        <a:t>355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373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558928003"/>
                  </a:ext>
                </a:extLst>
              </a:tr>
              <a:tr h="365760">
                <a:tc>
                  <a:txBody>
                    <a:bodyPr/>
                    <a:lstStyle/>
                    <a:p>
                      <a:pPr algn="ctr"/>
                      <a:r>
                        <a:rPr lang="en-GB" sz="2400" b="1" dirty="0">
                          <a:solidFill>
                            <a:schemeClr val="tx1"/>
                          </a:solidFill>
                          <a:latin typeface="Century Gothic" panose="020B0502020202020204" pitchFamily="34" charset="0"/>
                        </a:rPr>
                        <a:t>364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three hundred and sixty-nine</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4745686"/>
                  </a:ext>
                </a:extLst>
              </a:tr>
              <a:tr h="365760">
                <a:tc>
                  <a:txBody>
                    <a:bodyPr/>
                    <a:lstStyle/>
                    <a:p>
                      <a:pPr algn="ctr"/>
                      <a:r>
                        <a:rPr lang="en-GB" sz="2400" b="1" dirty="0">
                          <a:solidFill>
                            <a:srgbClr val="FF0000"/>
                          </a:solidFill>
                          <a:latin typeface="Century Gothic" panose="020B0502020202020204" pitchFamily="34" charset="0"/>
                        </a:rPr>
                        <a:t>three hundred and sixty-six</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371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019064330"/>
                  </a:ext>
                </a:extLst>
              </a:tr>
              <a:tr h="365760">
                <a:tc>
                  <a:txBody>
                    <a:bodyPr/>
                    <a:lstStyle/>
                    <a:p>
                      <a:pPr algn="ctr"/>
                      <a:r>
                        <a:rPr lang="en-GB" sz="2400" b="1" dirty="0">
                          <a:solidFill>
                            <a:schemeClr val="tx1"/>
                          </a:solidFill>
                          <a:latin typeface="Century Gothic" panose="020B0502020202020204" pitchFamily="34" charset="0"/>
                        </a:rPr>
                        <a:t>361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2400" b="1" dirty="0">
                          <a:solidFill>
                            <a:srgbClr val="FF0000"/>
                          </a:solidFill>
                          <a:latin typeface="Century Gothic" panose="020B0502020202020204" pitchFamily="34" charset="0"/>
                        </a:rPr>
                        <a:t>379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34150523"/>
                  </a:ext>
                </a:extLst>
              </a:tr>
              <a:tr h="0">
                <a:tc>
                  <a:txBody>
                    <a:bodyPr/>
                    <a:lstStyle/>
                    <a:p>
                      <a:pPr algn="ctr"/>
                      <a:r>
                        <a:rPr lang="en-GB" sz="2400" b="1" dirty="0">
                          <a:solidFill>
                            <a:srgbClr val="FF0000"/>
                          </a:solidFill>
                          <a:latin typeface="Century Gothic" panose="020B0502020202020204" pitchFamily="34" charset="0"/>
                        </a:rPr>
                        <a:t>three hundred and fifty-four</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400" b="1" dirty="0">
                          <a:solidFill>
                            <a:schemeClr val="tx1"/>
                          </a:solidFill>
                          <a:latin typeface="Century Gothic" panose="020B0502020202020204" pitchFamily="34" charset="0"/>
                        </a:rPr>
                        <a:t>three hundred and seventy-two</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84964657"/>
                  </a:ext>
                </a:extLst>
              </a:tr>
            </a:tbl>
          </a:graphicData>
        </a:graphic>
      </p:graphicFrame>
      <p:grpSp>
        <p:nvGrpSpPr>
          <p:cNvPr id="13" name="Group 12">
            <a:extLst>
              <a:ext uri="{FF2B5EF4-FFF2-40B4-BE49-F238E27FC236}">
                <a16:creationId xmlns:a16="http://schemas.microsoft.com/office/drawing/2014/main" id="{BE2BA87D-296B-4A99-AF37-FB4601EA732C}"/>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1FA173B5-340F-4AB8-9AB3-F6251470CFF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80644D52-D9CE-4C3A-9A12-648B9A72F8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931606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2" name="Group 21">
            <a:extLst>
              <a:ext uri="{FF2B5EF4-FFF2-40B4-BE49-F238E27FC236}">
                <a16:creationId xmlns:a16="http://schemas.microsoft.com/office/drawing/2014/main" id="{099BEAFA-85A2-47D3-8D58-4CDF3F44EFDB}"/>
              </a:ext>
            </a:extLst>
          </p:cNvPr>
          <p:cNvGrpSpPr/>
          <p:nvPr/>
        </p:nvGrpSpPr>
        <p:grpSpPr>
          <a:xfrm>
            <a:off x="59531" y="6454317"/>
            <a:ext cx="1238534" cy="403683"/>
            <a:chOff x="68077" y="6454317"/>
            <a:chExt cx="1238534" cy="403683"/>
          </a:xfrm>
        </p:grpSpPr>
        <p:sp>
          <p:nvSpPr>
            <p:cNvPr id="23" name="TextBox 8">
              <a:extLst>
                <a:ext uri="{FF2B5EF4-FFF2-40B4-BE49-F238E27FC236}">
                  <a16:creationId xmlns:a16="http://schemas.microsoft.com/office/drawing/2014/main" id="{DAE48597-1E63-49B3-BD4E-3110E595332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4" name="Picture 23" descr="A close up of a sign&#10;&#10;Description generated with high confidence">
              <a:extLst>
                <a:ext uri="{FF2B5EF4-FFF2-40B4-BE49-F238E27FC236}">
                  <a16:creationId xmlns:a16="http://schemas.microsoft.com/office/drawing/2014/main" id="{B432BA76-E03D-4A86-B39B-3B93DF63E6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01ECBB43-8AEB-43F1-9487-20C979E14E20}"/>
              </a:ext>
            </a:extLst>
          </p:cNvPr>
          <p:cNvPicPr>
            <a:picLocks noChangeAspect="1"/>
          </p:cNvPicPr>
          <p:nvPr/>
        </p:nvPicPr>
        <p:blipFill>
          <a:blip r:embed="rId4"/>
          <a:stretch>
            <a:fillRect/>
          </a:stretch>
        </p:blipFill>
        <p:spPr>
          <a:xfrm>
            <a:off x="115438" y="147300"/>
            <a:ext cx="8913124" cy="6322100"/>
          </a:xfrm>
          <a:prstGeom prst="rect">
            <a:avLst/>
          </a:prstGeom>
        </p:spPr>
      </p:pic>
      <p:sp>
        <p:nvSpPr>
          <p:cNvPr id="18" name="Rectangle 17">
            <a:extLst>
              <a:ext uri="{FF2B5EF4-FFF2-40B4-BE49-F238E27FC236}">
                <a16:creationId xmlns:a16="http://schemas.microsoft.com/office/drawing/2014/main" id="{B808372D-8443-4121-9142-23CD542EA04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a:t>
            </a:r>
          </a:p>
          <a:p>
            <a:pPr algn="ctr"/>
            <a:r>
              <a:rPr lang="en-GB" sz="2000" b="1" dirty="0">
                <a:solidFill>
                  <a:schemeClr val="tx1"/>
                </a:solidFill>
                <a:latin typeface="Century Gothic" panose="020B0502020202020204" pitchFamily="34" charset="0"/>
              </a:rPr>
              <a:t>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20" name="Speech Bubble: Rectangle with Corners Rounded 19">
            <a:extLst>
              <a:ext uri="{FF2B5EF4-FFF2-40B4-BE49-F238E27FC236}">
                <a16:creationId xmlns:a16="http://schemas.microsoft.com/office/drawing/2014/main" id="{37B1B8EB-AC07-4DCE-8BA5-E5518E88CE4E}"/>
              </a:ext>
            </a:extLst>
          </p:cNvPr>
          <p:cNvSpPr/>
          <p:nvPr/>
        </p:nvSpPr>
        <p:spPr>
          <a:xfrm>
            <a:off x="2413681" y="1924050"/>
            <a:ext cx="2985165" cy="1264928"/>
          </a:xfrm>
          <a:prstGeom prst="wedgeRoundRectCallout">
            <a:avLst>
              <a:gd name="adj1" fmla="val -59020"/>
              <a:gd name="adj2" fmla="val 308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Seven hundred and fifteen to the nearest ten is seven hundred and twenty.</a:t>
            </a:r>
          </a:p>
        </p:txBody>
      </p:sp>
      <p:sp>
        <p:nvSpPr>
          <p:cNvPr id="21" name="TextBox 20">
            <a:extLst>
              <a:ext uri="{FF2B5EF4-FFF2-40B4-BE49-F238E27FC236}">
                <a16:creationId xmlns:a16="http://schemas.microsoft.com/office/drawing/2014/main" id="{539033D3-EA18-40C4-A1A3-B809A9DF04FB}"/>
              </a:ext>
            </a:extLst>
          </p:cNvPr>
          <p:cNvSpPr txBox="1"/>
          <p:nvPr/>
        </p:nvSpPr>
        <p:spPr>
          <a:xfrm>
            <a:off x="776791" y="3249560"/>
            <a:ext cx="1297150" cy="400110"/>
          </a:xfrm>
          <a:prstGeom prst="rect">
            <a:avLst/>
          </a:prstGeom>
          <a:noFill/>
        </p:spPr>
        <p:txBody>
          <a:bodyPr wrap="none" rtlCol="0">
            <a:spAutoFit/>
          </a:bodyPr>
          <a:lstStyle/>
          <a:p>
            <a:r>
              <a:rPr lang="en-GB" sz="2000" b="1" dirty="0">
                <a:latin typeface="Century Gothic" panose="020B0502020202020204" pitchFamily="34" charset="0"/>
              </a:rPr>
              <a:t>Amanda</a:t>
            </a:r>
          </a:p>
        </p:txBody>
      </p:sp>
      <p:sp>
        <p:nvSpPr>
          <p:cNvPr id="25" name="Speech Bubble: Rectangle with Corners Rounded 24">
            <a:extLst>
              <a:ext uri="{FF2B5EF4-FFF2-40B4-BE49-F238E27FC236}">
                <a16:creationId xmlns:a16="http://schemas.microsoft.com/office/drawing/2014/main" id="{31D3BD28-9F06-4F3A-A964-07532417FAE5}"/>
              </a:ext>
            </a:extLst>
          </p:cNvPr>
          <p:cNvSpPr/>
          <p:nvPr/>
        </p:nvSpPr>
        <p:spPr>
          <a:xfrm>
            <a:off x="3808334" y="3715579"/>
            <a:ext cx="2985165" cy="1263600"/>
          </a:xfrm>
          <a:prstGeom prst="wedgeRoundRectCallout">
            <a:avLst>
              <a:gd name="adj1" fmla="val 60074"/>
              <a:gd name="adj2" fmla="val 1527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Seven hundred and fifteen to the nearest ten is seven hundred and ten.</a:t>
            </a:r>
          </a:p>
        </p:txBody>
      </p:sp>
      <p:sp>
        <p:nvSpPr>
          <p:cNvPr id="26" name="TextBox 25">
            <a:extLst>
              <a:ext uri="{FF2B5EF4-FFF2-40B4-BE49-F238E27FC236}">
                <a16:creationId xmlns:a16="http://schemas.microsoft.com/office/drawing/2014/main" id="{78E00D8E-4925-4796-AFAD-E898891DB2EA}"/>
              </a:ext>
            </a:extLst>
          </p:cNvPr>
          <p:cNvSpPr txBox="1"/>
          <p:nvPr/>
        </p:nvSpPr>
        <p:spPr>
          <a:xfrm>
            <a:off x="7413356" y="4950460"/>
            <a:ext cx="835485" cy="400110"/>
          </a:xfrm>
          <a:prstGeom prst="rect">
            <a:avLst/>
          </a:prstGeom>
          <a:noFill/>
        </p:spPr>
        <p:txBody>
          <a:bodyPr wrap="none" rtlCol="0">
            <a:spAutoFit/>
          </a:bodyPr>
          <a:lstStyle/>
          <a:p>
            <a:r>
              <a:rPr lang="en-GB" sz="2000" b="1" dirty="0">
                <a:latin typeface="Century Gothic" panose="020B0502020202020204" pitchFamily="34" charset="0"/>
              </a:rPr>
              <a:t>Philip</a:t>
            </a:r>
          </a:p>
        </p:txBody>
      </p:sp>
    </p:spTree>
    <p:extLst>
      <p:ext uri="{BB962C8B-B14F-4D97-AF65-F5344CB8AC3E}">
        <p14:creationId xmlns:p14="http://schemas.microsoft.com/office/powerpoint/2010/main" val="4285300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2" name="Group 21">
            <a:extLst>
              <a:ext uri="{FF2B5EF4-FFF2-40B4-BE49-F238E27FC236}">
                <a16:creationId xmlns:a16="http://schemas.microsoft.com/office/drawing/2014/main" id="{099BEAFA-85A2-47D3-8D58-4CDF3F44EFDB}"/>
              </a:ext>
            </a:extLst>
          </p:cNvPr>
          <p:cNvGrpSpPr/>
          <p:nvPr/>
        </p:nvGrpSpPr>
        <p:grpSpPr>
          <a:xfrm>
            <a:off x="59531" y="6454317"/>
            <a:ext cx="1238534" cy="403683"/>
            <a:chOff x="68077" y="6454317"/>
            <a:chExt cx="1238534" cy="403683"/>
          </a:xfrm>
        </p:grpSpPr>
        <p:sp>
          <p:nvSpPr>
            <p:cNvPr id="23" name="TextBox 8">
              <a:extLst>
                <a:ext uri="{FF2B5EF4-FFF2-40B4-BE49-F238E27FC236}">
                  <a16:creationId xmlns:a16="http://schemas.microsoft.com/office/drawing/2014/main" id="{DAE48597-1E63-49B3-BD4E-3110E595332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4" name="Picture 23" descr="A close up of a sign&#10;&#10;Description generated with high confidence">
              <a:extLst>
                <a:ext uri="{FF2B5EF4-FFF2-40B4-BE49-F238E27FC236}">
                  <a16:creationId xmlns:a16="http://schemas.microsoft.com/office/drawing/2014/main" id="{B432BA76-E03D-4A86-B39B-3B93DF63E6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01ECBB43-8AEB-43F1-9487-20C979E14E20}"/>
              </a:ext>
            </a:extLst>
          </p:cNvPr>
          <p:cNvPicPr>
            <a:picLocks noChangeAspect="1"/>
          </p:cNvPicPr>
          <p:nvPr/>
        </p:nvPicPr>
        <p:blipFill>
          <a:blip r:embed="rId4"/>
          <a:stretch>
            <a:fillRect/>
          </a:stretch>
        </p:blipFill>
        <p:spPr>
          <a:xfrm>
            <a:off x="115438" y="147300"/>
            <a:ext cx="8913124" cy="6322100"/>
          </a:xfrm>
          <a:prstGeom prst="rect">
            <a:avLst/>
          </a:prstGeom>
        </p:spPr>
      </p:pic>
      <p:sp>
        <p:nvSpPr>
          <p:cNvPr id="18" name="Rectangle 17">
            <a:extLst>
              <a:ext uri="{FF2B5EF4-FFF2-40B4-BE49-F238E27FC236}">
                <a16:creationId xmlns:a16="http://schemas.microsoft.com/office/drawing/2014/main" id="{B808372D-8443-4121-9142-23CD542EA04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a:t>
            </a:r>
          </a:p>
          <a:p>
            <a:pPr algn="ctr"/>
            <a:r>
              <a:rPr lang="en-GB" sz="2000" b="1" dirty="0">
                <a:solidFill>
                  <a:schemeClr val="tx1"/>
                </a:solidFill>
                <a:latin typeface="Century Gothic" panose="020B0502020202020204" pitchFamily="34" charset="0"/>
              </a:rPr>
              <a:t>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Amanda is correct because…</a:t>
            </a:r>
          </a:p>
          <a:p>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20" name="Speech Bubble: Rectangle with Corners Rounded 19">
            <a:extLst>
              <a:ext uri="{FF2B5EF4-FFF2-40B4-BE49-F238E27FC236}">
                <a16:creationId xmlns:a16="http://schemas.microsoft.com/office/drawing/2014/main" id="{37B1B8EB-AC07-4DCE-8BA5-E5518E88CE4E}"/>
              </a:ext>
            </a:extLst>
          </p:cNvPr>
          <p:cNvSpPr/>
          <p:nvPr/>
        </p:nvSpPr>
        <p:spPr>
          <a:xfrm>
            <a:off x="2413681" y="1924050"/>
            <a:ext cx="2985165" cy="1264928"/>
          </a:xfrm>
          <a:prstGeom prst="wedgeRoundRectCallout">
            <a:avLst>
              <a:gd name="adj1" fmla="val -59020"/>
              <a:gd name="adj2" fmla="val 308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Seven hundred and fifteen to the nearest ten is seven hundred and twenty.</a:t>
            </a:r>
          </a:p>
        </p:txBody>
      </p:sp>
      <p:sp>
        <p:nvSpPr>
          <p:cNvPr id="21" name="TextBox 20">
            <a:extLst>
              <a:ext uri="{FF2B5EF4-FFF2-40B4-BE49-F238E27FC236}">
                <a16:creationId xmlns:a16="http://schemas.microsoft.com/office/drawing/2014/main" id="{539033D3-EA18-40C4-A1A3-B809A9DF04FB}"/>
              </a:ext>
            </a:extLst>
          </p:cNvPr>
          <p:cNvSpPr txBox="1"/>
          <p:nvPr/>
        </p:nvSpPr>
        <p:spPr>
          <a:xfrm>
            <a:off x="776791" y="3249560"/>
            <a:ext cx="1297150" cy="400110"/>
          </a:xfrm>
          <a:prstGeom prst="rect">
            <a:avLst/>
          </a:prstGeom>
          <a:noFill/>
        </p:spPr>
        <p:txBody>
          <a:bodyPr wrap="none" rtlCol="0">
            <a:spAutoFit/>
          </a:bodyPr>
          <a:lstStyle/>
          <a:p>
            <a:r>
              <a:rPr lang="en-GB" sz="2000" b="1" dirty="0">
                <a:latin typeface="Century Gothic" panose="020B0502020202020204" pitchFamily="34" charset="0"/>
              </a:rPr>
              <a:t>Amanda</a:t>
            </a:r>
          </a:p>
        </p:txBody>
      </p:sp>
      <p:sp>
        <p:nvSpPr>
          <p:cNvPr id="25" name="Speech Bubble: Rectangle with Corners Rounded 24">
            <a:extLst>
              <a:ext uri="{FF2B5EF4-FFF2-40B4-BE49-F238E27FC236}">
                <a16:creationId xmlns:a16="http://schemas.microsoft.com/office/drawing/2014/main" id="{31D3BD28-9F06-4F3A-A964-07532417FAE5}"/>
              </a:ext>
            </a:extLst>
          </p:cNvPr>
          <p:cNvSpPr/>
          <p:nvPr/>
        </p:nvSpPr>
        <p:spPr>
          <a:xfrm>
            <a:off x="3808334" y="3715579"/>
            <a:ext cx="2985165" cy="1263600"/>
          </a:xfrm>
          <a:prstGeom prst="wedgeRoundRectCallout">
            <a:avLst>
              <a:gd name="adj1" fmla="val 60074"/>
              <a:gd name="adj2" fmla="val 1527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Seven hundred and fifteen to the nearest ten is seven hundred and ten.</a:t>
            </a:r>
          </a:p>
        </p:txBody>
      </p:sp>
      <p:sp>
        <p:nvSpPr>
          <p:cNvPr id="26" name="TextBox 25">
            <a:extLst>
              <a:ext uri="{FF2B5EF4-FFF2-40B4-BE49-F238E27FC236}">
                <a16:creationId xmlns:a16="http://schemas.microsoft.com/office/drawing/2014/main" id="{78E00D8E-4925-4796-AFAD-E898891DB2EA}"/>
              </a:ext>
            </a:extLst>
          </p:cNvPr>
          <p:cNvSpPr txBox="1"/>
          <p:nvPr/>
        </p:nvSpPr>
        <p:spPr>
          <a:xfrm>
            <a:off x="7413356" y="4950460"/>
            <a:ext cx="835485" cy="400110"/>
          </a:xfrm>
          <a:prstGeom prst="rect">
            <a:avLst/>
          </a:prstGeom>
          <a:noFill/>
        </p:spPr>
        <p:txBody>
          <a:bodyPr wrap="none" rtlCol="0">
            <a:spAutoFit/>
          </a:bodyPr>
          <a:lstStyle/>
          <a:p>
            <a:r>
              <a:rPr lang="en-GB" sz="2000" b="1" dirty="0">
                <a:latin typeface="Century Gothic" panose="020B0502020202020204" pitchFamily="34" charset="0"/>
              </a:rPr>
              <a:t>Philip</a:t>
            </a:r>
          </a:p>
        </p:txBody>
      </p:sp>
    </p:spTree>
    <p:extLst>
      <p:ext uri="{BB962C8B-B14F-4D97-AF65-F5344CB8AC3E}">
        <p14:creationId xmlns:p14="http://schemas.microsoft.com/office/powerpoint/2010/main" val="573515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2" name="Group 21">
            <a:extLst>
              <a:ext uri="{FF2B5EF4-FFF2-40B4-BE49-F238E27FC236}">
                <a16:creationId xmlns:a16="http://schemas.microsoft.com/office/drawing/2014/main" id="{099BEAFA-85A2-47D3-8D58-4CDF3F44EFDB}"/>
              </a:ext>
            </a:extLst>
          </p:cNvPr>
          <p:cNvGrpSpPr/>
          <p:nvPr/>
        </p:nvGrpSpPr>
        <p:grpSpPr>
          <a:xfrm>
            <a:off x="59531" y="6454317"/>
            <a:ext cx="1238534" cy="403683"/>
            <a:chOff x="68077" y="6454317"/>
            <a:chExt cx="1238534" cy="403683"/>
          </a:xfrm>
        </p:grpSpPr>
        <p:sp>
          <p:nvSpPr>
            <p:cNvPr id="23" name="TextBox 8">
              <a:extLst>
                <a:ext uri="{FF2B5EF4-FFF2-40B4-BE49-F238E27FC236}">
                  <a16:creationId xmlns:a16="http://schemas.microsoft.com/office/drawing/2014/main" id="{DAE48597-1E63-49B3-BD4E-3110E595332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4" name="Picture 23" descr="A close up of a sign&#10;&#10;Description generated with high confidence">
              <a:extLst>
                <a:ext uri="{FF2B5EF4-FFF2-40B4-BE49-F238E27FC236}">
                  <a16:creationId xmlns:a16="http://schemas.microsoft.com/office/drawing/2014/main" id="{B432BA76-E03D-4A86-B39B-3B93DF63E6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7" name="Picture 16">
            <a:extLst>
              <a:ext uri="{FF2B5EF4-FFF2-40B4-BE49-F238E27FC236}">
                <a16:creationId xmlns:a16="http://schemas.microsoft.com/office/drawing/2014/main" id="{01ECBB43-8AEB-43F1-9487-20C979E14E20}"/>
              </a:ext>
            </a:extLst>
          </p:cNvPr>
          <p:cNvPicPr>
            <a:picLocks noChangeAspect="1"/>
          </p:cNvPicPr>
          <p:nvPr/>
        </p:nvPicPr>
        <p:blipFill>
          <a:blip r:embed="rId4"/>
          <a:stretch>
            <a:fillRect/>
          </a:stretch>
        </p:blipFill>
        <p:spPr>
          <a:xfrm>
            <a:off x="115438" y="147300"/>
            <a:ext cx="8913124" cy="6322100"/>
          </a:xfrm>
          <a:prstGeom prst="rect">
            <a:avLst/>
          </a:prstGeom>
        </p:spPr>
      </p:pic>
      <p:sp>
        <p:nvSpPr>
          <p:cNvPr id="18" name="Rectangle 17">
            <a:extLst>
              <a:ext uri="{FF2B5EF4-FFF2-40B4-BE49-F238E27FC236}">
                <a16:creationId xmlns:a16="http://schemas.microsoft.com/office/drawing/2014/main" id="{B808372D-8443-4121-9142-23CD542EA04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a:t>
            </a:r>
          </a:p>
          <a:p>
            <a:pPr algn="ctr"/>
            <a:r>
              <a:rPr lang="en-GB" sz="2000" b="1" dirty="0">
                <a:solidFill>
                  <a:schemeClr val="tx1"/>
                </a:solidFill>
                <a:latin typeface="Century Gothic" panose="020B0502020202020204" pitchFamily="34" charset="0"/>
              </a:rPr>
              <a:t>Prove it.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u="sng" dirty="0">
              <a:solidFill>
                <a:schemeClr val="bg2">
                  <a:lumMod val="50000"/>
                </a:schemeClr>
              </a:solidFill>
              <a:latin typeface="SassoonCRInfantMedium" panose="02000603020000020003" pitchFamily="2"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r>
              <a:rPr lang="en-GB" sz="2000" b="1" dirty="0">
                <a:solidFill>
                  <a:srgbClr val="FF0000"/>
                </a:solidFill>
                <a:latin typeface="Century Gothic" panose="020B0502020202020204" pitchFamily="34" charset="0"/>
              </a:rPr>
              <a:t>Amanda is correct because 715 rounds to 720 – 5 rounds up.</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sp>
        <p:nvSpPr>
          <p:cNvPr id="20" name="Speech Bubble: Rectangle with Corners Rounded 19">
            <a:extLst>
              <a:ext uri="{FF2B5EF4-FFF2-40B4-BE49-F238E27FC236}">
                <a16:creationId xmlns:a16="http://schemas.microsoft.com/office/drawing/2014/main" id="{37B1B8EB-AC07-4DCE-8BA5-E5518E88CE4E}"/>
              </a:ext>
            </a:extLst>
          </p:cNvPr>
          <p:cNvSpPr/>
          <p:nvPr/>
        </p:nvSpPr>
        <p:spPr>
          <a:xfrm>
            <a:off x="2413681" y="1924050"/>
            <a:ext cx="2985165" cy="1264928"/>
          </a:xfrm>
          <a:prstGeom prst="wedgeRoundRectCallout">
            <a:avLst>
              <a:gd name="adj1" fmla="val -59020"/>
              <a:gd name="adj2" fmla="val 3087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Seven hundred and fifteen to the nearest ten is seven hundred and twenty.</a:t>
            </a:r>
          </a:p>
        </p:txBody>
      </p:sp>
      <p:sp>
        <p:nvSpPr>
          <p:cNvPr id="21" name="TextBox 20">
            <a:extLst>
              <a:ext uri="{FF2B5EF4-FFF2-40B4-BE49-F238E27FC236}">
                <a16:creationId xmlns:a16="http://schemas.microsoft.com/office/drawing/2014/main" id="{539033D3-EA18-40C4-A1A3-B809A9DF04FB}"/>
              </a:ext>
            </a:extLst>
          </p:cNvPr>
          <p:cNvSpPr txBox="1"/>
          <p:nvPr/>
        </p:nvSpPr>
        <p:spPr>
          <a:xfrm>
            <a:off x="776791" y="3249560"/>
            <a:ext cx="1297150" cy="400110"/>
          </a:xfrm>
          <a:prstGeom prst="rect">
            <a:avLst/>
          </a:prstGeom>
          <a:noFill/>
        </p:spPr>
        <p:txBody>
          <a:bodyPr wrap="none" rtlCol="0">
            <a:spAutoFit/>
          </a:bodyPr>
          <a:lstStyle/>
          <a:p>
            <a:r>
              <a:rPr lang="en-GB" sz="2000" b="1" dirty="0">
                <a:latin typeface="Century Gothic" panose="020B0502020202020204" pitchFamily="34" charset="0"/>
              </a:rPr>
              <a:t>Amanda</a:t>
            </a:r>
          </a:p>
        </p:txBody>
      </p:sp>
      <p:sp>
        <p:nvSpPr>
          <p:cNvPr id="25" name="Speech Bubble: Rectangle with Corners Rounded 24">
            <a:extLst>
              <a:ext uri="{FF2B5EF4-FFF2-40B4-BE49-F238E27FC236}">
                <a16:creationId xmlns:a16="http://schemas.microsoft.com/office/drawing/2014/main" id="{31D3BD28-9F06-4F3A-A964-07532417FAE5}"/>
              </a:ext>
            </a:extLst>
          </p:cNvPr>
          <p:cNvSpPr/>
          <p:nvPr/>
        </p:nvSpPr>
        <p:spPr>
          <a:xfrm>
            <a:off x="3808334" y="3715579"/>
            <a:ext cx="2985165" cy="1263600"/>
          </a:xfrm>
          <a:prstGeom prst="wedgeRoundRectCallout">
            <a:avLst>
              <a:gd name="adj1" fmla="val 60074"/>
              <a:gd name="adj2" fmla="val 1527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Seven hundred and fifteen to the nearest ten is seven hundred and ten.</a:t>
            </a:r>
          </a:p>
        </p:txBody>
      </p:sp>
      <p:sp>
        <p:nvSpPr>
          <p:cNvPr id="26" name="TextBox 25">
            <a:extLst>
              <a:ext uri="{FF2B5EF4-FFF2-40B4-BE49-F238E27FC236}">
                <a16:creationId xmlns:a16="http://schemas.microsoft.com/office/drawing/2014/main" id="{78E00D8E-4925-4796-AFAD-E898891DB2EA}"/>
              </a:ext>
            </a:extLst>
          </p:cNvPr>
          <p:cNvSpPr txBox="1"/>
          <p:nvPr/>
        </p:nvSpPr>
        <p:spPr>
          <a:xfrm>
            <a:off x="7413356" y="4950460"/>
            <a:ext cx="835485" cy="400110"/>
          </a:xfrm>
          <a:prstGeom prst="rect">
            <a:avLst/>
          </a:prstGeom>
          <a:noFill/>
        </p:spPr>
        <p:txBody>
          <a:bodyPr wrap="none" rtlCol="0">
            <a:spAutoFit/>
          </a:bodyPr>
          <a:lstStyle/>
          <a:p>
            <a:r>
              <a:rPr lang="en-GB" sz="2000" b="1" dirty="0">
                <a:latin typeface="Century Gothic" panose="020B0502020202020204" pitchFamily="34" charset="0"/>
              </a:rPr>
              <a:t>Philip</a:t>
            </a:r>
          </a:p>
        </p:txBody>
      </p:sp>
    </p:spTree>
    <p:extLst>
      <p:ext uri="{BB962C8B-B14F-4D97-AF65-F5344CB8AC3E}">
        <p14:creationId xmlns:p14="http://schemas.microsoft.com/office/powerpoint/2010/main" val="18102295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38" name="Group 37">
            <a:extLst>
              <a:ext uri="{FF2B5EF4-FFF2-40B4-BE49-F238E27FC236}">
                <a16:creationId xmlns:a16="http://schemas.microsoft.com/office/drawing/2014/main" id="{007637AB-FB18-47D4-B4ED-B6AE1DEDA8F9}"/>
              </a:ext>
            </a:extLst>
          </p:cNvPr>
          <p:cNvGrpSpPr/>
          <p:nvPr/>
        </p:nvGrpSpPr>
        <p:grpSpPr>
          <a:xfrm>
            <a:off x="59531" y="6454317"/>
            <a:ext cx="1238534" cy="403683"/>
            <a:chOff x="68077" y="6454317"/>
            <a:chExt cx="1238534" cy="403683"/>
          </a:xfrm>
        </p:grpSpPr>
        <p:sp>
          <p:nvSpPr>
            <p:cNvPr id="39" name="TextBox 8">
              <a:extLst>
                <a:ext uri="{FF2B5EF4-FFF2-40B4-BE49-F238E27FC236}">
                  <a16:creationId xmlns:a16="http://schemas.microsoft.com/office/drawing/2014/main" id="{47EA1B97-2934-4BD1-885D-50FF390FF4C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40" name="Picture 39" descr="A close up of a sign&#10;&#10;Description generated with high confidence">
              <a:extLst>
                <a:ext uri="{FF2B5EF4-FFF2-40B4-BE49-F238E27FC236}">
                  <a16:creationId xmlns:a16="http://schemas.microsoft.com/office/drawing/2014/main" id="{D2641244-4767-49C0-85F1-BC1F3CBCF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2" name="Picture 21">
            <a:extLst>
              <a:ext uri="{FF2B5EF4-FFF2-40B4-BE49-F238E27FC236}">
                <a16:creationId xmlns:a16="http://schemas.microsoft.com/office/drawing/2014/main" id="{63D82613-4CE6-4589-AC68-26677E9D1F9C}"/>
              </a:ext>
            </a:extLst>
          </p:cNvPr>
          <p:cNvPicPr>
            <a:picLocks noChangeAspect="1"/>
          </p:cNvPicPr>
          <p:nvPr/>
        </p:nvPicPr>
        <p:blipFill>
          <a:blip r:embed="rId4"/>
          <a:stretch>
            <a:fillRect/>
          </a:stretch>
        </p:blipFill>
        <p:spPr>
          <a:xfrm>
            <a:off x="115438" y="147300"/>
            <a:ext cx="8913124" cy="6322100"/>
          </a:xfrm>
          <a:prstGeom prst="rect">
            <a:avLst/>
          </a:prstGeom>
        </p:spPr>
      </p:pic>
      <p:sp>
        <p:nvSpPr>
          <p:cNvPr id="23" name="Rectangle 22">
            <a:extLst>
              <a:ext uri="{FF2B5EF4-FFF2-40B4-BE49-F238E27FC236}">
                <a16:creationId xmlns:a16="http://schemas.microsoft.com/office/drawing/2014/main" id="{853DCDB0-4374-4568-B2A5-4C28E42109B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 number represented by the place value counters that are hidden behind the splat can be rounded to 150.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fewer than 10 counters. What could they be? Show all the possibilities by drawing the place value counters.</a:t>
            </a: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algn="ctr"/>
            <a:endParaRPr lang="en-GB" sz="2400" dirty="0">
              <a:solidFill>
                <a:srgbClr val="FF0000"/>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1383247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38" name="Group 37">
            <a:extLst>
              <a:ext uri="{FF2B5EF4-FFF2-40B4-BE49-F238E27FC236}">
                <a16:creationId xmlns:a16="http://schemas.microsoft.com/office/drawing/2014/main" id="{007637AB-FB18-47D4-B4ED-B6AE1DEDA8F9}"/>
              </a:ext>
            </a:extLst>
          </p:cNvPr>
          <p:cNvGrpSpPr/>
          <p:nvPr/>
        </p:nvGrpSpPr>
        <p:grpSpPr>
          <a:xfrm>
            <a:off x="59531" y="6454317"/>
            <a:ext cx="1238534" cy="403683"/>
            <a:chOff x="68077" y="6454317"/>
            <a:chExt cx="1238534" cy="403683"/>
          </a:xfrm>
        </p:grpSpPr>
        <p:sp>
          <p:nvSpPr>
            <p:cNvPr id="39" name="TextBox 8">
              <a:extLst>
                <a:ext uri="{FF2B5EF4-FFF2-40B4-BE49-F238E27FC236}">
                  <a16:creationId xmlns:a16="http://schemas.microsoft.com/office/drawing/2014/main" id="{47EA1B97-2934-4BD1-885D-50FF390FF4C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40" name="Picture 39" descr="A close up of a sign&#10;&#10;Description generated with high confidence">
              <a:extLst>
                <a:ext uri="{FF2B5EF4-FFF2-40B4-BE49-F238E27FC236}">
                  <a16:creationId xmlns:a16="http://schemas.microsoft.com/office/drawing/2014/main" id="{D2641244-4767-49C0-85F1-BC1F3CBCF3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2" name="Picture 21">
            <a:extLst>
              <a:ext uri="{FF2B5EF4-FFF2-40B4-BE49-F238E27FC236}">
                <a16:creationId xmlns:a16="http://schemas.microsoft.com/office/drawing/2014/main" id="{63D82613-4CE6-4589-AC68-26677E9D1F9C}"/>
              </a:ext>
            </a:extLst>
          </p:cNvPr>
          <p:cNvPicPr>
            <a:picLocks noChangeAspect="1"/>
          </p:cNvPicPr>
          <p:nvPr/>
        </p:nvPicPr>
        <p:blipFill>
          <a:blip r:embed="rId4"/>
          <a:stretch>
            <a:fillRect/>
          </a:stretch>
        </p:blipFill>
        <p:spPr>
          <a:xfrm>
            <a:off x="115438" y="147300"/>
            <a:ext cx="8913124" cy="6322100"/>
          </a:xfrm>
          <a:prstGeom prst="rect">
            <a:avLst/>
          </a:prstGeom>
        </p:spPr>
      </p:pic>
      <p:sp>
        <p:nvSpPr>
          <p:cNvPr id="23" name="Rectangle 22">
            <a:extLst>
              <a:ext uri="{FF2B5EF4-FFF2-40B4-BE49-F238E27FC236}">
                <a16:creationId xmlns:a16="http://schemas.microsoft.com/office/drawing/2014/main" id="{853DCDB0-4374-4568-B2A5-4C28E42109BA}"/>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 number represented by the place value counters that are hidden behind the splat can be rounded to 150.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There are fewer than 10 counters. What could they be? Show all the possibilities by drawing the place value counters.</a:t>
            </a:r>
          </a:p>
          <a:p>
            <a:pPr lvl="0" algn="ctr" defTabSz="514350">
              <a:defRPr/>
            </a:pPr>
            <a:endParaRPr lang="en-GB" sz="2000" b="1" dirty="0">
              <a:solidFill>
                <a:schemeClr val="tx1"/>
              </a:solidFill>
              <a:latin typeface="Century Gothic" panose="020B0502020202020204" pitchFamily="34" charset="0"/>
            </a:endParaRPr>
          </a:p>
          <a:p>
            <a:pPr algn="ctr" defTabSz="514350">
              <a:defRPr/>
            </a:pPr>
            <a:r>
              <a:rPr lang="en-GB" sz="2000" b="1" dirty="0">
                <a:solidFill>
                  <a:srgbClr val="FF0000"/>
                </a:solidFill>
                <a:latin typeface="Century Gothic" panose="020B0502020202020204" pitchFamily="34" charset="0"/>
              </a:rPr>
              <a:t>The place value counters could represent 150; 151; 152 or 153.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lvl="0" algn="ctr" defTabSz="514350">
              <a:defRPr/>
            </a:pPr>
            <a:endParaRPr lang="en-GB" sz="2400" b="1" dirty="0">
              <a:solidFill>
                <a:schemeClr val="tx1"/>
              </a:solidFill>
              <a:latin typeface="Century Gothic" panose="020B0502020202020204" pitchFamily="34" charset="0"/>
            </a:endParaRPr>
          </a:p>
          <a:p>
            <a:pPr algn="ctr"/>
            <a:endParaRPr lang="en-GB" sz="2400" dirty="0">
              <a:solidFill>
                <a:srgbClr val="FF0000"/>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rgbClr val="FF0000"/>
              </a:solidFill>
              <a:latin typeface="SassoonCRInfantMedium" panose="02000603020000020003" pitchFamily="2" charset="0"/>
            </a:endParaRPr>
          </a:p>
        </p:txBody>
      </p:sp>
    </p:spTree>
    <p:extLst>
      <p:ext uri="{BB962C8B-B14F-4D97-AF65-F5344CB8AC3E}">
        <p14:creationId xmlns:p14="http://schemas.microsoft.com/office/powerpoint/2010/main" val="75835769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43930D4-CD19-46E9-ACB8-4238107CA6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schemas.openxmlformats.org/package/2006/metadata/core-propertie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http://schemas.microsoft.com/office/2006/documentManagement/types"/>
    <ds:schemaRef ds:uri="http://purl.org/dc/terms/"/>
    <ds:schemaRef ds:uri="5c7a0828-c5e4-45f8-a074-18a8fdc88ec6"/>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2228</TotalTime>
  <Words>899</Words>
  <Application>Microsoft Office PowerPoint</Application>
  <PresentationFormat>On-screen Show (4:3)</PresentationFormat>
  <Paragraphs>414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66</cp:revision>
  <dcterms:created xsi:type="dcterms:W3CDTF">2018-03-17T10:08:43Z</dcterms:created>
  <dcterms:modified xsi:type="dcterms:W3CDTF">2019-09-11T11:21:17Z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