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0" r:id="rId3"/>
    <p:sldId id="281" r:id="rId4"/>
    <p:sldId id="285" r:id="rId5"/>
    <p:sldId id="295" r:id="rId6"/>
    <p:sldId id="297" r:id="rId7"/>
    <p:sldId id="298" r:id="rId8"/>
    <p:sldId id="293" r:id="rId9"/>
    <p:sldId id="278" r:id="rId10"/>
    <p:sldId id="264" r:id="rId11"/>
    <p:sldId id="275" r:id="rId12"/>
    <p:sldId id="280" r:id="rId13"/>
    <p:sldId id="288" r:id="rId14"/>
    <p:sldId id="279" r:id="rId15"/>
    <p:sldId id="282" r:id="rId16"/>
    <p:sldId id="283" r:id="rId17"/>
    <p:sldId id="257" r:id="rId18"/>
    <p:sldId id="284" r:id="rId19"/>
    <p:sldId id="296" r:id="rId20"/>
    <p:sldId id="289" r:id="rId21"/>
    <p:sldId id="294" r:id="rId22"/>
    <p:sldId id="276" r:id="rId23"/>
    <p:sldId id="277" r:id="rId24"/>
    <p:sldId id="269" r:id="rId25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CCFFFF"/>
    <a:srgbClr val="66FF66"/>
    <a:srgbClr val="66FFFF"/>
    <a:srgbClr val="FF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90" autoAdjust="0"/>
    <p:restoredTop sz="84800" autoAdjust="0"/>
  </p:normalViewPr>
  <p:slideViewPr>
    <p:cSldViewPr>
      <p:cViewPr varScale="1">
        <p:scale>
          <a:sx n="99" d="100"/>
          <a:sy n="99" d="100"/>
        </p:scale>
        <p:origin x="166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C2328-2108-418F-B236-9C235D56BD67}" type="datetimeFigureOut">
              <a:rPr lang="en-GB" smtClean="0"/>
              <a:pPr/>
              <a:t>11/02/2019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3CE3C-DEA2-44B4-9538-B906B3C945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187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5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4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28584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5" y="9428584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5389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Cross curricular</a:t>
            </a:r>
            <a:r>
              <a:rPr lang="en-GB" baseline="0" dirty="0" smtClean="0"/>
              <a:t> </a:t>
            </a:r>
            <a:r>
              <a:rPr lang="en-GB" dirty="0" smtClean="0"/>
              <a:t>activities,</a:t>
            </a:r>
          </a:p>
          <a:p>
            <a:endParaRPr lang="en-GB" dirty="0" smtClean="0"/>
          </a:p>
          <a:p>
            <a:r>
              <a:rPr lang="en-GB" dirty="0" smtClean="0"/>
              <a:t>Go over Prime Areas and Specific Areas</a:t>
            </a:r>
          </a:p>
          <a:p>
            <a:endParaRPr lang="en-GB" dirty="0" smtClean="0"/>
          </a:p>
          <a:p>
            <a:r>
              <a:rPr lang="en-GB" dirty="0" smtClean="0"/>
              <a:t>Curriculum areas</a:t>
            </a:r>
            <a:r>
              <a:rPr lang="en-GB" baseline="0" dirty="0" smtClean="0"/>
              <a:t> reflected inside and out - </a:t>
            </a:r>
            <a:r>
              <a:rPr lang="en-GB" dirty="0" smtClean="0"/>
              <a:t>Clothes can get messy!</a:t>
            </a:r>
          </a:p>
          <a:p>
            <a:endParaRPr lang="en-GB" dirty="0" smtClean="0"/>
          </a:p>
          <a:p>
            <a:r>
              <a:rPr lang="en-GB" dirty="0" smtClean="0"/>
              <a:t>Activities topics</a:t>
            </a:r>
            <a:r>
              <a:rPr lang="en-GB" baseline="0" dirty="0" smtClean="0"/>
              <a:t> flexible, follow </a:t>
            </a:r>
            <a:r>
              <a:rPr lang="en-GB" baseline="0" dirty="0" err="1" smtClean="0"/>
              <a:t>chns</a:t>
            </a:r>
            <a:r>
              <a:rPr lang="en-GB" baseline="0" dirty="0" smtClean="0"/>
              <a:t> interests to ensure engagement</a:t>
            </a:r>
          </a:p>
          <a:p>
            <a:endParaRPr lang="en-GB" dirty="0" smtClean="0"/>
          </a:p>
          <a:p>
            <a:r>
              <a:rPr lang="en-GB" dirty="0" smtClean="0"/>
              <a:t>Build independence in the class, activities child initiated – focus groups with teacher</a:t>
            </a:r>
            <a:r>
              <a:rPr lang="en-GB" baseline="0" dirty="0" smtClean="0"/>
              <a:t> and activities/challenges set up, </a:t>
            </a:r>
            <a:r>
              <a:rPr lang="en-GB" baseline="0" dirty="0" err="1" smtClean="0"/>
              <a:t>chn</a:t>
            </a:r>
            <a:r>
              <a:rPr lang="en-GB" baseline="0" dirty="0" smtClean="0"/>
              <a:t> choose learning activities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Observe and assess through observations of children and what they are able to do consistently and independently</a:t>
            </a:r>
          </a:p>
          <a:p>
            <a:endParaRPr lang="en-GB" baseline="0" dirty="0" smtClean="0"/>
          </a:p>
          <a:p>
            <a:r>
              <a:rPr lang="en-GB" baseline="0" dirty="0" smtClean="0"/>
              <a:t>Encourage input from home so have holistic picture of the child’s development – more information in Sept.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1000" b="1" dirty="0" smtClean="0"/>
              <a:t>There are seven areas of learning and development that must shape educational </a:t>
            </a:r>
          </a:p>
          <a:p>
            <a:r>
              <a:rPr lang="en-GB" sz="1000" b="1" dirty="0" smtClean="0"/>
              <a:t>programmes in early years settings. All areas of learning and development are </a:t>
            </a:r>
          </a:p>
          <a:p>
            <a:r>
              <a:rPr lang="en-GB" sz="1000" b="1" dirty="0" smtClean="0"/>
              <a:t>important and inter-connected. Three areas are particularly crucial for igniting </a:t>
            </a:r>
          </a:p>
          <a:p>
            <a:r>
              <a:rPr lang="en-GB" sz="1000" b="1" dirty="0" smtClean="0"/>
              <a:t>children’s curiosity and enthusiasm for learning, and for building their capacity to </a:t>
            </a:r>
          </a:p>
          <a:p>
            <a:r>
              <a:rPr lang="en-GB" sz="1000" b="1" dirty="0" smtClean="0"/>
              <a:t>learn, form relationships and thrive. These three areas, the prime areas, are:</a:t>
            </a:r>
          </a:p>
          <a:p>
            <a:r>
              <a:rPr lang="en-GB" sz="1000" b="1" dirty="0" smtClean="0"/>
              <a:t>• communication and language;</a:t>
            </a:r>
          </a:p>
          <a:p>
            <a:r>
              <a:rPr lang="en-GB" sz="1000" b="1" dirty="0" smtClean="0"/>
              <a:t>• physical development; and</a:t>
            </a:r>
          </a:p>
          <a:p>
            <a:r>
              <a:rPr lang="en-GB" sz="1000" b="1" dirty="0" smtClean="0"/>
              <a:t>• personal, social and emotional development.</a:t>
            </a:r>
          </a:p>
          <a:p>
            <a:r>
              <a:rPr lang="en-GB" sz="1000" b="1" dirty="0" smtClean="0"/>
              <a:t>Providers must also support children in four specific areas, through which the three </a:t>
            </a:r>
          </a:p>
          <a:p>
            <a:r>
              <a:rPr lang="en-GB" sz="1000" b="1" dirty="0" smtClean="0"/>
              <a:t>prime areas are strengthened and applied. The specific areas are:</a:t>
            </a:r>
          </a:p>
          <a:p>
            <a:r>
              <a:rPr lang="en-GB" sz="1000" b="1" dirty="0" smtClean="0"/>
              <a:t>• literacy; </a:t>
            </a:r>
          </a:p>
          <a:p>
            <a:r>
              <a:rPr lang="en-GB" sz="1000" b="1" dirty="0" smtClean="0"/>
              <a:t>• mathematics;</a:t>
            </a:r>
          </a:p>
          <a:p>
            <a:r>
              <a:rPr lang="en-GB" sz="1000" b="1" dirty="0" smtClean="0"/>
              <a:t>• understanding the world; and</a:t>
            </a:r>
          </a:p>
          <a:p>
            <a:r>
              <a:rPr lang="en-GB" sz="1000" b="1" dirty="0" smtClean="0"/>
              <a:t>• expressive arts and design.</a:t>
            </a:r>
          </a:p>
          <a:p>
            <a:endParaRPr lang="en-GB" sz="1000" dirty="0" smtClean="0"/>
          </a:p>
          <a:p>
            <a:r>
              <a:rPr lang="en-GB" sz="1000" dirty="0" smtClean="0"/>
              <a:t>• The ways in which the child engages with other people and their environment – playing </a:t>
            </a:r>
          </a:p>
          <a:p>
            <a:r>
              <a:rPr lang="en-GB" sz="1000" dirty="0" smtClean="0"/>
              <a:t>and exploring, active learning, and creating and thinking critically – underpin learning and </a:t>
            </a:r>
          </a:p>
          <a:p>
            <a:r>
              <a:rPr lang="en-GB" sz="1000" dirty="0" smtClean="0"/>
              <a:t>development across all areas and support the child to remain an effective and motivated learner. </a:t>
            </a:r>
          </a:p>
          <a:p>
            <a:r>
              <a:rPr lang="en-GB" sz="1000" dirty="0" smtClean="0"/>
              <a:t>• The prime areas begin to develop quickly in response to relationships and experiences, and </a:t>
            </a:r>
          </a:p>
          <a:p>
            <a:r>
              <a:rPr lang="en-GB" sz="1000" dirty="0" smtClean="0"/>
              <a:t>run through and support learning in all other areas. The prime areas continue to be fundamental </a:t>
            </a:r>
          </a:p>
          <a:p>
            <a:r>
              <a:rPr lang="en-GB" sz="1000" dirty="0" smtClean="0"/>
              <a:t>throughout the EYFS. </a:t>
            </a:r>
          </a:p>
          <a:p>
            <a:r>
              <a:rPr lang="en-GB" sz="1000" dirty="0" smtClean="0"/>
              <a:t>• The specific areas include essential skills and knowledge. They grow out of the prime areas, </a:t>
            </a:r>
          </a:p>
          <a:p>
            <a:r>
              <a:rPr lang="en-GB" sz="1000" dirty="0" smtClean="0"/>
              <a:t>and provide important contexts for learning. Prime areas are fundamental, work together, and move through to support development in all other areas.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Cross curricular</a:t>
            </a:r>
            <a:r>
              <a:rPr lang="en-GB" baseline="0" dirty="0" smtClean="0"/>
              <a:t> </a:t>
            </a:r>
            <a:r>
              <a:rPr lang="en-GB" dirty="0" smtClean="0"/>
              <a:t>activities,</a:t>
            </a:r>
          </a:p>
          <a:p>
            <a:endParaRPr lang="en-GB" dirty="0" smtClean="0"/>
          </a:p>
          <a:p>
            <a:r>
              <a:rPr lang="en-GB" dirty="0" smtClean="0"/>
              <a:t>Go over Prime Areas and Specific Areas</a:t>
            </a:r>
          </a:p>
          <a:p>
            <a:endParaRPr lang="en-GB" dirty="0" smtClean="0"/>
          </a:p>
          <a:p>
            <a:r>
              <a:rPr lang="en-GB" dirty="0" smtClean="0"/>
              <a:t>Curriculum areas</a:t>
            </a:r>
            <a:r>
              <a:rPr lang="en-GB" baseline="0" dirty="0" smtClean="0"/>
              <a:t> reflected inside and out - </a:t>
            </a:r>
            <a:r>
              <a:rPr lang="en-GB" dirty="0" smtClean="0"/>
              <a:t>Clothes can get messy!</a:t>
            </a:r>
          </a:p>
          <a:p>
            <a:endParaRPr lang="en-GB" dirty="0" smtClean="0"/>
          </a:p>
          <a:p>
            <a:r>
              <a:rPr lang="en-GB" dirty="0" smtClean="0"/>
              <a:t>Activities topics</a:t>
            </a:r>
            <a:r>
              <a:rPr lang="en-GB" baseline="0" dirty="0" smtClean="0"/>
              <a:t> flexible, follow </a:t>
            </a:r>
            <a:r>
              <a:rPr lang="en-GB" baseline="0" dirty="0" err="1" smtClean="0"/>
              <a:t>chns</a:t>
            </a:r>
            <a:r>
              <a:rPr lang="en-GB" baseline="0" dirty="0" smtClean="0"/>
              <a:t> interests to ensure engagement</a:t>
            </a:r>
          </a:p>
          <a:p>
            <a:endParaRPr lang="en-GB" dirty="0" smtClean="0"/>
          </a:p>
          <a:p>
            <a:r>
              <a:rPr lang="en-GB" dirty="0" smtClean="0"/>
              <a:t>Build independence in the class, activities child initiated – focus groups with teacher</a:t>
            </a:r>
            <a:r>
              <a:rPr lang="en-GB" baseline="0" dirty="0" smtClean="0"/>
              <a:t> and activities/challenges set up, </a:t>
            </a:r>
            <a:r>
              <a:rPr lang="en-GB" baseline="0" dirty="0" err="1" smtClean="0"/>
              <a:t>chn</a:t>
            </a:r>
            <a:r>
              <a:rPr lang="en-GB" baseline="0" dirty="0" smtClean="0"/>
              <a:t> choose learning activities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Observe and assess through observations of children and what they are able to do consistently and independently</a:t>
            </a:r>
          </a:p>
          <a:p>
            <a:endParaRPr lang="en-GB" baseline="0" dirty="0" smtClean="0"/>
          </a:p>
          <a:p>
            <a:r>
              <a:rPr lang="en-GB" baseline="0" dirty="0" smtClean="0"/>
              <a:t>Encourage input from home so have holistic picture of the child’s development – more information in Sept.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</a:t>
            </a:r>
            <a:r>
              <a:rPr lang="en-GB" baseline="0" dirty="0" smtClean="0"/>
              <a:t> examples of how the curriculum is delivered in Giraffes – Prime Areas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 examples of</a:t>
            </a:r>
            <a:r>
              <a:rPr lang="en-GB" baseline="0" dirty="0" smtClean="0"/>
              <a:t> how curriculum is delivered in Giraffes – Specific Areas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PE on a Friday with Neal. Please ensure your child comes with a complete kit both days.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Music will be taught </a:t>
            </a:r>
            <a:r>
              <a:rPr lang="en-GB" dirty="0" err="1" smtClean="0"/>
              <a:t>byHolly</a:t>
            </a:r>
            <a:endParaRPr lang="en-GB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Sonia will teach on Wednesday Afternoons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expectations for the end of the year</a:t>
            </a:r>
            <a:r>
              <a:rPr lang="en-GB" sz="1200" baseline="0" dirty="0" smtClean="0">
                <a:solidFill>
                  <a:srgbClr val="FF0000"/>
                </a:solidFill>
              </a:rPr>
              <a:t> – reports will assess </a:t>
            </a:r>
            <a:r>
              <a:rPr lang="en-GB" sz="1200" dirty="0" smtClean="0">
                <a:solidFill>
                  <a:srgbClr val="FF0000"/>
                </a:solidFill>
              </a:rPr>
              <a:t>the children as either emerging, expected or exceeding (this truly means exceeding as it means a child is working at the level of a seven year old) against the EYFS framework.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Systematic, synthetic scheme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As they learn the sounds and graphemes, we will teach your child to blend by hearing the words in Fred Talk 1</a:t>
            </a:r>
            <a:r>
              <a:rPr lang="en-US" baseline="30000" dirty="0" smtClean="0"/>
              <a:t>st</a:t>
            </a:r>
            <a:r>
              <a:rPr lang="en-US" dirty="0" smtClean="0"/>
              <a:t>. Once they know the graphemes they can sound-blend/Fred Talk to read words.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Systematic, synthetic scheme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As they learn the sounds and graphemes, we will teach your child to blend by hearing the words in Fred Talk 1</a:t>
            </a:r>
            <a:r>
              <a:rPr lang="en-US" baseline="30000" dirty="0" smtClean="0"/>
              <a:t>st</a:t>
            </a:r>
            <a:r>
              <a:rPr lang="en-US" dirty="0" smtClean="0"/>
              <a:t>. Once they know the graphemes they can sound-blend/Fred Talk to read words.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Curriculum Evening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randomclipart.com/clipart/images/cartoon-archery-target-1109.png&amp;imgrefurl=http://www.randomclipart.com/239-cartoon-archery-target/&amp;usg=__uC-iXGUkACKSSL2iK0drjqxxg9U=&amp;h=300&amp;w=300&amp;sz=112&amp;hl=en&amp;start=1&amp;zoom=1&amp;itbs=1&amp;tbnid=1uqEWU_AFp0K7M:&amp;tbnh=116&amp;tbnw=116&amp;prev=/search?q=target+cartoon&amp;hl=en&amp;safe=active&amp;gbv=2&amp;biw=1024&amp;bih=585&amp;sout=1&amp;tbm=isch&amp;ei=nTpnTpWxHcjCtAbtsKDtC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xfordowl.co.uk/home/reading-site/expert-help/phonics-made-easy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undationyears.org.uk/files/2015/04/4Children_ParentsGuide_2015_FINAL_WEBv2.pdf" TargetMode="External"/><Relationship Id="rId2" Type="http://schemas.openxmlformats.org/officeDocument/2006/relationships/hyperlink" Target="http://www.foundationyears.org.uk/wp-content/uploads/2012/03/Development-Matters-FINAL-PRINT-AMENDED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undationyears.org.uk/files/2015/01/EYFS_Parents_Guide-amended1.pdf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7" descr="C:\Users\espencer.KEWORG.009\Desktop\IMG_53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549930" y="2099142"/>
            <a:ext cx="2578773" cy="1926121"/>
          </a:xfrm>
          <a:prstGeom prst="rect">
            <a:avLst/>
          </a:prstGeom>
          <a:noFill/>
        </p:spPr>
      </p:pic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620713"/>
            <a:ext cx="6400800" cy="1752600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Welcome to </a:t>
            </a:r>
            <a:r>
              <a:rPr lang="en-GB" b="1" dirty="0" smtClean="0">
                <a:solidFill>
                  <a:srgbClr val="0070C0"/>
                </a:solidFill>
              </a:rPr>
              <a:t>Giraffe Class’ </a:t>
            </a:r>
          </a:p>
          <a:p>
            <a:r>
              <a:rPr lang="en-GB" b="1" dirty="0" smtClean="0">
                <a:solidFill>
                  <a:srgbClr val="0070C0"/>
                </a:solidFill>
              </a:rPr>
              <a:t>Meet the Teacher Evening</a:t>
            </a:r>
            <a:endParaRPr lang="en-GB" b="1" dirty="0">
              <a:solidFill>
                <a:srgbClr val="0070C0"/>
              </a:solidFill>
            </a:endParaRPr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pic>
        <p:nvPicPr>
          <p:cNvPr id="2053" name="Picture 5" descr="girraff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5904" y="620688"/>
            <a:ext cx="2250231" cy="3272755"/>
          </a:xfrm>
          <a:prstGeom prst="rect">
            <a:avLst/>
          </a:prstGeom>
          <a:noFill/>
        </p:spPr>
      </p:pic>
      <p:pic>
        <p:nvPicPr>
          <p:cNvPr id="38913" name="Picture 1" descr="N:\Curriculum Resources\Photographs\Giraffes\2016 - 2017\Listening Walk\IMG_40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6940" y="2103284"/>
            <a:ext cx="2611504" cy="1950568"/>
          </a:xfrm>
          <a:prstGeom prst="rect">
            <a:avLst/>
          </a:prstGeom>
          <a:noFill/>
        </p:spPr>
      </p:pic>
      <p:pic>
        <p:nvPicPr>
          <p:cNvPr id="38917" name="Picture 5" descr="C:\Users\espencer.KEWORG.009\Desktop\IMG_53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3018" y="4365104"/>
            <a:ext cx="2578772" cy="1926120"/>
          </a:xfrm>
          <a:prstGeom prst="rect">
            <a:avLst/>
          </a:prstGeom>
          <a:noFill/>
        </p:spPr>
      </p:pic>
      <p:pic>
        <p:nvPicPr>
          <p:cNvPr id="38920" name="Picture 8" descr="C:\Users\espencer.KEWORG.009\Desktop\IMG_536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334806" y="3866641"/>
            <a:ext cx="2534139" cy="1892783"/>
          </a:xfrm>
          <a:prstGeom prst="rect">
            <a:avLst/>
          </a:prstGeom>
          <a:noFill/>
        </p:spPr>
      </p:pic>
      <p:pic>
        <p:nvPicPr>
          <p:cNvPr id="38916" name="Picture 4" descr="C:\Users\espencer.KEWORG.009\Desktop\IMG_533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1365354" y="3842813"/>
            <a:ext cx="2578772" cy="1926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Overview of the evening </a:t>
            </a:r>
            <a:br>
              <a:rPr lang="en-GB" sz="3200"/>
            </a:br>
            <a:endParaRPr lang="en-GB" sz="320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3850" y="1268413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Early Years Foundation Stage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Topics </a:t>
            </a:r>
            <a:r>
              <a:rPr lang="en-GB" sz="2000" dirty="0">
                <a:latin typeface="Century Gothic" pitchFamily="34" charset="0"/>
              </a:rPr>
              <a:t>&amp; Trips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Timetable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A ‘Good Level of Development’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Examples of </a:t>
            </a:r>
            <a:r>
              <a:rPr lang="en-GB" sz="2000" dirty="0" smtClean="0">
                <a:latin typeface="Century Gothic" pitchFamily="34" charset="0"/>
              </a:rPr>
              <a:t>Early Learning Goal Expectations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Assessment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Input from home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Home Learning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Phonics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Home School Agreement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Useful websites &amp; information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Handouts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Questions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3200" dirty="0">
              <a:latin typeface="Century Gothic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en-GB" dirty="0" smtClean="0"/>
              <a:t>Early Years Foundation Stage</a:t>
            </a:r>
            <a:r>
              <a:rPr lang="en-GB" dirty="0" smtClean="0">
                <a:latin typeface="+mn-lt"/>
              </a:rPr>
              <a:t>(EYFS)</a:t>
            </a:r>
            <a:endParaRPr lang="en-GB" dirty="0"/>
          </a:p>
        </p:txBody>
      </p:sp>
      <p:pic>
        <p:nvPicPr>
          <p:cNvPr id="8" name="Picture 5" descr="girraffe"/>
          <p:cNvPicPr>
            <a:picLocks noChangeAspect="1" noChangeArrowheads="1"/>
          </p:cNvPicPr>
          <p:nvPr/>
        </p:nvPicPr>
        <p:blipFill>
          <a:blip r:embed="rId3" cstate="print"/>
          <a:srcRect l="26470" t="38423" r="26471"/>
          <a:stretch>
            <a:fillRect/>
          </a:stretch>
        </p:blipFill>
        <p:spPr bwMode="auto">
          <a:xfrm>
            <a:off x="8154512" y="62512"/>
            <a:ext cx="825985" cy="1571947"/>
          </a:xfrm>
          <a:prstGeom prst="rect">
            <a:avLst/>
          </a:prstGeom>
          <a:noFill/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67544" y="1988840"/>
            <a:ext cx="71287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Builds on nursery experience (0-5)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7 Areas of Learning </a:t>
            </a:r>
          </a:p>
          <a:p>
            <a:pPr marL="819150" lvl="1" indent="-361950"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Prime Areas</a:t>
            </a:r>
          </a:p>
          <a:p>
            <a:pPr marL="819150" lvl="1" indent="-361950"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Specific Areas</a:t>
            </a:r>
          </a:p>
          <a:p>
            <a:pPr marL="819150" lvl="1" indent="-361950"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17 Aspects – Early Learning Goals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Areas of Learning</a:t>
            </a:r>
            <a:endParaRPr lang="en-GB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 l="7969" t="9090" r="9935" b="22871"/>
          <a:stretch>
            <a:fillRect/>
          </a:stretch>
        </p:blipFill>
        <p:spPr bwMode="auto">
          <a:xfrm>
            <a:off x="755576" y="1268760"/>
            <a:ext cx="7704856" cy="4918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en-GB" dirty="0" smtClean="0"/>
              <a:t>Teaching and Learning</a:t>
            </a:r>
            <a:endParaRPr lang="en-GB" dirty="0"/>
          </a:p>
        </p:txBody>
      </p:sp>
      <p:pic>
        <p:nvPicPr>
          <p:cNvPr id="8" name="Picture 5" descr="girraffe"/>
          <p:cNvPicPr>
            <a:picLocks noChangeAspect="1" noChangeArrowheads="1"/>
          </p:cNvPicPr>
          <p:nvPr/>
        </p:nvPicPr>
        <p:blipFill>
          <a:blip r:embed="rId3" cstate="print"/>
          <a:srcRect l="26470" t="38423" r="26471"/>
          <a:stretch>
            <a:fillRect/>
          </a:stretch>
        </p:blipFill>
        <p:spPr bwMode="auto">
          <a:xfrm>
            <a:off x="8154512" y="62512"/>
            <a:ext cx="825985" cy="1571947"/>
          </a:xfrm>
          <a:prstGeom prst="rect">
            <a:avLst/>
          </a:prstGeom>
          <a:noFill/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27584" y="1700808"/>
            <a:ext cx="71287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Focus children not focus activities</a:t>
            </a:r>
          </a:p>
          <a:p>
            <a:pPr marL="361950" lvl="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‘Planning in the Moment’</a:t>
            </a:r>
            <a:endParaRPr lang="en-GB" sz="2800" dirty="0" smtClean="0">
              <a:latin typeface="+mn-lt"/>
            </a:endParaRP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Learning through play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Child-initiated, independent learning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dirty="0" err="1" smtClean="0">
                <a:latin typeface="+mn-lt"/>
              </a:rPr>
              <a:t>Freeflow</a:t>
            </a:r>
            <a:r>
              <a:rPr lang="en-GB" sz="2800" dirty="0" smtClean="0">
                <a:latin typeface="+mn-lt"/>
              </a:rPr>
              <a:t> throughout the day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Skills-based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GB" sz="2800" kern="0" dirty="0" smtClean="0">
                <a:latin typeface="+mn-lt"/>
              </a:rPr>
              <a:t>Builds on children’s interests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sz="3600" dirty="0" smtClean="0"/>
              <a:t>Prime Areas</a:t>
            </a:r>
            <a:endParaRPr lang="en-GB" sz="3600" dirty="0"/>
          </a:p>
        </p:txBody>
      </p:sp>
      <p:sp>
        <p:nvSpPr>
          <p:cNvPr id="17" name="Oval 16"/>
          <p:cNvSpPr/>
          <p:nvPr/>
        </p:nvSpPr>
        <p:spPr>
          <a:xfrm>
            <a:off x="5220072" y="2996952"/>
            <a:ext cx="1800200" cy="1008112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Personal, Social &amp; Emotional Development</a:t>
            </a:r>
            <a:endParaRPr lang="en-GB" sz="1100" dirty="0"/>
          </a:p>
        </p:txBody>
      </p:sp>
      <p:sp>
        <p:nvSpPr>
          <p:cNvPr id="19" name="Oval 18"/>
          <p:cNvSpPr/>
          <p:nvPr/>
        </p:nvSpPr>
        <p:spPr>
          <a:xfrm>
            <a:off x="3707904" y="2924944"/>
            <a:ext cx="1872208" cy="10801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Physical Development</a:t>
            </a:r>
            <a:endParaRPr lang="en-GB" sz="1100" dirty="0"/>
          </a:p>
        </p:txBody>
      </p:sp>
      <p:sp>
        <p:nvSpPr>
          <p:cNvPr id="13" name="Oval 12"/>
          <p:cNvSpPr/>
          <p:nvPr/>
        </p:nvSpPr>
        <p:spPr>
          <a:xfrm>
            <a:off x="2195736" y="2988008"/>
            <a:ext cx="1872208" cy="10801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Communication &amp; Language</a:t>
            </a:r>
            <a:endParaRPr lang="en-GB" sz="1100" dirty="0"/>
          </a:p>
        </p:txBody>
      </p:sp>
      <p:pic>
        <p:nvPicPr>
          <p:cNvPr id="4098" name="Picture 2" descr="C:\Users\espencer.KEWORG.005\Desktop\New folder\IMG_26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6729" y="1224695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4099" name="Picture 3" descr="C:\Users\espencer.KEWORG.005\Desktop\New folder\IMG_15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433419" y="1152687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4101" name="Picture 5" descr="C:\Users\espencer.KEWORG.005\Desktop\New folder\IMG_17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845341" y="4465055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4103" name="Picture 7" descr="C:\Users\espencer.KEWORG.005\Desktop\New folder\IMG_24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157729" y="3244283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1" name="Picture 20" descr="IMG_17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7000539" y="1173953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3" name="Picture 22" descr="IMG_189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7352369" y="3185331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5" name="Picture 24" descr="IMG_214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111460" y="1214062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6" name="Picture 25" descr="IMG_321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5859044" y="4465055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7" name="Picture 26" descr="IMG_289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>
            <a:off x="3563888" y="1196752"/>
            <a:ext cx="1927934" cy="144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109" name="Picture 13" descr="C:\Users\espencer.KEWORG.005\Desktop\New folder\IMG_24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357509" y="4465055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4110" name="Picture 14" descr="N:\Curriculum Resources\Photographs\Giraffes\2015-16\Christina's Ipad\IMG_2744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400000">
            <a:off x="1343806" y="4465055"/>
            <a:ext cx="1927934" cy="14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5652120" y="3216744"/>
            <a:ext cx="1656184" cy="914838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Expressive Arts &amp; Design</a:t>
            </a:r>
            <a:endParaRPr lang="en-GB" sz="1100" dirty="0"/>
          </a:p>
        </p:txBody>
      </p:sp>
      <p:sp>
        <p:nvSpPr>
          <p:cNvPr id="18" name="Oval 17"/>
          <p:cNvSpPr/>
          <p:nvPr/>
        </p:nvSpPr>
        <p:spPr>
          <a:xfrm>
            <a:off x="5580112" y="2204864"/>
            <a:ext cx="1728192" cy="914838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Understanding the World</a:t>
            </a:r>
            <a:endParaRPr lang="en-GB" sz="11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3064"/>
            <a:ext cx="8229600" cy="1143000"/>
          </a:xfrm>
        </p:spPr>
        <p:txBody>
          <a:bodyPr/>
          <a:lstStyle/>
          <a:p>
            <a:r>
              <a:rPr lang="en-GB" sz="3600" dirty="0" smtClean="0"/>
              <a:t>Specific Areas of Learning</a:t>
            </a:r>
            <a:br>
              <a:rPr lang="en-GB" sz="3600" dirty="0" smtClean="0"/>
            </a:br>
            <a:endParaRPr lang="en-GB" sz="3600" dirty="0"/>
          </a:p>
        </p:txBody>
      </p:sp>
      <p:sp>
        <p:nvSpPr>
          <p:cNvPr id="21" name="Oval 20"/>
          <p:cNvSpPr/>
          <p:nvPr/>
        </p:nvSpPr>
        <p:spPr>
          <a:xfrm>
            <a:off x="1907704" y="3246158"/>
            <a:ext cx="1656184" cy="864096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Mathematics</a:t>
            </a:r>
            <a:endParaRPr lang="en-GB" sz="1100" dirty="0"/>
          </a:p>
        </p:txBody>
      </p:sp>
      <p:sp>
        <p:nvSpPr>
          <p:cNvPr id="23" name="Oval 22"/>
          <p:cNvSpPr/>
          <p:nvPr/>
        </p:nvSpPr>
        <p:spPr>
          <a:xfrm>
            <a:off x="1835696" y="2276872"/>
            <a:ext cx="1728192" cy="864096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Literacy</a:t>
            </a:r>
            <a:endParaRPr lang="en-GB" sz="1100" dirty="0"/>
          </a:p>
        </p:txBody>
      </p:sp>
      <p:pic>
        <p:nvPicPr>
          <p:cNvPr id="16" name="Picture 15" descr="IMG_13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7593" y="4489765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33" name="Picture 32" descr="IMG_21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280361" y="2462479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37" name="Picture 36" descr="IMG_16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692696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39" name="Picture 38" descr="IMG_227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67160" y="692696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41" name="Picture 40" descr="IMG_24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6912805" y="4476585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43" name="Picture 42" descr="IMG_263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5281085" y="4482471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45" name="Picture 44" descr="IMG_329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7280361" y="432607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47" name="Picture 46" descr="IMG_304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400000">
            <a:off x="2014833" y="4473999"/>
            <a:ext cx="1927934" cy="144000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19" name="Picture 3" descr="N:\Curriculum Resources\Photographs\Giraffes\2015-16\Ladyland Farm\IMG_392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5896" y="2420888"/>
            <a:ext cx="1878927" cy="140339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2" name="Picture 2" descr="N:\Curriculum Resources\Photographs\Giraffes\2015-16\Pensford Field\IMG_352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400000">
            <a:off x="-35007" y="432635"/>
            <a:ext cx="1928149" cy="144016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4" name="Picture 4" descr="N:\Curriculum Resources\Photographs\Giraffes\2015-16\Nursery Rhyme Week 2015\IMG_186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2204864"/>
            <a:ext cx="1459273" cy="19537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en-GB" dirty="0"/>
              <a:t>Topics &amp; </a:t>
            </a:r>
            <a:r>
              <a:rPr lang="en-GB" dirty="0" smtClean="0"/>
              <a:t>Trips 2016 – 17</a:t>
            </a:r>
            <a:br>
              <a:rPr lang="en-GB" dirty="0" smtClean="0"/>
            </a:br>
            <a:r>
              <a:rPr lang="en-GB" sz="2000" dirty="0" smtClean="0"/>
              <a:t>(Flexible depending on children’s interests)</a:t>
            </a:r>
            <a:endParaRPr lang="en-GB" dirty="0"/>
          </a:p>
        </p:txBody>
      </p:sp>
      <p:graphicFrame>
        <p:nvGraphicFramePr>
          <p:cNvPr id="2662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066344"/>
              </p:ext>
            </p:extLst>
          </p:nvPr>
        </p:nvGraphicFramePr>
        <p:xfrm>
          <a:off x="467544" y="1484784"/>
          <a:ext cx="8363271" cy="4138138"/>
        </p:xfrm>
        <a:graphic>
          <a:graphicData uri="http://schemas.openxmlformats.org/drawingml/2006/table">
            <a:tbl>
              <a:tblPr/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52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7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Term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Topic/Theme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Trip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0956">
                <a:tc>
                  <a:txBody>
                    <a:bodyPr/>
                    <a:lstStyle/>
                    <a:p>
                      <a:r>
                        <a:rPr lang="en-US" dirty="0" smtClean="0"/>
                        <a:t>Autumn</a:t>
                      </a:r>
                      <a:endParaRPr lang="en-US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Settling 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Ourselves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Local visits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Pantomime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9272">
                <a:tc>
                  <a:txBody>
                    <a:bodyPr/>
                    <a:lstStyle/>
                    <a:p>
                      <a:r>
                        <a:rPr lang="en-US" dirty="0" smtClean="0"/>
                        <a:t>Spring</a:t>
                      </a:r>
                      <a:endParaRPr lang="en-US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Kew Gardens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9272">
                <a:tc>
                  <a:txBody>
                    <a:bodyPr/>
                    <a:lstStyle/>
                    <a:p>
                      <a:r>
                        <a:rPr lang="en-US" dirty="0" smtClean="0"/>
                        <a:t>Summer</a:t>
                      </a:r>
                      <a:endParaRPr lang="en-US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Growing and Life Cycles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Minibeasts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Ducklings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Caterpillars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Ladyland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Farm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 smtClean="0"/>
              <a:t>Meet the Teacher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pic>
        <p:nvPicPr>
          <p:cNvPr id="7" name="Picture 5" descr="girraffe"/>
          <p:cNvPicPr>
            <a:picLocks noChangeAspect="1" noChangeArrowheads="1"/>
          </p:cNvPicPr>
          <p:nvPr/>
        </p:nvPicPr>
        <p:blipFill>
          <a:blip r:embed="rId3" cstate="print"/>
          <a:srcRect l="26470" t="38423" r="26471"/>
          <a:stretch>
            <a:fillRect/>
          </a:stretch>
        </p:blipFill>
        <p:spPr bwMode="auto">
          <a:xfrm>
            <a:off x="7956376" y="116632"/>
            <a:ext cx="636801" cy="12119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634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7938"/>
            <a:ext cx="8229600" cy="75676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Timetable – Full</a:t>
            </a:r>
            <a:r>
              <a:rPr kumimoji="0" lang="en-GB" sz="28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Day</a:t>
            </a:r>
            <a:endParaRPr kumimoji="0" lang="en-GB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8" y="548678"/>
          <a:ext cx="8568950" cy="5688637"/>
        </p:xfrm>
        <a:graphic>
          <a:graphicData uri="http://schemas.openxmlformats.org/drawingml/2006/table">
            <a:tbl>
              <a:tblPr/>
              <a:tblGrid>
                <a:gridCol w="252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9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87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70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69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454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18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3125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003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140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8.50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-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9.15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9.15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Century Gothic"/>
                          <a:ea typeface="Calibri"/>
                          <a:cs typeface="Times New Roman"/>
                        </a:rPr>
                        <a:t>-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9.30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9.30 – 11.10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11.10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Century Gothic"/>
                          <a:ea typeface="Calibri"/>
                          <a:cs typeface="Times New Roman"/>
                        </a:rPr>
                        <a:t> – 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11.30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11.30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Century Gothic"/>
                          <a:ea typeface="Calibri"/>
                          <a:cs typeface="Times New Roman"/>
                        </a:rPr>
                        <a:t> – 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Century Gothic"/>
                          <a:ea typeface="Calibri"/>
                          <a:cs typeface="Times New Roman"/>
                        </a:rPr>
                        <a:t>12.00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12.00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–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1.00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1.00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-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1.20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Century Gothic"/>
                          <a:ea typeface="Calibri"/>
                          <a:cs typeface="Times New Roman"/>
                        </a:rPr>
                        <a:t>1.20 – 2.00</a:t>
                      </a:r>
                      <a:endParaRPr lang="en-GB" sz="8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2.00</a:t>
                      </a:r>
                      <a:r>
                        <a:rPr lang="en-GB" sz="700" b="1" baseline="0" dirty="0" smtClean="0">
                          <a:latin typeface="Century Gothic"/>
                          <a:ea typeface="Calibri"/>
                          <a:cs typeface="Times New Roman"/>
                        </a:rPr>
                        <a:t> - </a:t>
                      </a: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3.00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3.00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–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smtClean="0"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700" b="1" dirty="0">
                          <a:latin typeface="Century Gothic"/>
                          <a:ea typeface="Calibri"/>
                          <a:cs typeface="Times New Roman"/>
                        </a:rPr>
                        <a:t>3.15</a:t>
                      </a:r>
                      <a:endParaRPr lang="en-GB" sz="8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4917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Monday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latin typeface="Century Gothic"/>
                          <a:ea typeface="Calibri"/>
                          <a:cs typeface="Times New Roman"/>
                        </a:rPr>
                        <a:t>Self-registration &amp; </a:t>
                      </a:r>
                      <a:r>
                        <a:rPr lang="en-GB" sz="800" b="1" dirty="0" smtClean="0">
                          <a:latin typeface="Century Gothic"/>
                          <a:ea typeface="Calibri"/>
                          <a:cs typeface="Times New Roman"/>
                        </a:rPr>
                        <a:t>Activities</a:t>
                      </a:r>
                      <a:endParaRPr lang="en-GB" sz="900" b="1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Century Gothic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Phonics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Century Gothic"/>
                          <a:ea typeface="Calibri"/>
                          <a:cs typeface="Times New Roman"/>
                        </a:rPr>
                        <a:t>Prep for lunch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Century Gothic"/>
                          <a:ea typeface="Calibri"/>
                          <a:cs typeface="Times New Roman"/>
                        </a:rPr>
                        <a:t>LUNCH</a:t>
                      </a:r>
                      <a:endParaRPr lang="en-GB" sz="900" b="1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Story/ prep for Home Time</a:t>
                      </a:r>
                      <a:endParaRPr lang="en-GB" sz="1000" b="1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4917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Tuesday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 smtClean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Phonics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Prep for lunch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4917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Wednesday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latin typeface="Century Gothic"/>
                          <a:ea typeface="Calibri"/>
                          <a:cs typeface="Times New Roman"/>
                        </a:rPr>
                        <a:t>Phonics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Century Gothic"/>
                          <a:ea typeface="Calibri"/>
                          <a:cs typeface="Times New Roman"/>
                        </a:rPr>
                        <a:t>Prep for lunch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 smtClean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4917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Thursday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r>
                        <a:rPr lang="en-GB" sz="800" b="1" dirty="0" smtClean="0"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Phonics</a:t>
                      </a:r>
                      <a:endParaRPr lang="en-GB" sz="800" dirty="0" smtClean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Century Gothic"/>
                          <a:ea typeface="Calibri"/>
                          <a:cs typeface="Times New Roman"/>
                        </a:rPr>
                        <a:t>Prep for lunch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1000" dirty="0" smtClean="0">
                        <a:latin typeface="Calibri"/>
                        <a:ea typeface="ＭＳ 明朝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err="1" smtClean="0">
                          <a:latin typeface="+mn-lt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 smtClean="0">
                          <a:latin typeface="+mn-lt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800" dirty="0" smtClean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latin typeface="Calibri"/>
                          <a:ea typeface="ＭＳ 明朝"/>
                          <a:cs typeface="Times New Roman"/>
                        </a:rPr>
                        <a:t>Music</a:t>
                      </a:r>
                      <a:endParaRPr lang="en-GB" sz="900" b="1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4917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entury Gothic"/>
                          <a:ea typeface="Calibri"/>
                          <a:cs typeface="Times New Roman"/>
                        </a:rPr>
                        <a:t>Friday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Phonics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latin typeface="Calibri"/>
                          <a:ea typeface="ＭＳ 明朝"/>
                          <a:cs typeface="Times New Roman"/>
                        </a:rPr>
                        <a:t>PE</a:t>
                      </a:r>
                      <a:endParaRPr lang="en-GB" sz="900" b="1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Century Gothic"/>
                          <a:ea typeface="Calibri"/>
                          <a:cs typeface="Times New Roman"/>
                        </a:rPr>
                        <a:t>Prep for lunch</a:t>
                      </a:r>
                      <a:endParaRPr lang="en-GB" sz="90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+mn-lt"/>
                          <a:ea typeface="Calibri"/>
                          <a:cs typeface="Times New Roman"/>
                        </a:rPr>
                        <a:t>Carpet Input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Century Gothic"/>
                          <a:ea typeface="Calibri"/>
                          <a:cs typeface="Times New Roman"/>
                        </a:rPr>
                        <a:t>Freeflow</a:t>
                      </a:r>
                      <a:r>
                        <a:rPr lang="en-GB" sz="800" dirty="0">
                          <a:latin typeface="Century Gothic"/>
                          <a:ea typeface="Calibri"/>
                          <a:cs typeface="Times New Roman"/>
                        </a:rPr>
                        <a:t> Activities &amp; Focus Tasks</a:t>
                      </a:r>
                      <a:endParaRPr lang="en-GB" sz="9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40468" marR="404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114935" marR="1149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en-GB" sz="4000" dirty="0" smtClean="0"/>
              <a:t>Good Level of Development</a:t>
            </a:r>
            <a:endParaRPr lang="en-GB" sz="4000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en-GB" sz="1700" dirty="0" smtClean="0"/>
              <a:t>At the end of Reception a Profile is completed for each child to assess their progress against the 17 ELGs, and the 3 Characteristics of Effective Learning.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7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en-GB" sz="1700" dirty="0" smtClean="0"/>
              <a:t>Children are assessed as </a:t>
            </a:r>
            <a:r>
              <a:rPr lang="en-GB" sz="1700" b="1" dirty="0" smtClean="0"/>
              <a:t>emerging, expected</a:t>
            </a:r>
            <a:r>
              <a:rPr lang="en-GB" sz="1700" dirty="0" smtClean="0"/>
              <a:t> or </a:t>
            </a:r>
            <a:r>
              <a:rPr lang="en-GB" sz="1700" b="1" dirty="0" smtClean="0"/>
              <a:t>exceeding</a:t>
            </a:r>
            <a:r>
              <a:rPr lang="en-GB" sz="1700" dirty="0" smtClean="0"/>
              <a:t> for each of the ELGs.</a:t>
            </a:r>
          </a:p>
          <a:p>
            <a:pPr algn="just">
              <a:spcBef>
                <a:spcPts val="0"/>
              </a:spcBef>
              <a:buFontTx/>
              <a:buNone/>
            </a:pPr>
            <a:endParaRPr lang="en-GB" sz="17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GB" sz="1700" dirty="0" smtClean="0"/>
              <a:t>For children to achieve a ‘Good Level of Development’ at the end of the EYFS, they need to have been assessed as </a:t>
            </a:r>
            <a:r>
              <a:rPr lang="en-GB" sz="1700" b="1" dirty="0" smtClean="0"/>
              <a:t>expected</a:t>
            </a:r>
            <a:r>
              <a:rPr lang="en-GB" sz="1700" dirty="0" smtClean="0"/>
              <a:t> in: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Personal, Social and Emotional Development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Physical Development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Communication and Language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Mathematics </a:t>
            </a:r>
          </a:p>
          <a:p>
            <a:pPr lvl="0">
              <a:spcBef>
                <a:spcPts val="0"/>
              </a:spcBef>
            </a:pPr>
            <a:r>
              <a:rPr lang="en-GB" sz="1700" dirty="0" smtClean="0"/>
              <a:t>Literacy</a:t>
            </a:r>
          </a:p>
          <a:p>
            <a:pPr algn="just">
              <a:buFontTx/>
              <a:buNone/>
            </a:pPr>
            <a:endParaRPr lang="en-GB" sz="1800" dirty="0"/>
          </a:p>
          <a:p>
            <a:pPr>
              <a:buFontTx/>
              <a:buNone/>
            </a:pPr>
            <a:endParaRPr lang="en-GB" sz="1800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endParaRPr lang="en-GB" sz="1800" b="1" dirty="0"/>
          </a:p>
          <a:p>
            <a:pPr>
              <a:buFontTx/>
              <a:buNone/>
            </a:pPr>
            <a:endParaRPr lang="en-US" sz="1800" dirty="0"/>
          </a:p>
          <a:p>
            <a:endParaRPr lang="en-GB" sz="1800" dirty="0"/>
          </a:p>
        </p:txBody>
      </p:sp>
      <p:pic>
        <p:nvPicPr>
          <p:cNvPr id="15364" name="1uqEWU_AFp0K7M:" descr="http://t0.gstatic.com/images?q=tbn:ANd9GcSD03dAgX6Ce6Gnw1vSE4pHJMzBKgK5p4chO0UqZxF0nbGNuSMmDQjfgw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86916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6511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Reading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43528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GB" sz="2000" dirty="0"/>
          </a:p>
          <a:p>
            <a:pPr>
              <a:lnSpc>
                <a:spcPct val="80000"/>
              </a:lnSpc>
              <a:buNone/>
            </a:pPr>
            <a:r>
              <a:rPr lang="en-GB" sz="1800" dirty="0"/>
              <a:t>By the end of </a:t>
            </a:r>
            <a:r>
              <a:rPr lang="en-GB" sz="1800" b="1" dirty="0" smtClean="0"/>
              <a:t>Reception</a:t>
            </a:r>
            <a:r>
              <a:rPr lang="en-GB" sz="1800" dirty="0" smtClean="0"/>
              <a:t> we </a:t>
            </a:r>
            <a:r>
              <a:rPr lang="en-GB" sz="1800" dirty="0"/>
              <a:t>aim for children to be </a:t>
            </a:r>
            <a:r>
              <a:rPr lang="en-GB" sz="1800" dirty="0" smtClean="0"/>
              <a:t>able to</a:t>
            </a:r>
            <a:r>
              <a:rPr lang="en-GB" sz="1800" dirty="0"/>
              <a:t>: </a:t>
            </a:r>
            <a:endParaRPr lang="en-GB" sz="1800" dirty="0" smtClean="0"/>
          </a:p>
          <a:p>
            <a:pPr>
              <a:lnSpc>
                <a:spcPct val="80000"/>
              </a:lnSpc>
              <a:buNone/>
            </a:pPr>
            <a:endParaRPr lang="en-GB" sz="1800" dirty="0" smtClean="0"/>
          </a:p>
          <a:p>
            <a:r>
              <a:rPr lang="en-GB" sz="1800" dirty="0" smtClean="0"/>
              <a:t>Read and understand simple sentences.</a:t>
            </a:r>
          </a:p>
          <a:p>
            <a:r>
              <a:rPr lang="en-GB" sz="1800" dirty="0" smtClean="0"/>
              <a:t>Use phonic knowledge to decode regular words and read them aloud accurately. </a:t>
            </a:r>
          </a:p>
          <a:p>
            <a:r>
              <a:rPr lang="en-GB" sz="1800" dirty="0" smtClean="0"/>
              <a:t>Read some common irregular words. </a:t>
            </a:r>
          </a:p>
          <a:p>
            <a:r>
              <a:rPr lang="en-GB" sz="1800" dirty="0" smtClean="0"/>
              <a:t>Demonstrate understanding when talking with others about what they have read.</a:t>
            </a:r>
            <a:endParaRPr lang="en-GB" sz="1800" dirty="0"/>
          </a:p>
          <a:p>
            <a:pPr>
              <a:lnSpc>
                <a:spcPct val="80000"/>
              </a:lnSpc>
            </a:pPr>
            <a:endParaRPr lang="en-GB" sz="2400" dirty="0"/>
          </a:p>
          <a:p>
            <a:pPr>
              <a:lnSpc>
                <a:spcPct val="80000"/>
              </a:lnSpc>
            </a:pPr>
            <a:endParaRPr lang="en-GB" sz="2400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pic>
        <p:nvPicPr>
          <p:cNvPr id="6" name="Picture 5" descr="IMG_15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439510" y="4201450"/>
            <a:ext cx="2120963" cy="1584176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November 2014</a:t>
            </a:r>
            <a:endParaRPr lang="en-GB" dirty="0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</a:t>
            </a:r>
            <a:endParaRPr lang="en-GB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496944" cy="45259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GB" sz="1800" dirty="0" smtClean="0"/>
              <a:t>By </a:t>
            </a:r>
            <a:r>
              <a:rPr lang="en-GB" sz="1800" dirty="0"/>
              <a:t>the end of </a:t>
            </a:r>
            <a:r>
              <a:rPr lang="en-GB" sz="1800" b="1" dirty="0" smtClean="0"/>
              <a:t>Reception </a:t>
            </a:r>
            <a:r>
              <a:rPr lang="en-GB" sz="1800" dirty="0" smtClean="0"/>
              <a:t>we </a:t>
            </a:r>
            <a:r>
              <a:rPr lang="en-GB" sz="1800" dirty="0"/>
              <a:t>aim for children </a:t>
            </a:r>
            <a:r>
              <a:rPr lang="en-GB" sz="1800" dirty="0" smtClean="0"/>
              <a:t>to be </a:t>
            </a:r>
            <a:r>
              <a:rPr lang="en-GB" sz="1800" dirty="0"/>
              <a:t>able to: </a:t>
            </a:r>
          </a:p>
          <a:p>
            <a:pPr>
              <a:lnSpc>
                <a:spcPct val="80000"/>
              </a:lnSpc>
            </a:pPr>
            <a:endParaRPr lang="en-GB" sz="1800" dirty="0"/>
          </a:p>
          <a:p>
            <a:r>
              <a:rPr lang="en-GB" sz="1800" dirty="0" smtClean="0"/>
              <a:t>Use their phonic knowledge to write words in ways which match their spoken sounds.</a:t>
            </a:r>
          </a:p>
          <a:p>
            <a:r>
              <a:rPr lang="en-GB" sz="1800" dirty="0" smtClean="0"/>
              <a:t>Write some irregular common words.</a:t>
            </a:r>
          </a:p>
          <a:p>
            <a:r>
              <a:rPr lang="en-GB" sz="1800" dirty="0" smtClean="0"/>
              <a:t>Write simple sentences which can be read by themselves and others. </a:t>
            </a:r>
          </a:p>
          <a:p>
            <a:r>
              <a:rPr lang="en-GB" sz="1800" dirty="0" smtClean="0"/>
              <a:t>Spell  some words are spell other which are phonetically plausible</a:t>
            </a:r>
            <a:r>
              <a:rPr lang="en-GB" sz="1800" b="1" dirty="0" smtClean="0"/>
              <a:t>.</a:t>
            </a:r>
            <a:endParaRPr lang="en-GB" sz="1800" dirty="0"/>
          </a:p>
        </p:txBody>
      </p:sp>
      <p:pic>
        <p:nvPicPr>
          <p:cNvPr id="3074" name="Picture 2" descr="C:\Users\espencer\Desktop\large_image_1410856907_9389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717032"/>
            <a:ext cx="2472982" cy="2472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‘Expected’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pic>
        <p:nvPicPr>
          <p:cNvPr id="9" name="Picture 8" descr="Screen Shot 2015-09-20 at 16.26.51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0028" b="3231"/>
          <a:stretch/>
        </p:blipFill>
        <p:spPr>
          <a:xfrm>
            <a:off x="755576" y="1844824"/>
            <a:ext cx="3888432" cy="3700843"/>
          </a:xfrm>
          <a:prstGeom prst="rect">
            <a:avLst/>
          </a:prstGeom>
        </p:spPr>
      </p:pic>
      <p:pic>
        <p:nvPicPr>
          <p:cNvPr id="10" name="Picture 9" descr="Screen Shot 2015-09-20 at 16.27.3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484784"/>
            <a:ext cx="3672632" cy="4575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</a:t>
            </a:r>
            <a:endParaRPr lang="en-GB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686800" cy="4525963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GB" sz="1800" dirty="0" smtClean="0"/>
              <a:t>By </a:t>
            </a:r>
            <a:r>
              <a:rPr lang="en-GB" sz="1800" dirty="0"/>
              <a:t>the end of </a:t>
            </a:r>
            <a:r>
              <a:rPr lang="en-GB" sz="1800" b="1" dirty="0" smtClean="0"/>
              <a:t>Reception </a:t>
            </a:r>
            <a:r>
              <a:rPr lang="en-GB" sz="1800" dirty="0" smtClean="0"/>
              <a:t>we </a:t>
            </a:r>
            <a:r>
              <a:rPr lang="en-GB" sz="1800" dirty="0"/>
              <a:t>aim for children to be able to: </a:t>
            </a:r>
            <a:endParaRPr lang="en-GB" sz="1800" dirty="0" smtClean="0"/>
          </a:p>
          <a:p>
            <a:pPr>
              <a:buNone/>
            </a:pPr>
            <a:r>
              <a:rPr lang="en-GB" sz="1800" b="1" i="1" dirty="0" smtClean="0">
                <a:solidFill>
                  <a:srgbClr val="0070C0"/>
                </a:solidFill>
              </a:rPr>
              <a:t>Numbers</a:t>
            </a:r>
          </a:p>
          <a:p>
            <a:r>
              <a:rPr lang="en-GB" sz="1800" dirty="0" smtClean="0"/>
              <a:t>Count reliably with numbers from one to 20, place them in order and say which number is one more or one less than a given number.</a:t>
            </a:r>
          </a:p>
          <a:p>
            <a:r>
              <a:rPr lang="en-GB" sz="1800" dirty="0" smtClean="0"/>
              <a:t>To use quantities and objects, to add and subtract two single-digit  numbers and count on or back to find the answer. </a:t>
            </a:r>
          </a:p>
          <a:p>
            <a:r>
              <a:rPr lang="en-GB" sz="1800" dirty="0" smtClean="0"/>
              <a:t>To solve problems, including doubling, halving and sharing.</a:t>
            </a:r>
          </a:p>
          <a:p>
            <a:endParaRPr lang="en-GB" sz="1800" dirty="0" smtClean="0"/>
          </a:p>
          <a:p>
            <a:pPr>
              <a:buNone/>
            </a:pPr>
            <a:r>
              <a:rPr lang="en-GB" sz="1800" b="1" i="1" dirty="0" smtClean="0">
                <a:solidFill>
                  <a:srgbClr val="0070C0"/>
                </a:solidFill>
              </a:rPr>
              <a:t>Space, shape and measure</a:t>
            </a:r>
          </a:p>
          <a:p>
            <a:r>
              <a:rPr lang="en-GB" sz="1800" dirty="0" smtClean="0"/>
              <a:t>To use everyday language to talk about size, weight, capacity, position, distance, time and money to compare quantities and objects and to solve problems. </a:t>
            </a:r>
          </a:p>
          <a:p>
            <a:r>
              <a:rPr lang="en-GB" sz="1800" dirty="0" smtClean="0"/>
              <a:t>To recognise, create and describe patterns. </a:t>
            </a:r>
          </a:p>
          <a:p>
            <a:r>
              <a:rPr lang="en-GB" sz="1800" dirty="0" smtClean="0"/>
              <a:t>To explore characteristics of everyday objects and shapes and use mathematical language to describe them.</a:t>
            </a:r>
            <a:endParaRPr lang="en-GB" sz="1800" dirty="0"/>
          </a:p>
          <a:p>
            <a:pPr>
              <a:lnSpc>
                <a:spcPct val="80000"/>
              </a:lnSpc>
            </a:pPr>
            <a:endParaRPr lang="en-GB" sz="2400" dirty="0"/>
          </a:p>
          <a:p>
            <a:pPr>
              <a:lnSpc>
                <a:spcPct val="80000"/>
              </a:lnSpc>
            </a:pPr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Observations of independent learning</a:t>
            </a:r>
          </a:p>
          <a:p>
            <a:pPr lvl="1"/>
            <a:r>
              <a:rPr lang="en-GB" dirty="0" smtClean="0"/>
              <a:t>Tapestry </a:t>
            </a:r>
            <a:r>
              <a:rPr lang="en-GB" dirty="0" err="1" smtClean="0"/>
              <a:t>Ipad</a:t>
            </a:r>
            <a:r>
              <a:rPr lang="en-GB" dirty="0" smtClean="0"/>
              <a:t> app (observe and assess)</a:t>
            </a:r>
          </a:p>
          <a:p>
            <a:pPr lvl="1"/>
            <a:r>
              <a:rPr lang="en-GB" dirty="0" smtClean="0"/>
              <a:t>Long observations</a:t>
            </a:r>
          </a:p>
          <a:p>
            <a:r>
              <a:rPr lang="en-GB" dirty="0" smtClean="0"/>
              <a:t>Work samples</a:t>
            </a:r>
          </a:p>
          <a:p>
            <a:r>
              <a:rPr lang="en-GB" dirty="0" smtClean="0"/>
              <a:t>Input from home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Input from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Green Leaves</a:t>
            </a:r>
          </a:p>
          <a:p>
            <a:r>
              <a:rPr lang="en-GB" dirty="0" smtClean="0"/>
              <a:t>Questionnaires (interests, learning at home)</a:t>
            </a:r>
          </a:p>
          <a:p>
            <a:r>
              <a:rPr lang="en-GB" dirty="0" smtClean="0"/>
              <a:t>Parental input via Tapestry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548680"/>
          </a:xfrm>
        </p:spPr>
        <p:txBody>
          <a:bodyPr/>
          <a:lstStyle/>
          <a:p>
            <a:r>
              <a:rPr lang="en-GB" sz="3600" dirty="0"/>
              <a:t>Home Learning </a:t>
            </a:r>
            <a:r>
              <a:rPr lang="en-GB" dirty="0"/>
              <a:t>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520" y="692696"/>
            <a:ext cx="8568952" cy="4349890"/>
          </a:xfrm>
        </p:spPr>
        <p:txBody>
          <a:bodyPr/>
          <a:lstStyle/>
          <a:p>
            <a:pPr marL="0" indent="0">
              <a:buNone/>
            </a:pPr>
            <a:r>
              <a:rPr lang="en-GB" sz="1350" b="1" dirty="0" smtClean="0">
                <a:solidFill>
                  <a:srgbClr val="0070C0"/>
                </a:solidFill>
              </a:rPr>
              <a:t>Reading</a:t>
            </a:r>
            <a:endParaRPr lang="en-GB" sz="1350" dirty="0" smtClean="0">
              <a:solidFill>
                <a:srgbClr val="0070C0"/>
              </a:solidFill>
            </a:endParaRPr>
          </a:p>
          <a:p>
            <a:pPr marL="0" indent="0">
              <a:spcBef>
                <a:spcPct val="50000"/>
              </a:spcBef>
            </a:pPr>
            <a:r>
              <a:rPr lang="en-GB" sz="1350" dirty="0" smtClean="0">
                <a:latin typeface="Century Gothic" pitchFamily="34" charset="0"/>
              </a:rPr>
              <a:t>2x reading books each week (Wide range of texts - stories, poems, non-fiction, play scripts).</a:t>
            </a:r>
          </a:p>
          <a:p>
            <a:pPr marL="0" indent="0">
              <a:spcBef>
                <a:spcPct val="50000"/>
              </a:spcBef>
            </a:pPr>
            <a:r>
              <a:rPr lang="en-GB" sz="1350" dirty="0" smtClean="0">
                <a:latin typeface="Century Gothic" pitchFamily="34" charset="0"/>
              </a:rPr>
              <a:t>1x picture books chosen from school library.</a:t>
            </a:r>
          </a:p>
          <a:p>
            <a:pPr marL="0" indent="0">
              <a:spcBef>
                <a:spcPct val="50000"/>
              </a:spcBef>
            </a:pPr>
            <a:r>
              <a:rPr lang="en-GB" sz="1350" dirty="0" smtClean="0">
                <a:latin typeface="Century Gothic" pitchFamily="34" charset="0"/>
              </a:rPr>
              <a:t>Please comment in your child’s reading record weekly.</a:t>
            </a:r>
          </a:p>
          <a:p>
            <a:pPr marL="0" indent="0">
              <a:spcBef>
                <a:spcPct val="50000"/>
              </a:spcBef>
              <a:buNone/>
            </a:pPr>
            <a:endParaRPr lang="en-GB" sz="135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1350" b="1" dirty="0" smtClean="0">
                <a:solidFill>
                  <a:srgbClr val="0070C0"/>
                </a:solidFill>
                <a:latin typeface="Century Gothic" pitchFamily="34" charset="0"/>
              </a:rPr>
              <a:t>Sounds and Spellings</a:t>
            </a:r>
          </a:p>
          <a:p>
            <a:pPr marL="0" indent="0"/>
            <a:r>
              <a:rPr lang="en-GB" sz="1350" dirty="0" smtClean="0">
                <a:latin typeface="Century Gothic" pitchFamily="34" charset="0"/>
              </a:rPr>
              <a:t>Sound wallet containing letter sounds from their weekly phonics. </a:t>
            </a:r>
          </a:p>
          <a:p>
            <a:pPr marL="0" indent="0"/>
            <a:r>
              <a:rPr lang="en-GB" sz="1350" dirty="0" smtClean="0">
                <a:latin typeface="Century Gothic" pitchFamily="34" charset="0"/>
              </a:rPr>
              <a:t>Words containing learnt sounds to practice reading and spelling (once initial sounds have been learnt).</a:t>
            </a:r>
          </a:p>
          <a:p>
            <a:pPr marL="0" indent="0">
              <a:spcBef>
                <a:spcPts val="0"/>
              </a:spcBef>
              <a:buNone/>
            </a:pPr>
            <a:endParaRPr lang="en-GB" sz="1350" dirty="0" smtClean="0">
              <a:latin typeface="Century Gothic" pitchFamily="34" charset="0"/>
            </a:endParaRPr>
          </a:p>
          <a:p>
            <a:pPr marL="0" indent="0">
              <a:buNone/>
            </a:pPr>
            <a:r>
              <a:rPr lang="en-GB" sz="1350" b="1" dirty="0" smtClean="0">
                <a:solidFill>
                  <a:srgbClr val="0070C0"/>
                </a:solidFill>
              </a:rPr>
              <a:t>Maths </a:t>
            </a:r>
          </a:p>
          <a:p>
            <a:pPr marL="0" indent="0">
              <a:buNone/>
            </a:pPr>
            <a:r>
              <a:rPr lang="en-GB" sz="1350" b="1" dirty="0" smtClean="0"/>
              <a:t>Spring Term</a:t>
            </a:r>
          </a:p>
          <a:p>
            <a:pPr marL="0" indent="0"/>
            <a:r>
              <a:rPr lang="en-GB" sz="1350" dirty="0" smtClean="0"/>
              <a:t>Maths packs.</a:t>
            </a:r>
          </a:p>
          <a:p>
            <a:pPr marL="0" indent="0"/>
            <a:endParaRPr lang="en-GB" sz="1350" dirty="0" smtClean="0"/>
          </a:p>
          <a:p>
            <a:pPr marL="0" indent="0">
              <a:buNone/>
            </a:pPr>
            <a:r>
              <a:rPr lang="en-GB" sz="1350" b="1" dirty="0" smtClean="0"/>
              <a:t>Summer Term</a:t>
            </a:r>
            <a:endParaRPr lang="en-GB" sz="1350" dirty="0" smtClean="0"/>
          </a:p>
          <a:p>
            <a:pPr marL="0" indent="0"/>
            <a:r>
              <a:rPr lang="en-GB" sz="1350" dirty="0" smtClean="0"/>
              <a:t>Maths challenges. </a:t>
            </a:r>
          </a:p>
          <a:p>
            <a:pPr marL="0" indent="0">
              <a:buNone/>
            </a:pPr>
            <a:endParaRPr lang="en-GB" sz="1350" b="1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en-GB" dirty="0" smtClean="0"/>
              <a:t>Letters and Sounds</a:t>
            </a:r>
          </a:p>
          <a:p>
            <a:pPr lvl="1"/>
            <a:r>
              <a:rPr lang="en-GB" dirty="0" smtClean="0"/>
              <a:t>Synthetic phonics</a:t>
            </a:r>
          </a:p>
          <a:p>
            <a:pPr lvl="1"/>
            <a:r>
              <a:rPr lang="en-GB" dirty="0" smtClean="0"/>
              <a:t>Systematic and structured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Daily phonics lessons</a:t>
            </a:r>
          </a:p>
          <a:p>
            <a:pPr lvl="1"/>
            <a:r>
              <a:rPr lang="en-GB" dirty="0" smtClean="0"/>
              <a:t>Initial sounds</a:t>
            </a:r>
          </a:p>
          <a:p>
            <a:pPr lvl="1"/>
            <a:r>
              <a:rPr lang="en-GB" dirty="0" smtClean="0"/>
              <a:t>Long vowels</a:t>
            </a:r>
          </a:p>
          <a:p>
            <a:pPr lvl="1"/>
            <a:r>
              <a:rPr lang="en-GB" dirty="0" smtClean="0"/>
              <a:t>Segmenting and blending</a:t>
            </a:r>
          </a:p>
          <a:p>
            <a:pPr>
              <a:buNone/>
            </a:pPr>
            <a:endParaRPr lang="en-GB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74431"/>
            <a:ext cx="8229600" cy="1143000"/>
          </a:xfrm>
        </p:spPr>
        <p:txBody>
          <a:bodyPr/>
          <a:lstStyle/>
          <a:p>
            <a:r>
              <a:rPr lang="en-GB" dirty="0" smtClean="0"/>
              <a:t>Phonics – order of teaching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339752" y="762281"/>
          <a:ext cx="4248472" cy="5422392"/>
        </p:xfrm>
        <a:graphic>
          <a:graphicData uri="http://schemas.openxmlformats.org/drawingml/2006/table">
            <a:tbl>
              <a:tblPr/>
              <a:tblGrid>
                <a:gridCol w="16075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0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Phase 2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Letters and </a:t>
                      </a:r>
                      <a:r>
                        <a:rPr lang="en-GB" sz="1600" b="1" dirty="0" smtClean="0">
                          <a:latin typeface="NTPreCursivefk"/>
                          <a:ea typeface="Calibri"/>
                          <a:cs typeface="Times New Roman"/>
                        </a:rPr>
                        <a:t>Sounds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1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s, a, t, p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2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n, m, d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3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g, o, c, k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4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ck, e, u, r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5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h, b, f, l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73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Phase 3 (</a:t>
                      </a:r>
                      <a:r>
                        <a:rPr lang="en-GB" sz="1600" b="1" dirty="0" err="1">
                          <a:latin typeface="NTPreCursivefk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)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6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j, v, w, x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7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y, z, zz, qu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Set 8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ck (revise), ff, ll, ss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latin typeface="NTPreCursivefk"/>
                          <a:ea typeface="Calibri"/>
                          <a:cs typeface="Times New Roman"/>
                        </a:rPr>
                        <a:t>Phase 3 (ii)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ch, sh, th, ng/nk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latin typeface="NTPreCursivefk"/>
                          <a:ea typeface="Calibri"/>
                          <a:cs typeface="Times New Roman"/>
                        </a:rPr>
                        <a:t>Phase 3 (iii)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ai</a:t>
                      </a:r>
                      <a:r>
                        <a:rPr lang="en-GB" sz="1600" dirty="0" smtClean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ee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igh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oa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oo, </a:t>
                      </a:r>
                      <a:r>
                        <a:rPr lang="en-GB" sz="1600" i="1">
                          <a:latin typeface="NTPreCursivefk"/>
                          <a:ea typeface="Calibri"/>
                          <a:cs typeface="Times New Roman"/>
                        </a:rPr>
                        <a:t>oo</a:t>
                      </a: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, ar, or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air, </a:t>
                      </a: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er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ou</a:t>
                      </a: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1600" dirty="0" err="1" smtClean="0">
                          <a:latin typeface="NTPreCursivefk"/>
                          <a:ea typeface="Calibri"/>
                          <a:cs typeface="Times New Roman"/>
                        </a:rPr>
                        <a:t>oi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ire, ear, </a:t>
                      </a:r>
                      <a:r>
                        <a:rPr lang="en-GB" sz="1600" dirty="0" err="1">
                          <a:latin typeface="NTPreCursivefk"/>
                          <a:ea typeface="Calibri"/>
                          <a:cs typeface="Times New Roman"/>
                        </a:rPr>
                        <a:t>ure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87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latin typeface="NTPreCursivefk"/>
                          <a:ea typeface="Calibri"/>
                          <a:cs typeface="Times New Roman"/>
                        </a:rPr>
                        <a:t>Phase 4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latin typeface="NTPreCursivefk"/>
                          <a:ea typeface="Calibri"/>
                          <a:cs typeface="Times New Roman"/>
                        </a:rPr>
                        <a:t>CVCC/CCVC words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64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>
                        <a:latin typeface="NTPreCursivefk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latin typeface="NTPreCursivefk"/>
                          <a:ea typeface="Calibri"/>
                          <a:cs typeface="Times New Roman"/>
                        </a:rPr>
                        <a:t>Polysyllabic words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338" marR="46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you help your child?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07293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sz="400" dirty="0" smtClean="0"/>
          </a:p>
          <a:p>
            <a:pPr eaLnBrk="1" hangingPunct="1">
              <a:buNone/>
            </a:pPr>
            <a:r>
              <a:rPr lang="en-GB" sz="1600" b="1" u="sng" dirty="0" smtClean="0"/>
              <a:t>Phonics</a:t>
            </a:r>
          </a:p>
          <a:p>
            <a:pPr eaLnBrk="1" hangingPunct="1"/>
            <a:r>
              <a:rPr lang="en-GB" sz="1600" dirty="0" smtClean="0"/>
              <a:t>Saying pure sounds (e.g. m-a-n, not </a:t>
            </a:r>
            <a:r>
              <a:rPr lang="en-GB" sz="1600" dirty="0" err="1" smtClean="0"/>
              <a:t>muh</a:t>
            </a:r>
            <a:r>
              <a:rPr lang="en-GB" sz="1600" dirty="0" smtClean="0"/>
              <a:t>-a-</a:t>
            </a:r>
            <a:r>
              <a:rPr lang="en-GB" sz="1600" dirty="0" err="1" smtClean="0"/>
              <a:t>nuh</a:t>
            </a:r>
            <a:r>
              <a:rPr lang="en-GB" sz="1600" dirty="0" smtClean="0"/>
              <a:t>)</a:t>
            </a:r>
          </a:p>
          <a:p>
            <a:pPr indent="19050" eaLnBrk="1" hangingPunct="1">
              <a:buNone/>
            </a:pPr>
            <a:r>
              <a:rPr lang="en-GB" sz="1400" dirty="0" smtClean="0">
                <a:hlinkClick r:id="rId2"/>
              </a:rPr>
              <a:t>http://www.oxfordowl.co.uk/home/reading-site/expert-help/phonics-made-easy</a:t>
            </a:r>
            <a:endParaRPr lang="en-GB" sz="1400" dirty="0" smtClean="0"/>
          </a:p>
          <a:p>
            <a:pPr eaLnBrk="1" hangingPunct="1"/>
            <a:r>
              <a:rPr lang="en-GB" sz="1600" dirty="0" smtClean="0"/>
              <a:t>Knowing the letters and groups of letters (</a:t>
            </a:r>
            <a:r>
              <a:rPr lang="en-GB" sz="1600" i="1" dirty="0" smtClean="0"/>
              <a:t>graphemes</a:t>
            </a:r>
            <a:r>
              <a:rPr lang="en-GB" sz="1600" dirty="0" smtClean="0"/>
              <a:t>) used to read and write the sounds</a:t>
            </a:r>
          </a:p>
          <a:p>
            <a:pPr eaLnBrk="1" hangingPunct="1"/>
            <a:r>
              <a:rPr lang="en-GB" sz="1600" dirty="0" smtClean="0"/>
              <a:t>Helping them to segment and blend words</a:t>
            </a:r>
          </a:p>
          <a:p>
            <a:pPr eaLnBrk="1" hangingPunct="1"/>
            <a:r>
              <a:rPr lang="en-GB" sz="1600" dirty="0" smtClean="0"/>
              <a:t>Attend the Phonics Workshop</a:t>
            </a:r>
          </a:p>
          <a:p>
            <a:pPr eaLnBrk="1" hangingPunct="1">
              <a:buNone/>
            </a:pPr>
            <a:r>
              <a:rPr lang="en-GB" sz="1600" b="1" dirty="0" smtClean="0"/>
              <a:t>BUT...</a:t>
            </a:r>
          </a:p>
          <a:p>
            <a:r>
              <a:rPr lang="en-GB" sz="1600" dirty="0" smtClean="0"/>
              <a:t>Talk, talk, talk!</a:t>
            </a:r>
          </a:p>
          <a:p>
            <a:r>
              <a:rPr lang="en-GB" sz="1600" dirty="0" smtClean="0"/>
              <a:t>Continue to read daily with your child – language rich environment</a:t>
            </a:r>
          </a:p>
          <a:p>
            <a:r>
              <a:rPr lang="en-GB" sz="1600" dirty="0" smtClean="0"/>
              <a:t>Sing songs and rhymes</a:t>
            </a:r>
          </a:p>
          <a:p>
            <a:r>
              <a:rPr lang="en-GB" sz="1600" dirty="0" smtClean="0"/>
              <a:t>Look at print in the environment</a:t>
            </a:r>
          </a:p>
          <a:p>
            <a:r>
              <a:rPr lang="en-GB" sz="1600" dirty="0" smtClean="0"/>
              <a:t>Play games</a:t>
            </a:r>
          </a:p>
          <a:p>
            <a:endParaRPr lang="en-GB" sz="1600" dirty="0" smtClean="0"/>
          </a:p>
          <a:p>
            <a:pPr>
              <a:buNone/>
            </a:pPr>
            <a:r>
              <a:rPr lang="en-GB" sz="1600" b="1" u="sng" dirty="0" smtClean="0"/>
              <a:t>Maths</a:t>
            </a:r>
          </a:p>
          <a:p>
            <a:r>
              <a:rPr lang="en-GB" sz="1600" dirty="0" smtClean="0"/>
              <a:t>Practical</a:t>
            </a:r>
          </a:p>
          <a:p>
            <a:r>
              <a:rPr lang="en-GB" sz="1600" dirty="0" smtClean="0"/>
              <a:t>Count, count, count</a:t>
            </a:r>
          </a:p>
          <a:p>
            <a:r>
              <a:rPr lang="en-GB" sz="1600" dirty="0" smtClean="0"/>
              <a:t>Look at numbers in the environment</a:t>
            </a:r>
          </a:p>
          <a:p>
            <a:endParaRPr lang="en-GB" sz="1800" b="1" dirty="0" smtClean="0"/>
          </a:p>
          <a:p>
            <a:pPr eaLnBrk="1" hangingPunct="1">
              <a:buNone/>
            </a:pPr>
            <a:endParaRPr lang="en-GB" sz="1800" b="1" dirty="0" smtClean="0"/>
          </a:p>
          <a:p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195736" y="6237312"/>
            <a:ext cx="4264050" cy="476250"/>
          </a:xfrm>
        </p:spPr>
        <p:txBody>
          <a:bodyPr/>
          <a:lstStyle/>
          <a:p>
            <a:r>
              <a:rPr lang="en-GB" dirty="0"/>
              <a:t>Meet the </a:t>
            </a:r>
            <a:r>
              <a:rPr lang="en-GB" dirty="0" smtClean="0"/>
              <a:t>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GB" sz="4000" dirty="0">
                <a:solidFill>
                  <a:schemeClr val="tx2"/>
                </a:solidFill>
                <a:latin typeface="Century Gothic" pitchFamily="34" charset="0"/>
              </a:rPr>
              <a:t>Home School Agreement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2" y="1046262"/>
            <a:ext cx="8784976" cy="5173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To help my child get the most out of their time at Kew Riverside I will always try to: </a:t>
            </a:r>
          </a:p>
          <a:p>
            <a:pPr marR="0" lvl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See that my child comes to school each day by </a:t>
            </a:r>
            <a:r>
              <a:rPr kumimoji="0" lang="en-GB" sz="17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8.55 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am and is collected at </a:t>
            </a:r>
            <a:r>
              <a:rPr kumimoji="0" lang="en-GB" sz="17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3.15 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pm.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Encourage my child to follow the Golden Rules.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Encourage my child to read stories and fact books from school as often as possible.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Support my child with their home learning. 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Make sure my child goes to bed at a reasonable time.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Keep up-to-date with what is happening at school (e.g. by reading the Weekly Bulletin).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Attend parents evenings and other sessions offered by the school to inform me about my child’s learning.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Inform the school promptly if my child is unwell.</a:t>
            </a:r>
            <a:endParaRPr kumimoji="0" lang="en-GB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</a:pP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If you have any questions/concerns about your child’s learning please speak to </a:t>
            </a:r>
            <a:r>
              <a:rPr kumimoji="0" lang="en-GB" sz="17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t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he class teacher. </a:t>
            </a:r>
          </a:p>
          <a:p>
            <a:pPr marL="285750" lvl="0" indent="-285750" eaLnBrk="0" hangingPunct="0">
              <a:lnSpc>
                <a:spcPct val="110000"/>
              </a:lnSpc>
              <a:buFont typeface="Arial"/>
              <a:buChar char="•"/>
            </a:pPr>
            <a:r>
              <a:rPr lang="en-GB" sz="1700" dirty="0" smtClean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Help my child wear the right uniform and have their PE kit ready on Mondays.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5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</a:t>
            </a:r>
            <a:r>
              <a:rPr lang="en-GB" dirty="0" smtClean="0"/>
              <a:t>websites and information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>
              <a:buNone/>
            </a:pPr>
            <a:endParaRPr lang="en-GB" sz="1800" dirty="0" smtClean="0"/>
          </a:p>
          <a:p>
            <a:r>
              <a:rPr lang="en-GB" sz="1800" dirty="0" smtClean="0"/>
              <a:t>Details of the Early Learning Goals:</a:t>
            </a:r>
          </a:p>
          <a:p>
            <a:pPr>
              <a:buNone/>
            </a:pPr>
            <a:r>
              <a:rPr lang="en-GB" sz="1800" dirty="0" smtClean="0">
                <a:hlinkClick r:id="rId2"/>
              </a:rPr>
              <a:t>http://www.foundationyears.org.uk/wp-content/uploads/2012/03/Development-Matters-FINAL-PRINT-AMENDED.pdf</a:t>
            </a:r>
            <a:endParaRPr lang="en-GB" sz="1800" dirty="0" smtClean="0"/>
          </a:p>
          <a:p>
            <a:pPr>
              <a:buNone/>
            </a:pPr>
            <a:endParaRPr lang="en-GB" sz="1800" dirty="0"/>
          </a:p>
          <a:p>
            <a:r>
              <a:rPr lang="en-GB" sz="1800" dirty="0" smtClean="0"/>
              <a:t>A Parents Guide to Learning &amp; Development – What to expect, When?</a:t>
            </a:r>
            <a:endParaRPr lang="en-GB" sz="1800" dirty="0"/>
          </a:p>
          <a:p>
            <a:pPr>
              <a:buNone/>
            </a:pPr>
            <a:r>
              <a:rPr lang="en-GB" sz="1800" dirty="0">
                <a:hlinkClick r:id="rId3"/>
              </a:rPr>
              <a:t>http://</a:t>
            </a:r>
            <a:r>
              <a:rPr lang="en-GB" sz="1800" dirty="0" smtClean="0">
                <a:hlinkClick r:id="rId3"/>
              </a:rPr>
              <a:t>www.foundationyears.org.uk/files/2016/04/4Children_ParentsGuide_2016_FINAL_WEBv2.pdf</a:t>
            </a: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r>
              <a:rPr lang="en-GB" sz="1800" dirty="0"/>
              <a:t>A Parents Guide to </a:t>
            </a:r>
            <a:r>
              <a:rPr lang="en-GB" sz="1800" dirty="0" smtClean="0"/>
              <a:t>the EYFS</a:t>
            </a:r>
            <a:endParaRPr lang="en-GB" sz="1800" dirty="0"/>
          </a:p>
          <a:p>
            <a:pPr>
              <a:buNone/>
            </a:pPr>
            <a:r>
              <a:rPr lang="en-GB" sz="1800" dirty="0" smtClean="0">
                <a:hlinkClick r:id="rId4"/>
              </a:rPr>
              <a:t>http</a:t>
            </a:r>
            <a:r>
              <a:rPr lang="en-GB" sz="1800" dirty="0">
                <a:hlinkClick r:id="rId4"/>
              </a:rPr>
              <a:t>://</a:t>
            </a:r>
            <a:r>
              <a:rPr lang="en-GB" sz="1800" dirty="0" smtClean="0">
                <a:hlinkClick r:id="rId4"/>
              </a:rPr>
              <a:t>www.foundationyears.org.uk/files/2016/01/EYFS_Parents_Guide-amended1.pdf</a:t>
            </a: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/>
          </a:p>
          <a:p>
            <a:pPr>
              <a:buNone/>
            </a:pPr>
            <a:endParaRPr lang="en-GB" sz="1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Handouts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/>
              <a:t>Presentation slides </a:t>
            </a: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Word list – First 100 High Frequency Words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 smtClean="0"/>
              <a:t>  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Book </a:t>
            </a:r>
            <a:r>
              <a:rPr lang="en-GB" sz="2400" dirty="0"/>
              <a:t>list </a:t>
            </a: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Class timetable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School Trip Code of Conduct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/>
              <a:t>Home/ school </a:t>
            </a:r>
            <a:r>
              <a:rPr lang="en-GB" sz="2400" dirty="0" smtClean="0"/>
              <a:t>agreement - </a:t>
            </a:r>
            <a:r>
              <a:rPr lang="en-GB" sz="2400" dirty="0"/>
              <a:t>please return to school when signed </a:t>
            </a:r>
            <a:r>
              <a:rPr lang="en-GB" sz="2400" dirty="0" smtClean="0"/>
              <a:t> </a:t>
            </a:r>
            <a:endParaRPr lang="en-GB" sz="2400" dirty="0"/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927926" y="1938841"/>
            <a:ext cx="336015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 smtClean="0"/>
              <a:t>September 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1260</TotalTime>
  <Words>1972</Words>
  <Application>Microsoft Office PowerPoint</Application>
  <PresentationFormat>On-screen Show (4:3)</PresentationFormat>
  <Paragraphs>405</Paragraphs>
  <Slides>24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ＭＳ 明朝</vt:lpstr>
      <vt:lpstr>Arial</vt:lpstr>
      <vt:lpstr>Calibri</vt:lpstr>
      <vt:lpstr>Century Gothic</vt:lpstr>
      <vt:lpstr>NTPreCursivefk</vt:lpstr>
      <vt:lpstr>Times New Roman</vt:lpstr>
      <vt:lpstr>Wingdings</vt:lpstr>
      <vt:lpstr>Default Design</vt:lpstr>
      <vt:lpstr>PowerPoint Presentation</vt:lpstr>
      <vt:lpstr>Overview of the evening  </vt:lpstr>
      <vt:lpstr>Early Years Foundation Stage(EYFS)</vt:lpstr>
      <vt:lpstr>Areas of Learning</vt:lpstr>
      <vt:lpstr>Teaching and Learning</vt:lpstr>
      <vt:lpstr>Prime Areas</vt:lpstr>
      <vt:lpstr>Specific Areas of Learning </vt:lpstr>
      <vt:lpstr>Topics &amp; Trips 2016 – 17 (Flexible depending on children’s interests)</vt:lpstr>
      <vt:lpstr>PowerPoint Presentation</vt:lpstr>
      <vt:lpstr>Good Level of Development</vt:lpstr>
      <vt:lpstr>Reading </vt:lpstr>
      <vt:lpstr>Writing </vt:lpstr>
      <vt:lpstr>Examples of ‘Expected’</vt:lpstr>
      <vt:lpstr>Maths </vt:lpstr>
      <vt:lpstr>Assessment</vt:lpstr>
      <vt:lpstr>Input from home</vt:lpstr>
      <vt:lpstr>Home Learning  </vt:lpstr>
      <vt:lpstr>Phonics</vt:lpstr>
      <vt:lpstr>Phonics – order of teaching</vt:lpstr>
      <vt:lpstr>How can you help your child?</vt:lpstr>
      <vt:lpstr>PowerPoint Presentation</vt:lpstr>
      <vt:lpstr>Useful websites and information</vt:lpstr>
      <vt:lpstr>Handouts</vt:lpstr>
      <vt:lpstr>Any questions?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Darren Norman</cp:lastModifiedBy>
  <cp:revision>105</cp:revision>
  <dcterms:created xsi:type="dcterms:W3CDTF">2013-09-04T20:43:41Z</dcterms:created>
  <dcterms:modified xsi:type="dcterms:W3CDTF">2019-02-11T16:18:43Z</dcterms:modified>
</cp:coreProperties>
</file>