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350" r:id="rId4"/>
    <p:sldId id="259" r:id="rId5"/>
    <p:sldId id="260" r:id="rId6"/>
    <p:sldId id="262" r:id="rId7"/>
    <p:sldId id="263" r:id="rId8"/>
    <p:sldId id="351" r:id="rId9"/>
    <p:sldId id="265" r:id="rId10"/>
    <p:sldId id="266" r:id="rId11"/>
    <p:sldId id="267" r:id="rId12"/>
    <p:sldId id="346" r:id="rId13"/>
    <p:sldId id="347" r:id="rId14"/>
    <p:sldId id="349" r:id="rId15"/>
    <p:sldId id="26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FF"/>
    <a:srgbClr val="FF3399"/>
    <a:srgbClr val="FF0066"/>
    <a:srgbClr val="006600"/>
    <a:srgbClr val="00FF00"/>
    <a:srgbClr val="9900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390" autoAdjust="0"/>
    <p:restoredTop sz="94660" autoAdjust="0"/>
  </p:normalViewPr>
  <p:slideViewPr>
    <p:cSldViewPr snapToGrid="0">
      <p:cViewPr varScale="1">
        <p:scale>
          <a:sx n="70" d="100"/>
          <a:sy n="70" d="100"/>
        </p:scale>
        <p:origin x="-846" y="-9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56" d="100"/>
          <a:sy n="56" d="100"/>
        </p:scale>
        <p:origin x="-2838" y="-8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45069D-0DA1-4F58-8F43-90C43489E8AD}" type="datetimeFigureOut">
              <a:rPr lang="en-GB" smtClean="0"/>
              <a:pPr/>
              <a:t>29/04/2020</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09BC24-41CC-4FC4-BA18-F894B7ED82D1}" type="slidenum">
              <a:rPr lang="en-GB" smtClean="0"/>
              <a:pPr/>
              <a:t>‹#›</a:t>
            </a:fld>
            <a:endParaRPr lang="en-GB"/>
          </a:p>
        </p:txBody>
      </p:sp>
    </p:spTree>
    <p:extLst>
      <p:ext uri="{BB962C8B-B14F-4D97-AF65-F5344CB8AC3E}">
        <p14:creationId xmlns:p14="http://schemas.microsoft.com/office/powerpoint/2010/main" xmlns="" val="1692228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these slides are based on the teaching outlined</a:t>
            </a:r>
            <a:r>
              <a:rPr lang="en-GB" baseline="0" dirty="0"/>
              <a:t> in the document ‘Teaching_1_Pronouns’ available from Hamilton.  </a:t>
            </a:r>
          </a:p>
          <a:p>
            <a:r>
              <a:rPr lang="en-GB" baseline="0" dirty="0"/>
              <a:t>It is essential to read the teaching before using this </a:t>
            </a:r>
            <a:r>
              <a:rPr lang="en-GB" baseline="0" dirty="0" err="1"/>
              <a:t>powerpoint</a:t>
            </a:r>
            <a:r>
              <a:rPr lang="en-GB" baseline="0" dirty="0"/>
              <a:t> presentation.  </a:t>
            </a:r>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1</a:t>
            </a:fld>
            <a:endParaRPr lang="en-GB"/>
          </a:p>
        </p:txBody>
      </p:sp>
    </p:spTree>
    <p:extLst>
      <p:ext uri="{BB962C8B-B14F-4D97-AF65-F5344CB8AC3E}">
        <p14:creationId xmlns:p14="http://schemas.microsoft.com/office/powerpoint/2010/main" xmlns="" val="16444848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Possessive pronouns and determiners</a:t>
            </a:r>
            <a:r>
              <a:rPr lang="en-GB" dirty="0"/>
              <a:t>.  </a:t>
            </a:r>
          </a:p>
          <a:p>
            <a:r>
              <a:rPr lang="en-GB" dirty="0"/>
              <a:t>Possessive pronouns are slightly tricky</a:t>
            </a:r>
          </a:p>
          <a:p>
            <a:r>
              <a:rPr lang="en-GB" dirty="0"/>
              <a:t>If they stand on their own to preplace a noun, they are possessive pronouns. E.g. The book was his.  (his replaces ‘Tom’s.)  </a:t>
            </a:r>
          </a:p>
          <a:p>
            <a:r>
              <a:rPr lang="en-GB" dirty="0"/>
              <a:t>If they precede a noun, e.g. his book, then, strictly, these are possessive determiners as they behave like adjectives.   </a:t>
            </a:r>
          </a:p>
          <a:p>
            <a:r>
              <a:rPr lang="en-GB" dirty="0"/>
              <a:t>It is NOT necessary to make this distinction with children in Y5 or Y6.</a:t>
            </a:r>
          </a:p>
        </p:txBody>
      </p:sp>
      <p:sp>
        <p:nvSpPr>
          <p:cNvPr id="4" name="Slide Number Placeholder 3"/>
          <p:cNvSpPr>
            <a:spLocks noGrp="1"/>
          </p:cNvSpPr>
          <p:nvPr>
            <p:ph type="sldNum" sz="quarter" idx="10"/>
          </p:nvPr>
        </p:nvSpPr>
        <p:spPr/>
        <p:txBody>
          <a:bodyPr/>
          <a:lstStyle/>
          <a:p>
            <a:fld id="{C909BC24-41CC-4FC4-BA18-F894B7ED82D1}" type="slidenum">
              <a:rPr lang="en-GB" smtClean="0"/>
              <a:pPr/>
              <a:t>2</a:t>
            </a:fld>
            <a:endParaRPr lang="en-GB"/>
          </a:p>
        </p:txBody>
      </p:sp>
    </p:spTree>
    <p:extLst>
      <p:ext uri="{BB962C8B-B14F-4D97-AF65-F5344CB8AC3E}">
        <p14:creationId xmlns:p14="http://schemas.microsoft.com/office/powerpoint/2010/main" xmlns="" val="16256765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Possessive pronouns and determiners</a:t>
            </a:r>
            <a:r>
              <a:rPr lang="en-GB" dirty="0"/>
              <a:t>.  </a:t>
            </a:r>
          </a:p>
          <a:p>
            <a:r>
              <a:rPr lang="en-GB" dirty="0"/>
              <a:t>Possessive pronouns are slightly tricky</a:t>
            </a:r>
          </a:p>
          <a:p>
            <a:r>
              <a:rPr lang="en-GB" dirty="0"/>
              <a:t>If they stand on their own to preplace a noun, they are possessive pronouns. E.g. The book was his.  (his replaces ‘Tom’s.)  </a:t>
            </a:r>
          </a:p>
          <a:p>
            <a:r>
              <a:rPr lang="en-GB" dirty="0"/>
              <a:t>If they precede a noun, e.g. his book, then, strictly, these are possessive determiners as they behave like adjectives.   </a:t>
            </a:r>
          </a:p>
          <a:p>
            <a:r>
              <a:rPr lang="en-GB" dirty="0"/>
              <a:t>It is NOT necessary to make this distinction with children in Y5 or Y6.</a:t>
            </a:r>
          </a:p>
        </p:txBody>
      </p:sp>
      <p:sp>
        <p:nvSpPr>
          <p:cNvPr id="4" name="Slide Number Placeholder 3"/>
          <p:cNvSpPr>
            <a:spLocks noGrp="1"/>
          </p:cNvSpPr>
          <p:nvPr>
            <p:ph type="sldNum" sz="quarter" idx="10"/>
          </p:nvPr>
        </p:nvSpPr>
        <p:spPr/>
        <p:txBody>
          <a:bodyPr/>
          <a:lstStyle/>
          <a:p>
            <a:fld id="{C909BC24-41CC-4FC4-BA18-F894B7ED82D1}" type="slidenum">
              <a:rPr lang="en-GB" smtClean="0"/>
              <a:pPr/>
              <a:t>3</a:t>
            </a:fld>
            <a:endParaRPr lang="en-GB"/>
          </a:p>
        </p:txBody>
      </p:sp>
    </p:spTree>
    <p:extLst>
      <p:ext uri="{BB962C8B-B14F-4D97-AF65-F5344CB8AC3E}">
        <p14:creationId xmlns:p14="http://schemas.microsoft.com/office/powerpoint/2010/main" xmlns="" val="2442284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Occasionally ‘it’ is a ‘dummy pronoun’ when it refers not to anything specific but to an undetermined actor or subject. </a:t>
            </a:r>
          </a:p>
          <a:p>
            <a:r>
              <a:rPr lang="en-GB" sz="1200" kern="1200" dirty="0">
                <a:solidFill>
                  <a:schemeClr val="tx1"/>
                </a:solidFill>
                <a:effectLst/>
                <a:latin typeface="+mn-lt"/>
                <a:ea typeface="+mn-ea"/>
                <a:cs typeface="+mn-cs"/>
              </a:rPr>
              <a:t>Because of this function, ‘it’ is sometimes called a place holder.</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 E.g. It is raining.  It all depends...   </a:t>
            </a:r>
          </a:p>
        </p:txBody>
      </p:sp>
      <p:sp>
        <p:nvSpPr>
          <p:cNvPr id="4" name="Slide Number Placeholder 3"/>
          <p:cNvSpPr>
            <a:spLocks noGrp="1"/>
          </p:cNvSpPr>
          <p:nvPr>
            <p:ph type="sldNum" sz="quarter" idx="10"/>
          </p:nvPr>
        </p:nvSpPr>
        <p:spPr/>
        <p:txBody>
          <a:bodyPr/>
          <a:lstStyle/>
          <a:p>
            <a:fld id="{C909BC24-41CC-4FC4-BA18-F894B7ED82D1}" type="slidenum">
              <a:rPr lang="en-GB" smtClean="0"/>
              <a:pPr/>
              <a:t>4</a:t>
            </a:fld>
            <a:endParaRPr lang="en-GB"/>
          </a:p>
        </p:txBody>
      </p:sp>
    </p:spTree>
    <p:extLst>
      <p:ext uri="{BB962C8B-B14F-4D97-AF65-F5344CB8AC3E}">
        <p14:creationId xmlns:p14="http://schemas.microsoft.com/office/powerpoint/2010/main" xmlns="" val="3332019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Possessive pronouns and determiners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If they stand on their own to preplace a noun, they are possessive pronouns. E.g. The book was his.  (his replaces ‘Tom’s.)  </a:t>
            </a:r>
          </a:p>
          <a:p>
            <a:r>
              <a:rPr lang="en-GB" sz="1200" kern="1200" dirty="0">
                <a:solidFill>
                  <a:schemeClr val="tx1"/>
                </a:solidFill>
                <a:effectLst/>
                <a:latin typeface="+mn-lt"/>
                <a:ea typeface="+mn-ea"/>
                <a:cs typeface="+mn-cs"/>
              </a:rPr>
              <a:t>If they precede a noun, e.g. his book, then, strictly, these are possessive determiners as they behave like adjectives.   </a:t>
            </a:r>
          </a:p>
          <a:p>
            <a:r>
              <a:rPr lang="en-GB" sz="1200" kern="1200" dirty="0">
                <a:solidFill>
                  <a:schemeClr val="tx1"/>
                </a:solidFill>
                <a:effectLst/>
                <a:latin typeface="+mn-lt"/>
                <a:ea typeface="+mn-ea"/>
                <a:cs typeface="+mn-cs"/>
              </a:rPr>
              <a:t>It is NOT necessary to make this distinction with children in Y5 or Y6.</a:t>
            </a:r>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5</a:t>
            </a:fld>
            <a:endParaRPr lang="en-GB"/>
          </a:p>
        </p:txBody>
      </p:sp>
    </p:spTree>
    <p:extLst>
      <p:ext uri="{BB962C8B-B14F-4D97-AF65-F5344CB8AC3E}">
        <p14:creationId xmlns:p14="http://schemas.microsoft.com/office/powerpoint/2010/main" xmlns="" val="9029884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909BC24-41CC-4FC4-BA18-F894B7ED82D1}" type="slidenum">
              <a:rPr lang="en-GB" smtClean="0"/>
              <a:pPr/>
              <a:t>6</a:t>
            </a:fld>
            <a:endParaRPr lang="en-GB"/>
          </a:p>
        </p:txBody>
      </p:sp>
    </p:spTree>
    <p:extLst>
      <p:ext uri="{BB962C8B-B14F-4D97-AF65-F5344CB8AC3E}">
        <p14:creationId xmlns:p14="http://schemas.microsoft.com/office/powerpoint/2010/main" xmlns="" val="2354696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Possessive pronouns and determiners</a:t>
            </a:r>
            <a:r>
              <a:rPr lang="en-GB" dirty="0"/>
              <a:t>.  </a:t>
            </a:r>
          </a:p>
          <a:p>
            <a:r>
              <a:rPr lang="en-GB" dirty="0"/>
              <a:t>Possessive pronouns are slightly tricky</a:t>
            </a:r>
          </a:p>
          <a:p>
            <a:r>
              <a:rPr lang="en-GB" dirty="0"/>
              <a:t>If they stand on their own to preplace a noun, they are possessive pronouns. E.g. The book was his.  (his replaces ‘Tom’s.)  </a:t>
            </a:r>
          </a:p>
          <a:p>
            <a:r>
              <a:rPr lang="en-GB" dirty="0"/>
              <a:t>If they precede a noun, e.g. his book, then, strictly, these are possessive determiners as they behave like adjectives.   </a:t>
            </a:r>
          </a:p>
          <a:p>
            <a:r>
              <a:rPr lang="en-GB" dirty="0"/>
              <a:t>It is NOT necessary to make this distinction with children in Y5 or Y6.</a:t>
            </a:r>
          </a:p>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7</a:t>
            </a:fld>
            <a:endParaRPr lang="en-GB"/>
          </a:p>
        </p:txBody>
      </p:sp>
    </p:spTree>
    <p:extLst>
      <p:ext uri="{BB962C8B-B14F-4D97-AF65-F5344CB8AC3E}">
        <p14:creationId xmlns:p14="http://schemas.microsoft.com/office/powerpoint/2010/main" xmlns="" val="1896825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Possessive pronouns and determiners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If they stand on their own to preplace a noun, they are possessive pronouns. E.g. The book was his.  (his replaces ‘Tom’s.)  </a:t>
            </a:r>
          </a:p>
          <a:p>
            <a:r>
              <a:rPr lang="en-GB" sz="1200" kern="1200" dirty="0">
                <a:solidFill>
                  <a:schemeClr val="tx1"/>
                </a:solidFill>
                <a:effectLst/>
                <a:latin typeface="+mn-lt"/>
                <a:ea typeface="+mn-ea"/>
                <a:cs typeface="+mn-cs"/>
              </a:rPr>
              <a:t>If they precede a noun, e.g. his book, then, strictly, these are possessive determiners as they behave like adjectives.   </a:t>
            </a:r>
          </a:p>
          <a:p>
            <a:r>
              <a:rPr lang="en-GB" sz="1200" kern="1200" dirty="0">
                <a:solidFill>
                  <a:schemeClr val="tx1"/>
                </a:solidFill>
                <a:effectLst/>
                <a:latin typeface="+mn-lt"/>
                <a:ea typeface="+mn-ea"/>
                <a:cs typeface="+mn-cs"/>
              </a:rPr>
              <a:t>It is NOT necessary to make this distinction with children in Y5 or Y6.</a:t>
            </a:r>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9</a:t>
            </a:fld>
            <a:endParaRPr lang="en-GB"/>
          </a:p>
        </p:txBody>
      </p:sp>
    </p:spTree>
    <p:extLst>
      <p:ext uri="{BB962C8B-B14F-4D97-AF65-F5344CB8AC3E}">
        <p14:creationId xmlns:p14="http://schemas.microsoft.com/office/powerpoint/2010/main" xmlns="" val="1910931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Possessive pronouns and determiners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If they stand on their own to preplace a noun, they are possessive pronouns. E.g. The book was his.  (his replaces ‘Tom’s.)  </a:t>
            </a:r>
          </a:p>
          <a:p>
            <a:r>
              <a:rPr lang="en-GB" sz="1200" kern="1200" dirty="0">
                <a:solidFill>
                  <a:schemeClr val="tx1"/>
                </a:solidFill>
                <a:effectLst/>
                <a:latin typeface="+mn-lt"/>
                <a:ea typeface="+mn-ea"/>
                <a:cs typeface="+mn-cs"/>
              </a:rPr>
              <a:t>If they precede a noun, e.g. his book, then, strictly, these are possessive determiners as they behave like adjectives.   </a:t>
            </a:r>
          </a:p>
          <a:p>
            <a:r>
              <a:rPr lang="en-GB" sz="1200" kern="1200" dirty="0">
                <a:solidFill>
                  <a:schemeClr val="tx1"/>
                </a:solidFill>
                <a:effectLst/>
                <a:latin typeface="+mn-lt"/>
                <a:ea typeface="+mn-ea"/>
                <a:cs typeface="+mn-cs"/>
              </a:rPr>
              <a:t>It is NOT necessary to make this distinction with children in Y5 or Y6.</a:t>
            </a:r>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10</a:t>
            </a:fld>
            <a:endParaRPr lang="en-GB"/>
          </a:p>
        </p:txBody>
      </p:sp>
    </p:spTree>
    <p:extLst>
      <p:ext uri="{BB962C8B-B14F-4D97-AF65-F5344CB8AC3E}">
        <p14:creationId xmlns:p14="http://schemas.microsoft.com/office/powerpoint/2010/main" xmlns="" val="1416020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Possessive pronouns and determiners</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If they stand on their own to preplace a noun, they are possessive pronouns. E.g. The book was his.  (his replaces ‘Tom’s.)  </a:t>
            </a:r>
          </a:p>
          <a:p>
            <a:r>
              <a:rPr lang="en-GB" sz="1200" kern="1200" dirty="0">
                <a:solidFill>
                  <a:schemeClr val="tx1"/>
                </a:solidFill>
                <a:effectLst/>
                <a:latin typeface="+mn-lt"/>
                <a:ea typeface="+mn-ea"/>
                <a:cs typeface="+mn-cs"/>
              </a:rPr>
              <a:t>If they precede a noun, e.g. his book, then, strictly, these are possessive determiners as they behave like adjectives.   </a:t>
            </a:r>
          </a:p>
          <a:p>
            <a:r>
              <a:rPr lang="en-GB" sz="1200" kern="1200" dirty="0">
                <a:solidFill>
                  <a:schemeClr val="tx1"/>
                </a:solidFill>
                <a:effectLst/>
                <a:latin typeface="+mn-lt"/>
                <a:ea typeface="+mn-ea"/>
                <a:cs typeface="+mn-cs"/>
              </a:rPr>
              <a:t>It is NOT necessary to make this distinction with children in Y5 or Y6.</a:t>
            </a:r>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11</a:t>
            </a:fld>
            <a:endParaRPr lang="en-GB"/>
          </a:p>
        </p:txBody>
      </p:sp>
    </p:spTree>
    <p:extLst>
      <p:ext uri="{BB962C8B-B14F-4D97-AF65-F5344CB8AC3E}">
        <p14:creationId xmlns:p14="http://schemas.microsoft.com/office/powerpoint/2010/main" xmlns="" val="21246058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12</a:t>
            </a:fld>
            <a:endParaRPr lang="en-GB" dirty="0"/>
          </a:p>
        </p:txBody>
      </p:sp>
    </p:spTree>
    <p:extLst>
      <p:ext uri="{BB962C8B-B14F-4D97-AF65-F5344CB8AC3E}">
        <p14:creationId xmlns:p14="http://schemas.microsoft.com/office/powerpoint/2010/main" xmlns="" val="32358215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13</a:t>
            </a:fld>
            <a:endParaRPr lang="en-GB" dirty="0"/>
          </a:p>
        </p:txBody>
      </p:sp>
    </p:spTree>
    <p:extLst>
      <p:ext uri="{BB962C8B-B14F-4D97-AF65-F5344CB8AC3E}">
        <p14:creationId xmlns:p14="http://schemas.microsoft.com/office/powerpoint/2010/main" xmlns="" val="1684723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14</a:t>
            </a:fld>
            <a:endParaRPr lang="en-GB" dirty="0"/>
          </a:p>
        </p:txBody>
      </p:sp>
    </p:spTree>
    <p:extLst>
      <p:ext uri="{BB962C8B-B14F-4D97-AF65-F5344CB8AC3E}">
        <p14:creationId xmlns:p14="http://schemas.microsoft.com/office/powerpoint/2010/main" xmlns="" val="23535467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 these slides are based on the teaching outlined</a:t>
            </a:r>
            <a:r>
              <a:rPr lang="en-GB" baseline="0" dirty="0"/>
              <a:t> in the document </a:t>
            </a:r>
            <a:r>
              <a:rPr lang="en-GB" baseline="0" dirty="0">
                <a:solidFill>
                  <a:srgbClr val="FF0000"/>
                </a:solidFill>
              </a:rPr>
              <a:t>‘Teaching_1_Pronouns’</a:t>
            </a:r>
            <a:r>
              <a:rPr lang="en-GB" baseline="0" dirty="0"/>
              <a:t> available from Hamilton.  </a:t>
            </a:r>
          </a:p>
          <a:p>
            <a:r>
              <a:rPr lang="en-GB" baseline="0" dirty="0"/>
              <a:t>It is essential to read the teaching before using this powerpoint presentation.  </a:t>
            </a:r>
            <a:endParaRPr lang="en-GB" dirty="0"/>
          </a:p>
        </p:txBody>
      </p:sp>
      <p:sp>
        <p:nvSpPr>
          <p:cNvPr id="4" name="Slide Number Placeholder 3"/>
          <p:cNvSpPr>
            <a:spLocks noGrp="1"/>
          </p:cNvSpPr>
          <p:nvPr>
            <p:ph type="sldNum" sz="quarter" idx="10"/>
          </p:nvPr>
        </p:nvSpPr>
        <p:spPr/>
        <p:txBody>
          <a:bodyPr/>
          <a:lstStyle/>
          <a:p>
            <a:fld id="{C909BC24-41CC-4FC4-BA18-F894B7ED82D1}" type="slidenum">
              <a:rPr lang="en-GB" smtClean="0"/>
              <a:pPr/>
              <a:t>15</a:t>
            </a:fld>
            <a:endParaRPr lang="en-GB" dirty="0"/>
          </a:p>
        </p:txBody>
      </p:sp>
    </p:spTree>
    <p:extLst>
      <p:ext uri="{BB962C8B-B14F-4D97-AF65-F5344CB8AC3E}">
        <p14:creationId xmlns:p14="http://schemas.microsoft.com/office/powerpoint/2010/main" xmlns="" val="9504111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342561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224320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2989414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3833632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2435399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3033778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2708655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1200257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3096398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3028254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2AEE5F-8F5A-4802-B70F-D306782E7DF3}" type="datetimeFigureOut">
              <a:rPr lang="en-GB" smtClean="0"/>
              <a:pPr/>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1808080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2AEE5F-8F5A-4802-B70F-D306782E7DF3}" type="datetimeFigureOut">
              <a:rPr lang="en-GB" smtClean="0"/>
              <a:pPr/>
              <a:t>29/04/2020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79AC1-07B4-42AE-95AF-E9964C39BE45}" type="slidenum">
              <a:rPr lang="en-GB" smtClean="0"/>
              <a:pPr/>
              <a:t>‹#›</a:t>
            </a:fld>
            <a:endParaRPr lang="en-GB"/>
          </a:p>
        </p:txBody>
      </p:sp>
    </p:spTree>
    <p:extLst>
      <p:ext uri="{BB962C8B-B14F-4D97-AF65-F5344CB8AC3E}">
        <p14:creationId xmlns:p14="http://schemas.microsoft.com/office/powerpoint/2010/main" xmlns="" val="2238686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microsoft.com/office/2007/relationships/hdphoto" Target="../media/hdphoto5.wdp"/><Relationship Id="rId4" Type="http://schemas.microsoft.com/office/2007/relationships/hdphoto" Target="../media/hdphoto4.wdp"/></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microsoft.com/office/2007/relationships/hdphoto" Target="../media/hdphoto6.wdp"/></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microsoft.com/office/2007/relationships/hdphoto" Target="../media/hdphoto7.wdp"/></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microsoft.com/office/2007/relationships/hdphoto" Target="../media/hdphoto8.wdp"/></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microsoft.com/office/2007/relationships/hdphoto" Target="../media/hdphoto9.wdp"/></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microsoft.com/office/2007/relationships/hdphoto" Target="../media/hdphoto10.wdp"/></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microsoft.com/office/2007/relationships/hdphoto" Target="../media/hdphoto12.wdp"/><Relationship Id="rId5" Type="http://schemas.openxmlformats.org/officeDocument/2006/relationships/image" Target="../media/image4.png"/><Relationship Id="rId4" Type="http://schemas.microsoft.com/office/2007/relationships/hdphoto" Target="../media/hdphoto1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48111" y="2405575"/>
            <a:ext cx="5528604" cy="1104388"/>
          </a:xfrm>
        </p:spPr>
        <p:txBody>
          <a:bodyPr>
            <a:noAutofit/>
          </a:bodyPr>
          <a:lstStyle/>
          <a:p>
            <a:r>
              <a:rPr lang="en-GB" sz="8000" b="1" dirty="0"/>
              <a:t>Pronouns</a:t>
            </a:r>
          </a:p>
        </p:txBody>
      </p:sp>
      <p:sp>
        <p:nvSpPr>
          <p:cNvPr id="5" name="TextBox 4"/>
          <p:cNvSpPr txBox="1"/>
          <p:nvPr/>
        </p:nvSpPr>
        <p:spPr>
          <a:xfrm>
            <a:off x="2076051" y="2834520"/>
            <a:ext cx="1238250" cy="707886"/>
          </a:xfrm>
          <a:prstGeom prst="rect">
            <a:avLst/>
          </a:prstGeom>
          <a:noFill/>
        </p:spPr>
        <p:txBody>
          <a:bodyPr wrap="square" rtlCol="0">
            <a:spAutoFit/>
          </a:bodyPr>
          <a:lstStyle/>
          <a:p>
            <a:r>
              <a:rPr lang="en-GB" sz="4000" dirty="0">
                <a:solidFill>
                  <a:srgbClr val="990099"/>
                </a:solidFill>
              </a:rPr>
              <a:t>they</a:t>
            </a:r>
          </a:p>
        </p:txBody>
      </p:sp>
      <p:sp>
        <p:nvSpPr>
          <p:cNvPr id="7" name="TextBox 6"/>
          <p:cNvSpPr txBox="1"/>
          <p:nvPr/>
        </p:nvSpPr>
        <p:spPr>
          <a:xfrm>
            <a:off x="2695176" y="1310704"/>
            <a:ext cx="909223" cy="707886"/>
          </a:xfrm>
          <a:prstGeom prst="rect">
            <a:avLst/>
          </a:prstGeom>
          <a:noFill/>
        </p:spPr>
        <p:txBody>
          <a:bodyPr wrap="none" rtlCol="0">
            <a:spAutoFit/>
          </a:bodyPr>
          <a:lstStyle/>
          <a:p>
            <a:r>
              <a:rPr lang="en-GB" sz="4000" dirty="0">
                <a:solidFill>
                  <a:srgbClr val="00FF00"/>
                </a:solidFill>
              </a:rPr>
              <a:t>she</a:t>
            </a:r>
          </a:p>
        </p:txBody>
      </p:sp>
      <p:sp>
        <p:nvSpPr>
          <p:cNvPr id="11" name="TextBox 10"/>
          <p:cNvSpPr txBox="1"/>
          <p:nvPr/>
        </p:nvSpPr>
        <p:spPr>
          <a:xfrm>
            <a:off x="5582984" y="923718"/>
            <a:ext cx="1058857" cy="707886"/>
          </a:xfrm>
          <a:prstGeom prst="rect">
            <a:avLst/>
          </a:prstGeom>
          <a:noFill/>
        </p:spPr>
        <p:txBody>
          <a:bodyPr wrap="square" rtlCol="0">
            <a:spAutoFit/>
          </a:bodyPr>
          <a:lstStyle/>
          <a:p>
            <a:r>
              <a:rPr lang="en-GB" sz="4000" dirty="0">
                <a:solidFill>
                  <a:srgbClr val="FF0000"/>
                </a:solidFill>
              </a:rPr>
              <a:t>her</a:t>
            </a:r>
          </a:p>
        </p:txBody>
      </p:sp>
      <p:sp>
        <p:nvSpPr>
          <p:cNvPr id="12" name="TextBox 11"/>
          <p:cNvSpPr txBox="1"/>
          <p:nvPr/>
        </p:nvSpPr>
        <p:spPr>
          <a:xfrm>
            <a:off x="8876715" y="3130903"/>
            <a:ext cx="1674254" cy="707886"/>
          </a:xfrm>
          <a:prstGeom prst="rect">
            <a:avLst/>
          </a:prstGeom>
          <a:noFill/>
        </p:spPr>
        <p:txBody>
          <a:bodyPr wrap="square" rtlCol="0">
            <a:spAutoFit/>
          </a:bodyPr>
          <a:lstStyle/>
          <a:p>
            <a:r>
              <a:rPr lang="en-GB" sz="4000" dirty="0">
                <a:solidFill>
                  <a:srgbClr val="FFC000"/>
                </a:solidFill>
              </a:rPr>
              <a:t>ours</a:t>
            </a:r>
          </a:p>
        </p:txBody>
      </p:sp>
      <p:sp>
        <p:nvSpPr>
          <p:cNvPr id="13" name="TextBox 12"/>
          <p:cNvSpPr txBox="1"/>
          <p:nvPr/>
        </p:nvSpPr>
        <p:spPr>
          <a:xfrm>
            <a:off x="7029409" y="1581468"/>
            <a:ext cx="1571223" cy="707886"/>
          </a:xfrm>
          <a:prstGeom prst="rect">
            <a:avLst/>
          </a:prstGeom>
          <a:noFill/>
        </p:spPr>
        <p:txBody>
          <a:bodyPr wrap="square" rtlCol="0">
            <a:spAutoFit/>
          </a:bodyPr>
          <a:lstStyle/>
          <a:p>
            <a:r>
              <a:rPr lang="en-GB" sz="4000" dirty="0">
                <a:solidFill>
                  <a:srgbClr val="FF3399"/>
                </a:solidFill>
              </a:rPr>
              <a:t>mine</a:t>
            </a:r>
          </a:p>
        </p:txBody>
      </p:sp>
      <p:sp>
        <p:nvSpPr>
          <p:cNvPr id="14" name="TextBox 13"/>
          <p:cNvSpPr txBox="1"/>
          <p:nvPr/>
        </p:nvSpPr>
        <p:spPr>
          <a:xfrm>
            <a:off x="9453093" y="1828800"/>
            <a:ext cx="901521" cy="707886"/>
          </a:xfrm>
          <a:prstGeom prst="rect">
            <a:avLst/>
          </a:prstGeom>
          <a:noFill/>
        </p:spPr>
        <p:txBody>
          <a:bodyPr wrap="square" rtlCol="0">
            <a:spAutoFit/>
          </a:bodyPr>
          <a:lstStyle/>
          <a:p>
            <a:r>
              <a:rPr lang="en-GB" sz="4000" dirty="0">
                <a:solidFill>
                  <a:srgbClr val="00B0F0"/>
                </a:solidFill>
              </a:rPr>
              <a:t>he</a:t>
            </a:r>
          </a:p>
        </p:txBody>
      </p:sp>
      <p:sp>
        <p:nvSpPr>
          <p:cNvPr id="16" name="Rectangle 15"/>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a:extLst>
              <a:ext uri="{FF2B5EF4-FFF2-40B4-BE49-F238E27FC236}">
                <a16:creationId xmlns="" xmlns:a16="http://schemas.microsoft.com/office/drawing/2014/main" id="{4839EB13-B051-5A47-8B1F-9E035A07A804}"/>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9877" b="95802" l="4037" r="96530">
                        <a14:foregroundMark x1="4037" y1="13580" x2="5028" y2="15802"/>
                        <a14:foregroundMark x1="69901" y1="59506" x2="69193" y2="75062"/>
                        <a14:foregroundMark x1="69193" y1="75062" x2="69688" y2="72593"/>
                        <a14:foregroundMark x1="82578" y1="64198" x2="82578" y2="76790"/>
                        <a14:foregroundMark x1="96530" y1="62963" x2="96176" y2="61975"/>
                        <a14:foregroundMark x1="56586" y1="88148" x2="56799" y2="91111"/>
                        <a14:foregroundMark x1="60907" y1="88395" x2="61544" y2="91111"/>
                        <a14:foregroundMark x1="16147" y1="27160" x2="16360" y2="34321"/>
                        <a14:foregroundMark x1="4816" y1="90617" x2="5312" y2="93827"/>
                        <a14:foregroundMark x1="7082" y1="91111" x2="7578" y2="94321"/>
                        <a14:foregroundMark x1="5312" y1="95062" x2="5807" y2="95802"/>
                        <a14:foregroundMark x1="32720" y1="89136" x2="33569" y2="92593"/>
                        <a14:foregroundMark x1="57932" y1="89136" x2="58569" y2="91852"/>
                        <a14:backgroundMark x1="56657" y1="96049" x2="58215" y2="96790"/>
                        <a14:backgroundMark x1="5737" y1="38765" x2="5737" y2="38765"/>
                        <a14:backgroundMark x1="17847" y1="46420" x2="17847" y2="48148"/>
                      </a14:backgroundRemoval>
                    </a14:imgEffect>
                  </a14:imgLayer>
                </a14:imgProps>
              </a:ext>
            </a:extLst>
          </a:blip>
          <a:stretch>
            <a:fillRect/>
          </a:stretch>
        </p:blipFill>
        <p:spPr>
          <a:xfrm>
            <a:off x="3549256" y="4466352"/>
            <a:ext cx="5093488" cy="1460951"/>
          </a:xfrm>
          <a:prstGeom prst="rect">
            <a:avLst/>
          </a:prstGeom>
        </p:spPr>
      </p:pic>
      <p:sp>
        <p:nvSpPr>
          <p:cNvPr id="18" name="TextBox 17">
            <a:extLst>
              <a:ext uri="{FF2B5EF4-FFF2-40B4-BE49-F238E27FC236}">
                <a16:creationId xmlns="" xmlns:a16="http://schemas.microsoft.com/office/drawing/2014/main" id="{978A5DBD-331F-7848-92DE-8C153FE61837}"/>
              </a:ext>
            </a:extLst>
          </p:cNvPr>
          <p:cNvSpPr txBox="1"/>
          <p:nvPr/>
        </p:nvSpPr>
        <p:spPr>
          <a:xfrm>
            <a:off x="5403591" y="3484846"/>
            <a:ext cx="1238250" cy="707886"/>
          </a:xfrm>
          <a:prstGeom prst="rect">
            <a:avLst/>
          </a:prstGeom>
          <a:noFill/>
        </p:spPr>
        <p:txBody>
          <a:bodyPr wrap="square" rtlCol="0">
            <a:spAutoFit/>
          </a:bodyPr>
          <a:lstStyle/>
          <a:p>
            <a:r>
              <a:rPr lang="en-GB" sz="4000" dirty="0">
                <a:solidFill>
                  <a:srgbClr val="FF0066"/>
                </a:solidFill>
              </a:rPr>
              <a:t>it</a:t>
            </a:r>
          </a:p>
        </p:txBody>
      </p:sp>
    </p:spTree>
    <p:extLst>
      <p:ext uri="{BB962C8B-B14F-4D97-AF65-F5344CB8AC3E}">
        <p14:creationId xmlns:p14="http://schemas.microsoft.com/office/powerpoint/2010/main" xmlns="" val="3098097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 fill="hold"/>
                                        <p:tgtEl>
                                          <p:spTgt spid="5"/>
                                        </p:tgtEl>
                                        <p:attrNameLst>
                                          <p:attrName>ppt_x</p:attrName>
                                        </p:attrNameLst>
                                      </p:cBhvr>
                                      <p:tavLst>
                                        <p:tav tm="0">
                                          <p:val>
                                            <p:strVal val="#ppt_x"/>
                                          </p:val>
                                        </p:tav>
                                        <p:tav tm="100000">
                                          <p:val>
                                            <p:strVal val="#ppt_x"/>
                                          </p:val>
                                        </p:tav>
                                      </p:tavLst>
                                    </p:anim>
                                    <p:anim calcmode="lin" valueType="num">
                                      <p:cBhvr additive="base">
                                        <p:cTn id="8" dur="25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37" presetClass="path" presetSubtype="0" accel="50000" decel="50000" fill="hold" grpId="0" nodeType="afterEffect">
                                  <p:stCondLst>
                                    <p:cond delay="0"/>
                                  </p:stCondLst>
                                  <p:childTnLst>
                                    <p:animMotion origin="layout" path="M -0.05677 0.00764 L -0.01718 0.06227 C -0.00898 0.07454 0.00339 0.08149 0.01641 0.08149 C 0.03125 0.08149 0.04297 0.07454 0.0513 0.06227 L 0.09102 0.00764 " pathEditMode="relative" rAng="0" ptsTypes="AAAAA">
                                      <p:cBhvr>
                                        <p:cTn id="11" dur="250" fill="hold"/>
                                        <p:tgtEl>
                                          <p:spTgt spid="7"/>
                                        </p:tgtEl>
                                        <p:attrNameLst>
                                          <p:attrName>ppt_x</p:attrName>
                                          <p:attrName>ppt_y</p:attrName>
                                        </p:attrNameLst>
                                      </p:cBhvr>
                                      <p:rCtr x="7383" y="3681"/>
                                    </p:animMotion>
                                  </p:childTnLst>
                                </p:cTn>
                              </p:par>
                            </p:childTnLst>
                          </p:cTn>
                        </p:par>
                        <p:par>
                          <p:cTn id="12" fill="hold">
                            <p:stCondLst>
                              <p:cond delay="500"/>
                            </p:stCondLst>
                            <p:childTnLst>
                              <p:par>
                                <p:cTn id="13" presetID="50" presetClass="path" presetSubtype="0" accel="50000" decel="50000" fill="hold" grpId="1" nodeType="afterEffect">
                                  <p:stCondLst>
                                    <p:cond delay="0"/>
                                  </p:stCondLst>
                                  <p:childTnLst>
                                    <p:animMotion origin="layout" path="M -0.26875 -0.25046 L -0.14375 -0.25046 C -0.08776 -0.25046 -0.01875 -0.18148 -0.01875 -0.12546 L -0.01875 -0.00046 " pathEditMode="relative" rAng="0" ptsTypes="AAAA">
                                      <p:cBhvr>
                                        <p:cTn id="14" dur="250" fill="hold"/>
                                        <p:tgtEl>
                                          <p:spTgt spid="5"/>
                                        </p:tgtEl>
                                        <p:attrNameLst>
                                          <p:attrName>ppt_x</p:attrName>
                                          <p:attrName>ppt_y</p:attrName>
                                        </p:attrNameLst>
                                      </p:cBhvr>
                                      <p:rCtr x="12500" y="12500"/>
                                    </p:animMotion>
                                  </p:childTnLst>
                                </p:cTn>
                              </p:par>
                            </p:childTnLst>
                          </p:cTn>
                        </p:par>
                        <p:par>
                          <p:cTn id="15" fill="hold">
                            <p:stCondLst>
                              <p:cond delay="750"/>
                            </p:stCondLst>
                            <p:childTnLst>
                              <p:par>
                                <p:cTn id="16" presetID="1" presetClass="path" presetSubtype="0" accel="50000" decel="50000" fill="hold" nodeType="afterEffect">
                                  <p:stCondLst>
                                    <p:cond delay="0"/>
                                  </p:stCondLst>
                                  <p:childTnLst>
                                    <p:animMotion origin="layout" path="M 0 0 C 0.069 0 0.125 0.056 0.125 0.125 C 0.125 0.194 0.069 0.25 0 0.25 C -0.069 0.25 -0.125 0.194 -0.125 0.125 C -0.125 0.056 -0.069 0 0 0 Z" pathEditMode="relative" ptsTypes="">
                                      <p:cBhvr>
                                        <p:cTn id="17" dur="250" fill="hold"/>
                                        <p:tgtEl>
                                          <p:spTgt spid="11">
                                            <p:txEl>
                                              <p:pRg st="0" end="0"/>
                                            </p:txEl>
                                          </p:spTgt>
                                        </p:tgtEl>
                                        <p:attrNameLst>
                                          <p:attrName>ppt_x</p:attrName>
                                          <p:attrName>ppt_y</p:attrName>
                                        </p:attrNameLst>
                                      </p:cBhvr>
                                    </p:animMotion>
                                  </p:childTnLst>
                                </p:cTn>
                              </p:par>
                            </p:childTnLst>
                          </p:cTn>
                        </p:par>
                        <p:par>
                          <p:cTn id="18" fill="hold">
                            <p:stCondLst>
                              <p:cond delay="1000"/>
                            </p:stCondLst>
                            <p:childTnLst>
                              <p:par>
                                <p:cTn id="19" presetID="42" presetClass="path" presetSubtype="0" accel="50000" decel="50000" fill="hold" grpId="0" nodeType="afterEffect">
                                  <p:stCondLst>
                                    <p:cond delay="0"/>
                                  </p:stCondLst>
                                  <p:childTnLst>
                                    <p:animMotion origin="layout" path="M -0.05078 -0.2581 L 1.249E-16 -2.22222E-6 " pathEditMode="relative" rAng="0" ptsTypes="AA">
                                      <p:cBhvr>
                                        <p:cTn id="20" dur="250" fill="hold"/>
                                        <p:tgtEl>
                                          <p:spTgt spid="12"/>
                                        </p:tgtEl>
                                        <p:attrNameLst>
                                          <p:attrName>ppt_x</p:attrName>
                                          <p:attrName>ppt_y</p:attrName>
                                        </p:attrNameLst>
                                      </p:cBhvr>
                                      <p:rCtr x="3398" y="12662"/>
                                    </p:animMotion>
                                  </p:childTnLst>
                                </p:cTn>
                              </p:par>
                            </p:childTnLst>
                          </p:cTn>
                        </p:par>
                        <p:par>
                          <p:cTn id="21" fill="hold">
                            <p:stCondLst>
                              <p:cond delay="1250"/>
                            </p:stCondLst>
                            <p:childTnLst>
                              <p:par>
                                <p:cTn id="22" presetID="26" presetClass="path" presetSubtype="0" accel="50000" decel="50000" fill="hold" grpId="0" nodeType="afterEffect">
                                  <p:stCondLst>
                                    <p:cond delay="0"/>
                                  </p:stCondLst>
                                  <p:childTnLst>
                                    <p:animMotion origin="layout" path="M 0 0 C 0 0.033 0.027 0.06 0.06 0.06 C 0.099 0.06 0.113 0.03 0.119 0.012 L 0.125 -0.012 C 0.131 -0.03 0.146 -0.06 0.19 -0.06 C 0.218 -0.06 0.25 -0.033 0.25 0 C 0.25 0.033 0.218 0.06 0.19 0.06 C 0.146 0.06 0.131 0.03 0.125 0.012 L 0.119 -0.012 C 0.113 -0.03 0.099 -0.06 0.06 -0.06 C 0.027 -0.06 0 -0.033 0 0 Z" pathEditMode="relative" ptsTypes="">
                                      <p:cBhvr>
                                        <p:cTn id="23" dur="250" fill="hold"/>
                                        <p:tgtEl>
                                          <p:spTgt spid="13"/>
                                        </p:tgtEl>
                                        <p:attrNameLst>
                                          <p:attrName>ppt_x</p:attrName>
                                          <p:attrName>ppt_y</p:attrName>
                                        </p:attrNameLst>
                                      </p:cBhvr>
                                    </p:animMotion>
                                  </p:childTnLst>
                                </p:cTn>
                              </p:par>
                            </p:childTnLst>
                          </p:cTn>
                        </p:par>
                        <p:par>
                          <p:cTn id="24" fill="hold">
                            <p:stCondLst>
                              <p:cond delay="1500"/>
                            </p:stCondLst>
                            <p:childTnLst>
                              <p:par>
                                <p:cTn id="25" presetID="1"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par>
                          <p:cTn id="27" fill="hold">
                            <p:stCondLst>
                              <p:cond delay="1500"/>
                            </p:stCondLst>
                            <p:childTnLst>
                              <p:par>
                                <p:cTn id="28" presetID="2" presetClass="entr" presetSubtype="4"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250" fill="hold"/>
                                        <p:tgtEl>
                                          <p:spTgt spid="18"/>
                                        </p:tgtEl>
                                        <p:attrNameLst>
                                          <p:attrName>ppt_x</p:attrName>
                                        </p:attrNameLst>
                                      </p:cBhvr>
                                      <p:tavLst>
                                        <p:tav tm="0">
                                          <p:val>
                                            <p:strVal val="#ppt_x"/>
                                          </p:val>
                                        </p:tav>
                                        <p:tav tm="100000">
                                          <p:val>
                                            <p:strVal val="#ppt_x"/>
                                          </p:val>
                                        </p:tav>
                                      </p:tavLst>
                                    </p:anim>
                                    <p:anim calcmode="lin" valueType="num">
                                      <p:cBhvr additive="base">
                                        <p:cTn id="31" dur="250" fill="hold"/>
                                        <p:tgtEl>
                                          <p:spTgt spid="18"/>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50" presetClass="path" presetSubtype="0" accel="50000" decel="50000" fill="hold" grpId="1" nodeType="afterEffect">
                                  <p:stCondLst>
                                    <p:cond delay="0"/>
                                  </p:stCondLst>
                                  <p:childTnLst>
                                    <p:animMotion origin="layout" path="M -0.26875 -0.25046 L -0.14375 -0.25046 C -0.08776 -0.25046 -0.01875 -0.18148 -0.01875 -0.12546 L -0.01875 -0.00046 " pathEditMode="relative" rAng="0" ptsTypes="AAAA">
                                      <p:cBhvr>
                                        <p:cTn id="34" dur="250" fill="hold"/>
                                        <p:tgtEl>
                                          <p:spTgt spid="18"/>
                                        </p:tgtEl>
                                        <p:attrNameLst>
                                          <p:attrName>ppt_x</p:attrName>
                                          <p:attrName>ppt_y</p:attrName>
                                        </p:attrNameLst>
                                      </p:cBhvr>
                                      <p:rCtr x="12500" y="1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12" grpId="0"/>
      <p:bldP spid="13" grpId="0"/>
      <p:bldP spid="14" grpId="0"/>
      <p:bldP spid="18" grpId="0"/>
      <p:bldP spid="1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46491" y="1240549"/>
            <a:ext cx="1039645" cy="707886"/>
          </a:xfrm>
          <a:prstGeom prst="rect">
            <a:avLst/>
          </a:prstGeom>
          <a:noFill/>
        </p:spPr>
        <p:txBody>
          <a:bodyPr wrap="square" rtlCol="0">
            <a:spAutoFit/>
          </a:bodyPr>
          <a:lstStyle/>
          <a:p>
            <a:r>
              <a:rPr lang="en-GB" sz="4000" b="1" dirty="0"/>
              <a:t>two</a:t>
            </a:r>
          </a:p>
        </p:txBody>
      </p:sp>
      <p:sp>
        <p:nvSpPr>
          <p:cNvPr id="4" name="TextBox 3"/>
          <p:cNvSpPr txBox="1"/>
          <p:nvPr/>
        </p:nvSpPr>
        <p:spPr>
          <a:xfrm flipH="1">
            <a:off x="769617" y="1257300"/>
            <a:ext cx="4806561" cy="707886"/>
          </a:xfrm>
          <a:prstGeom prst="rect">
            <a:avLst/>
          </a:prstGeom>
          <a:noFill/>
        </p:spPr>
        <p:txBody>
          <a:bodyPr wrap="square" rtlCol="0">
            <a:spAutoFit/>
          </a:bodyPr>
          <a:lstStyle/>
          <a:p>
            <a:r>
              <a:rPr lang="en-GB" sz="4000" dirty="0"/>
              <a:t>We are learning about</a:t>
            </a:r>
          </a:p>
        </p:txBody>
      </p:sp>
      <p:sp>
        <p:nvSpPr>
          <p:cNvPr id="5" name="TextBox 4"/>
          <p:cNvSpPr txBox="1"/>
          <p:nvPr/>
        </p:nvSpPr>
        <p:spPr>
          <a:xfrm>
            <a:off x="6756449" y="1240549"/>
            <a:ext cx="5753100" cy="707886"/>
          </a:xfrm>
          <a:prstGeom prst="rect">
            <a:avLst/>
          </a:prstGeom>
          <a:noFill/>
        </p:spPr>
        <p:txBody>
          <a:bodyPr wrap="square" rtlCol="0">
            <a:spAutoFit/>
          </a:bodyPr>
          <a:lstStyle/>
          <a:p>
            <a:r>
              <a:rPr lang="en-GB" sz="4000" dirty="0"/>
              <a:t>types of pronoun:</a:t>
            </a:r>
          </a:p>
        </p:txBody>
      </p:sp>
      <p:sp>
        <p:nvSpPr>
          <p:cNvPr id="6" name="Rectangle 5"/>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958682" y="2401584"/>
            <a:ext cx="10195799" cy="646331"/>
          </a:xfrm>
          <a:prstGeom prst="rect">
            <a:avLst/>
          </a:prstGeom>
          <a:noFill/>
        </p:spPr>
        <p:txBody>
          <a:bodyPr wrap="square" rtlCol="0">
            <a:spAutoFit/>
          </a:bodyPr>
          <a:lstStyle/>
          <a:p>
            <a:pPr marL="342900" indent="-342900">
              <a:buAutoNum type="arabicPeriod"/>
            </a:pPr>
            <a:r>
              <a:rPr lang="en-GB" sz="3600" dirty="0"/>
              <a:t> </a:t>
            </a:r>
            <a:r>
              <a:rPr lang="en-GB" sz="3600" dirty="0">
                <a:solidFill>
                  <a:srgbClr val="FF0000"/>
                </a:solidFill>
              </a:rPr>
              <a:t>Personal</a:t>
            </a:r>
            <a:r>
              <a:rPr lang="en-GB" sz="3600" dirty="0">
                <a:solidFill>
                  <a:srgbClr val="0000FF"/>
                </a:solidFill>
              </a:rPr>
              <a:t> </a:t>
            </a:r>
            <a:r>
              <a:rPr lang="en-GB" sz="3600" dirty="0"/>
              <a:t>pronouns – </a:t>
            </a:r>
            <a:r>
              <a:rPr lang="en-GB" sz="2800" i="1" dirty="0">
                <a:solidFill>
                  <a:srgbClr val="FF0000"/>
                </a:solidFill>
              </a:rPr>
              <a:t>I</a:t>
            </a:r>
            <a:r>
              <a:rPr lang="en-GB" sz="2800" i="1" dirty="0"/>
              <a:t>, </a:t>
            </a:r>
            <a:r>
              <a:rPr lang="en-GB" sz="2800" i="1" dirty="0">
                <a:solidFill>
                  <a:srgbClr val="FF0000"/>
                </a:solidFill>
              </a:rPr>
              <a:t>me</a:t>
            </a:r>
            <a:r>
              <a:rPr lang="en-GB" sz="2800" i="1" dirty="0"/>
              <a:t>, </a:t>
            </a:r>
            <a:r>
              <a:rPr lang="en-GB" sz="2800" i="1" dirty="0">
                <a:solidFill>
                  <a:srgbClr val="FF0000"/>
                </a:solidFill>
              </a:rPr>
              <a:t>you</a:t>
            </a:r>
            <a:r>
              <a:rPr lang="en-GB" sz="2800" i="1" dirty="0"/>
              <a:t>, </a:t>
            </a:r>
            <a:r>
              <a:rPr lang="en-GB" sz="2800" i="1" dirty="0">
                <a:solidFill>
                  <a:srgbClr val="FF0000"/>
                </a:solidFill>
              </a:rPr>
              <a:t>he</a:t>
            </a:r>
            <a:r>
              <a:rPr lang="en-GB" sz="2800" i="1" dirty="0"/>
              <a:t>, </a:t>
            </a:r>
            <a:r>
              <a:rPr lang="en-GB" sz="2800" i="1" dirty="0">
                <a:solidFill>
                  <a:srgbClr val="FF0000"/>
                </a:solidFill>
              </a:rPr>
              <a:t>she</a:t>
            </a:r>
            <a:r>
              <a:rPr lang="en-GB" sz="2800" i="1" dirty="0"/>
              <a:t>, </a:t>
            </a:r>
            <a:r>
              <a:rPr lang="en-GB" sz="2800" i="1" dirty="0">
                <a:solidFill>
                  <a:srgbClr val="FF0000"/>
                </a:solidFill>
              </a:rPr>
              <a:t>him</a:t>
            </a:r>
            <a:r>
              <a:rPr lang="en-GB" sz="2800" i="1" dirty="0"/>
              <a:t>, </a:t>
            </a:r>
            <a:r>
              <a:rPr lang="en-GB" sz="2800" i="1" dirty="0">
                <a:solidFill>
                  <a:srgbClr val="FF0000"/>
                </a:solidFill>
              </a:rPr>
              <a:t>her</a:t>
            </a:r>
            <a:r>
              <a:rPr lang="en-GB" sz="2800" i="1" dirty="0"/>
              <a:t>, etc.</a:t>
            </a:r>
          </a:p>
        </p:txBody>
      </p:sp>
      <p:sp>
        <p:nvSpPr>
          <p:cNvPr id="8" name="TextBox 7"/>
          <p:cNvSpPr txBox="1"/>
          <p:nvPr/>
        </p:nvSpPr>
        <p:spPr>
          <a:xfrm>
            <a:off x="958682" y="3377018"/>
            <a:ext cx="9871802" cy="646331"/>
          </a:xfrm>
          <a:prstGeom prst="rect">
            <a:avLst/>
          </a:prstGeom>
          <a:noFill/>
        </p:spPr>
        <p:txBody>
          <a:bodyPr wrap="square" rtlCol="0">
            <a:spAutoFit/>
          </a:bodyPr>
          <a:lstStyle/>
          <a:p>
            <a:r>
              <a:rPr lang="en-GB" sz="3600" dirty="0"/>
              <a:t>2. </a:t>
            </a:r>
            <a:r>
              <a:rPr lang="en-GB" sz="3600" dirty="0">
                <a:solidFill>
                  <a:srgbClr val="00B050"/>
                </a:solidFill>
              </a:rPr>
              <a:t>Possessive</a:t>
            </a:r>
            <a:r>
              <a:rPr lang="en-GB" sz="3600" dirty="0">
                <a:solidFill>
                  <a:srgbClr val="0000FF"/>
                </a:solidFill>
              </a:rPr>
              <a:t> </a:t>
            </a:r>
            <a:r>
              <a:rPr lang="en-GB" sz="3600" dirty="0"/>
              <a:t>pronouns – </a:t>
            </a:r>
            <a:r>
              <a:rPr lang="en-GB" sz="2800" i="1" dirty="0">
                <a:solidFill>
                  <a:srgbClr val="00B050"/>
                </a:solidFill>
              </a:rPr>
              <a:t>mine</a:t>
            </a:r>
            <a:r>
              <a:rPr lang="en-GB" sz="2800" i="1" dirty="0"/>
              <a:t>, </a:t>
            </a:r>
            <a:r>
              <a:rPr lang="en-GB" sz="2800" i="1" dirty="0">
                <a:solidFill>
                  <a:srgbClr val="00B050"/>
                </a:solidFill>
              </a:rPr>
              <a:t>yours</a:t>
            </a:r>
            <a:r>
              <a:rPr lang="en-GB" sz="2800" i="1" dirty="0"/>
              <a:t>, </a:t>
            </a:r>
            <a:r>
              <a:rPr lang="en-GB" sz="2800" i="1" dirty="0">
                <a:solidFill>
                  <a:srgbClr val="00B050"/>
                </a:solidFill>
              </a:rPr>
              <a:t>his</a:t>
            </a:r>
            <a:r>
              <a:rPr lang="en-GB" sz="2800" i="1" dirty="0"/>
              <a:t>, </a:t>
            </a:r>
            <a:r>
              <a:rPr lang="en-GB" sz="2800" i="1" dirty="0">
                <a:solidFill>
                  <a:srgbClr val="00B050"/>
                </a:solidFill>
              </a:rPr>
              <a:t>hers</a:t>
            </a:r>
            <a:r>
              <a:rPr lang="en-GB" sz="2800" i="1" dirty="0"/>
              <a:t>, </a:t>
            </a:r>
            <a:r>
              <a:rPr lang="en-GB" sz="2800" i="1" dirty="0">
                <a:solidFill>
                  <a:srgbClr val="00B050"/>
                </a:solidFill>
              </a:rPr>
              <a:t>its</a:t>
            </a:r>
            <a:r>
              <a:rPr lang="en-GB" sz="2800" i="1" dirty="0"/>
              <a:t>,</a:t>
            </a:r>
            <a:r>
              <a:rPr lang="en-GB" sz="2800" dirty="0"/>
              <a:t> </a:t>
            </a:r>
            <a:r>
              <a:rPr lang="en-GB" sz="2800" i="1" dirty="0"/>
              <a:t>etc.</a:t>
            </a:r>
            <a:endParaRPr lang="en-GB" sz="3600" i="1" dirty="0"/>
          </a:p>
        </p:txBody>
      </p:sp>
      <p:pic>
        <p:nvPicPr>
          <p:cNvPr id="10" name="Picture 9">
            <a:extLst>
              <a:ext uri="{FF2B5EF4-FFF2-40B4-BE49-F238E27FC236}">
                <a16:creationId xmlns="" xmlns:a16="http://schemas.microsoft.com/office/drawing/2014/main" id="{83936652-E87E-704C-A8D9-4ACDF18B88F5}"/>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9877" b="95802" l="4037" r="96530">
                        <a14:foregroundMark x1="4037" y1="13580" x2="5028" y2="15802"/>
                        <a14:foregroundMark x1="69901" y1="59506" x2="69193" y2="75062"/>
                        <a14:foregroundMark x1="69193" y1="75062" x2="69688" y2="72593"/>
                        <a14:foregroundMark x1="82578" y1="64198" x2="82578" y2="76790"/>
                        <a14:foregroundMark x1="96530" y1="62963" x2="96176" y2="61975"/>
                        <a14:foregroundMark x1="56586" y1="88148" x2="56799" y2="91111"/>
                        <a14:foregroundMark x1="60907" y1="88395" x2="61544" y2="91111"/>
                        <a14:foregroundMark x1="16147" y1="27160" x2="16360" y2="34321"/>
                        <a14:foregroundMark x1="4816" y1="90617" x2="5312" y2="93827"/>
                        <a14:foregroundMark x1="7082" y1="91111" x2="7578" y2="94321"/>
                        <a14:foregroundMark x1="5312" y1="95062" x2="5807" y2="95802"/>
                        <a14:foregroundMark x1="32720" y1="89136" x2="33569" y2="92593"/>
                        <a14:foregroundMark x1="57932" y1="89136" x2="58569" y2="91852"/>
                        <a14:backgroundMark x1="56657" y1="96049" x2="58215" y2="96790"/>
                        <a14:backgroundMark x1="5737" y1="38765" x2="5737" y2="38765"/>
                        <a14:backgroundMark x1="17847" y1="46420" x2="17847" y2="48148"/>
                      </a14:backgroundRemoval>
                    </a14:imgEffect>
                  </a14:imgLayer>
                </a14:imgProps>
              </a:ext>
            </a:extLst>
          </a:blip>
          <a:stretch>
            <a:fillRect/>
          </a:stretch>
        </p:blipFill>
        <p:spPr>
          <a:xfrm>
            <a:off x="2956389" y="4327117"/>
            <a:ext cx="5876388" cy="1685508"/>
          </a:xfrm>
          <a:prstGeom prst="rect">
            <a:avLst/>
          </a:prstGeom>
        </p:spPr>
      </p:pic>
    </p:spTree>
    <p:extLst>
      <p:ext uri="{BB962C8B-B14F-4D97-AF65-F5344CB8AC3E}">
        <p14:creationId xmlns:p14="http://schemas.microsoft.com/office/powerpoint/2010/main" xmlns="" val="3128970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25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25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54730" y="905358"/>
            <a:ext cx="10035857" cy="584775"/>
          </a:xfrm>
          <a:prstGeom prst="rect">
            <a:avLst/>
          </a:prstGeom>
          <a:noFill/>
        </p:spPr>
        <p:txBody>
          <a:bodyPr wrap="square" rtlCol="0">
            <a:spAutoFit/>
          </a:bodyPr>
          <a:lstStyle/>
          <a:p>
            <a:r>
              <a:rPr lang="en-GB" sz="3200" dirty="0">
                <a:solidFill>
                  <a:srgbClr val="7030A0"/>
                </a:solidFill>
              </a:rPr>
              <a:t>What </a:t>
            </a:r>
            <a:r>
              <a:rPr lang="en-GB" sz="3200" b="1" dirty="0">
                <a:solidFill>
                  <a:srgbClr val="7030A0"/>
                </a:solidFill>
              </a:rPr>
              <a:t>nouns </a:t>
            </a:r>
            <a:r>
              <a:rPr lang="en-GB" sz="3200" dirty="0">
                <a:solidFill>
                  <a:srgbClr val="7030A0"/>
                </a:solidFill>
              </a:rPr>
              <a:t>and </a:t>
            </a:r>
            <a:r>
              <a:rPr lang="en-GB" sz="3200" b="1" dirty="0">
                <a:solidFill>
                  <a:srgbClr val="7030A0"/>
                </a:solidFill>
              </a:rPr>
              <a:t>noun phrases </a:t>
            </a:r>
            <a:r>
              <a:rPr lang="en-GB" sz="3200" dirty="0">
                <a:solidFill>
                  <a:srgbClr val="7030A0"/>
                </a:solidFill>
              </a:rPr>
              <a:t>could go with this picture?</a:t>
            </a:r>
          </a:p>
        </p:txBody>
      </p:sp>
      <p:sp>
        <p:nvSpPr>
          <p:cNvPr id="6" name="Rectangle 5"/>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 xmlns:a16="http://schemas.microsoft.com/office/drawing/2014/main" id="{83936652-E87E-704C-A8D9-4ACDF18B88F5}"/>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9877" b="95802" l="4037" r="96530">
                        <a14:foregroundMark x1="4037" y1="13580" x2="5028" y2="15802"/>
                        <a14:foregroundMark x1="69901" y1="59506" x2="69193" y2="75062"/>
                        <a14:foregroundMark x1="69193" y1="75062" x2="69688" y2="72593"/>
                        <a14:foregroundMark x1="82578" y1="64198" x2="82578" y2="76790"/>
                        <a14:foregroundMark x1="96530" y1="62963" x2="96176" y2="61975"/>
                        <a14:foregroundMark x1="56586" y1="88148" x2="56799" y2="91111"/>
                        <a14:foregroundMark x1="60907" y1="88395" x2="61544" y2="91111"/>
                        <a14:foregroundMark x1="16147" y1="27160" x2="16360" y2="34321"/>
                        <a14:foregroundMark x1="4816" y1="90617" x2="5312" y2="93827"/>
                        <a14:foregroundMark x1="7082" y1="91111" x2="7578" y2="94321"/>
                        <a14:foregroundMark x1="5312" y1="95062" x2="5807" y2="95802"/>
                        <a14:foregroundMark x1="32720" y1="89136" x2="33569" y2="92593"/>
                        <a14:foregroundMark x1="57932" y1="89136" x2="58569" y2="91852"/>
                        <a14:backgroundMark x1="56657" y1="96049" x2="58215" y2="96790"/>
                        <a14:backgroundMark x1="5737" y1="38765" x2="5737" y2="38765"/>
                        <a14:backgroundMark x1="17847" y1="46420" x2="17847" y2="48148"/>
                      </a14:backgroundRemoval>
                    </a14:imgEffect>
                  </a14:imgLayer>
                </a14:imgProps>
              </a:ext>
            </a:extLst>
          </a:blip>
          <a:stretch>
            <a:fillRect/>
          </a:stretch>
        </p:blipFill>
        <p:spPr>
          <a:xfrm>
            <a:off x="2631608" y="2353172"/>
            <a:ext cx="6811223" cy="1953644"/>
          </a:xfrm>
          <a:prstGeom prst="rect">
            <a:avLst/>
          </a:prstGeom>
        </p:spPr>
      </p:pic>
      <p:sp>
        <p:nvSpPr>
          <p:cNvPr id="2" name="TextBox 1">
            <a:extLst>
              <a:ext uri="{FF2B5EF4-FFF2-40B4-BE49-F238E27FC236}">
                <a16:creationId xmlns="" xmlns:a16="http://schemas.microsoft.com/office/drawing/2014/main" id="{6D0AF627-8CD4-8845-AC4E-BC5746555896}"/>
              </a:ext>
            </a:extLst>
          </p:cNvPr>
          <p:cNvSpPr txBox="1"/>
          <p:nvPr/>
        </p:nvSpPr>
        <p:spPr>
          <a:xfrm>
            <a:off x="1401476" y="1825871"/>
            <a:ext cx="745140" cy="584775"/>
          </a:xfrm>
          <a:prstGeom prst="rect">
            <a:avLst/>
          </a:prstGeom>
          <a:noFill/>
        </p:spPr>
        <p:txBody>
          <a:bodyPr wrap="none" rtlCol="0">
            <a:spAutoFit/>
          </a:bodyPr>
          <a:lstStyle/>
          <a:p>
            <a:r>
              <a:rPr lang="en-US" sz="3200" b="1" dirty="0">
                <a:solidFill>
                  <a:srgbClr val="FF0066"/>
                </a:solidFill>
              </a:rPr>
              <a:t>hat</a:t>
            </a:r>
          </a:p>
        </p:txBody>
      </p:sp>
      <p:sp>
        <p:nvSpPr>
          <p:cNvPr id="11" name="TextBox 10">
            <a:extLst>
              <a:ext uri="{FF2B5EF4-FFF2-40B4-BE49-F238E27FC236}">
                <a16:creationId xmlns="" xmlns:a16="http://schemas.microsoft.com/office/drawing/2014/main" id="{D8352924-2853-C64D-A3AC-99232CBED6FC}"/>
              </a:ext>
            </a:extLst>
          </p:cNvPr>
          <p:cNvSpPr txBox="1"/>
          <p:nvPr/>
        </p:nvSpPr>
        <p:spPr>
          <a:xfrm>
            <a:off x="624142" y="3002857"/>
            <a:ext cx="1764970" cy="584775"/>
          </a:xfrm>
          <a:prstGeom prst="rect">
            <a:avLst/>
          </a:prstGeom>
          <a:noFill/>
        </p:spPr>
        <p:txBody>
          <a:bodyPr wrap="none" rtlCol="0">
            <a:spAutoFit/>
          </a:bodyPr>
          <a:lstStyle/>
          <a:p>
            <a:r>
              <a:rPr lang="en-US" sz="3200" b="1" dirty="0">
                <a:solidFill>
                  <a:srgbClr val="006600"/>
                </a:solidFill>
              </a:rPr>
              <a:t>tired feet</a:t>
            </a:r>
          </a:p>
        </p:txBody>
      </p:sp>
      <p:sp>
        <p:nvSpPr>
          <p:cNvPr id="12" name="TextBox 11">
            <a:extLst>
              <a:ext uri="{FF2B5EF4-FFF2-40B4-BE49-F238E27FC236}">
                <a16:creationId xmlns="" xmlns:a16="http://schemas.microsoft.com/office/drawing/2014/main" id="{00C67B07-3D69-544D-9AE7-E3FD61581201}"/>
              </a:ext>
            </a:extLst>
          </p:cNvPr>
          <p:cNvSpPr txBox="1"/>
          <p:nvPr/>
        </p:nvSpPr>
        <p:spPr>
          <a:xfrm>
            <a:off x="1207899" y="4494456"/>
            <a:ext cx="3618499" cy="584776"/>
          </a:xfrm>
          <a:prstGeom prst="rect">
            <a:avLst/>
          </a:prstGeom>
          <a:noFill/>
        </p:spPr>
        <p:txBody>
          <a:bodyPr wrap="none" rtlCol="0">
            <a:spAutoFit/>
          </a:bodyPr>
          <a:lstStyle/>
          <a:p>
            <a:r>
              <a:rPr lang="en-US" sz="3200" b="1" dirty="0">
                <a:solidFill>
                  <a:srgbClr val="C00000"/>
                </a:solidFill>
              </a:rPr>
              <a:t>b</a:t>
            </a:r>
            <a:r>
              <a:rPr lang="en-US" sz="3200" b="1" dirty="0" smtClean="0">
                <a:solidFill>
                  <a:srgbClr val="C00000"/>
                </a:solidFill>
              </a:rPr>
              <a:t>askets on the head</a:t>
            </a:r>
            <a:endParaRPr lang="en-US" sz="3200" b="1" dirty="0">
              <a:solidFill>
                <a:srgbClr val="C00000"/>
              </a:solidFill>
            </a:endParaRPr>
          </a:p>
        </p:txBody>
      </p:sp>
      <p:sp>
        <p:nvSpPr>
          <p:cNvPr id="13" name="TextBox 12">
            <a:extLst>
              <a:ext uri="{FF2B5EF4-FFF2-40B4-BE49-F238E27FC236}">
                <a16:creationId xmlns="" xmlns:a16="http://schemas.microsoft.com/office/drawing/2014/main" id="{C3660847-2EEE-B840-B073-9A0A27DB94F2}"/>
              </a:ext>
            </a:extLst>
          </p:cNvPr>
          <p:cNvSpPr txBox="1"/>
          <p:nvPr/>
        </p:nvSpPr>
        <p:spPr>
          <a:xfrm>
            <a:off x="1169523" y="3951506"/>
            <a:ext cx="931665" cy="584775"/>
          </a:xfrm>
          <a:prstGeom prst="rect">
            <a:avLst/>
          </a:prstGeom>
          <a:noFill/>
        </p:spPr>
        <p:txBody>
          <a:bodyPr wrap="none" rtlCol="0">
            <a:spAutoFit/>
          </a:bodyPr>
          <a:lstStyle/>
          <a:p>
            <a:r>
              <a:rPr lang="en-US" sz="3200" b="1" dirty="0">
                <a:solidFill>
                  <a:srgbClr val="0070C0"/>
                </a:solidFill>
              </a:rPr>
              <a:t>pots</a:t>
            </a:r>
          </a:p>
        </p:txBody>
      </p:sp>
      <p:sp>
        <p:nvSpPr>
          <p:cNvPr id="14" name="TextBox 13">
            <a:extLst>
              <a:ext uri="{FF2B5EF4-FFF2-40B4-BE49-F238E27FC236}">
                <a16:creationId xmlns="" xmlns:a16="http://schemas.microsoft.com/office/drawing/2014/main" id="{F4523BFC-8512-754E-8625-8C6A8B69E211}"/>
              </a:ext>
            </a:extLst>
          </p:cNvPr>
          <p:cNvSpPr txBox="1"/>
          <p:nvPr/>
        </p:nvSpPr>
        <p:spPr>
          <a:xfrm>
            <a:off x="4060003" y="4972332"/>
            <a:ext cx="1616340" cy="584775"/>
          </a:xfrm>
          <a:prstGeom prst="rect">
            <a:avLst/>
          </a:prstGeom>
          <a:noFill/>
        </p:spPr>
        <p:txBody>
          <a:bodyPr wrap="none" rtlCol="0">
            <a:spAutoFit/>
          </a:bodyPr>
          <a:lstStyle/>
          <a:p>
            <a:r>
              <a:rPr lang="en-US" sz="3200" b="1" dirty="0">
                <a:solidFill>
                  <a:srgbClr val="FF3399"/>
                </a:solidFill>
              </a:rPr>
              <a:t>servants</a:t>
            </a:r>
          </a:p>
        </p:txBody>
      </p:sp>
      <p:sp>
        <p:nvSpPr>
          <p:cNvPr id="15" name="TextBox 14">
            <a:extLst>
              <a:ext uri="{FF2B5EF4-FFF2-40B4-BE49-F238E27FC236}">
                <a16:creationId xmlns="" xmlns:a16="http://schemas.microsoft.com/office/drawing/2014/main" id="{D4868639-42E4-034C-9D01-9C377320B96D}"/>
              </a:ext>
            </a:extLst>
          </p:cNvPr>
          <p:cNvSpPr txBox="1"/>
          <p:nvPr/>
        </p:nvSpPr>
        <p:spPr>
          <a:xfrm>
            <a:off x="5388663" y="4379670"/>
            <a:ext cx="1546770" cy="584775"/>
          </a:xfrm>
          <a:prstGeom prst="rect">
            <a:avLst/>
          </a:prstGeom>
          <a:noFill/>
        </p:spPr>
        <p:txBody>
          <a:bodyPr wrap="none" rtlCol="0">
            <a:spAutoFit/>
          </a:bodyPr>
          <a:lstStyle/>
          <a:p>
            <a:r>
              <a:rPr lang="en-US" sz="3200" b="1" dirty="0">
                <a:solidFill>
                  <a:srgbClr val="7030A0"/>
                </a:solidFill>
              </a:rPr>
              <a:t>carriage</a:t>
            </a:r>
          </a:p>
        </p:txBody>
      </p:sp>
      <p:sp>
        <p:nvSpPr>
          <p:cNvPr id="16" name="TextBox 15">
            <a:extLst>
              <a:ext uri="{FF2B5EF4-FFF2-40B4-BE49-F238E27FC236}">
                <a16:creationId xmlns="" xmlns:a16="http://schemas.microsoft.com/office/drawing/2014/main" id="{59A2A740-4AE6-B846-B294-F739BABD1283}"/>
              </a:ext>
            </a:extLst>
          </p:cNvPr>
          <p:cNvSpPr txBox="1"/>
          <p:nvPr/>
        </p:nvSpPr>
        <p:spPr>
          <a:xfrm>
            <a:off x="7318021" y="4638876"/>
            <a:ext cx="2149178" cy="584775"/>
          </a:xfrm>
          <a:prstGeom prst="rect">
            <a:avLst/>
          </a:prstGeom>
          <a:noFill/>
        </p:spPr>
        <p:txBody>
          <a:bodyPr wrap="none" rtlCol="0">
            <a:spAutoFit/>
          </a:bodyPr>
          <a:lstStyle/>
          <a:p>
            <a:r>
              <a:rPr lang="en-US" sz="3200" b="1" dirty="0">
                <a:solidFill>
                  <a:schemeClr val="accent4">
                    <a:lumMod val="75000"/>
                  </a:schemeClr>
                </a:solidFill>
              </a:rPr>
              <a:t>faithful dog</a:t>
            </a:r>
          </a:p>
        </p:txBody>
      </p:sp>
      <p:sp>
        <p:nvSpPr>
          <p:cNvPr id="17" name="TextBox 16">
            <a:extLst>
              <a:ext uri="{FF2B5EF4-FFF2-40B4-BE49-F238E27FC236}">
                <a16:creationId xmlns="" xmlns:a16="http://schemas.microsoft.com/office/drawing/2014/main" id="{687ABDD9-1104-B048-9916-CC91CAE6B247}"/>
              </a:ext>
            </a:extLst>
          </p:cNvPr>
          <p:cNvSpPr txBox="1"/>
          <p:nvPr/>
        </p:nvSpPr>
        <p:spPr>
          <a:xfrm>
            <a:off x="9700845" y="4209719"/>
            <a:ext cx="1237647" cy="584775"/>
          </a:xfrm>
          <a:prstGeom prst="rect">
            <a:avLst/>
          </a:prstGeom>
          <a:noFill/>
        </p:spPr>
        <p:txBody>
          <a:bodyPr wrap="none" rtlCol="0">
            <a:spAutoFit/>
          </a:bodyPr>
          <a:lstStyle/>
          <a:p>
            <a:r>
              <a:rPr lang="en-US" sz="3200" b="1" dirty="0">
                <a:solidFill>
                  <a:schemeClr val="accent6">
                    <a:lumMod val="75000"/>
                  </a:schemeClr>
                </a:solidFill>
              </a:rPr>
              <a:t>cloaks</a:t>
            </a:r>
          </a:p>
        </p:txBody>
      </p:sp>
      <p:sp>
        <p:nvSpPr>
          <p:cNvPr id="18" name="TextBox 17">
            <a:extLst>
              <a:ext uri="{FF2B5EF4-FFF2-40B4-BE49-F238E27FC236}">
                <a16:creationId xmlns="" xmlns:a16="http://schemas.microsoft.com/office/drawing/2014/main" id="{2CFABE51-71DD-DA47-9711-615B3A877B9A}"/>
              </a:ext>
            </a:extLst>
          </p:cNvPr>
          <p:cNvSpPr txBox="1"/>
          <p:nvPr/>
        </p:nvSpPr>
        <p:spPr>
          <a:xfrm>
            <a:off x="9973251" y="2972244"/>
            <a:ext cx="1266693" cy="584775"/>
          </a:xfrm>
          <a:prstGeom prst="rect">
            <a:avLst/>
          </a:prstGeom>
          <a:noFill/>
        </p:spPr>
        <p:txBody>
          <a:bodyPr wrap="none" rtlCol="0">
            <a:spAutoFit/>
          </a:bodyPr>
          <a:lstStyle/>
          <a:p>
            <a:r>
              <a:rPr lang="en-US" sz="3200" b="1" dirty="0">
                <a:solidFill>
                  <a:schemeClr val="accent1">
                    <a:lumMod val="75000"/>
                  </a:schemeClr>
                </a:solidFill>
              </a:rPr>
              <a:t>leader</a:t>
            </a:r>
          </a:p>
        </p:txBody>
      </p:sp>
      <p:sp>
        <p:nvSpPr>
          <p:cNvPr id="19" name="TextBox 18">
            <a:extLst>
              <a:ext uri="{FF2B5EF4-FFF2-40B4-BE49-F238E27FC236}">
                <a16:creationId xmlns="" xmlns:a16="http://schemas.microsoft.com/office/drawing/2014/main" id="{2B7E7272-0DF8-5448-96BB-D177F1CFFF7F}"/>
              </a:ext>
            </a:extLst>
          </p:cNvPr>
          <p:cNvSpPr txBox="1"/>
          <p:nvPr/>
        </p:nvSpPr>
        <p:spPr>
          <a:xfrm>
            <a:off x="7833689" y="1938801"/>
            <a:ext cx="2956835" cy="584775"/>
          </a:xfrm>
          <a:prstGeom prst="rect">
            <a:avLst/>
          </a:prstGeom>
          <a:noFill/>
        </p:spPr>
        <p:txBody>
          <a:bodyPr wrap="none" rtlCol="0">
            <a:spAutoFit/>
          </a:bodyPr>
          <a:lstStyle/>
          <a:p>
            <a:r>
              <a:rPr lang="en-US" sz="3200" b="1" dirty="0">
                <a:solidFill>
                  <a:srgbClr val="0000FF"/>
                </a:solidFill>
              </a:rPr>
              <a:t>royal procession</a:t>
            </a:r>
          </a:p>
        </p:txBody>
      </p:sp>
      <p:sp>
        <p:nvSpPr>
          <p:cNvPr id="20" name="TextBox 19">
            <a:extLst>
              <a:ext uri="{FF2B5EF4-FFF2-40B4-BE49-F238E27FC236}">
                <a16:creationId xmlns="" xmlns:a16="http://schemas.microsoft.com/office/drawing/2014/main" id="{B6B21215-9B44-5245-8673-C927BCE668E7}"/>
              </a:ext>
            </a:extLst>
          </p:cNvPr>
          <p:cNvSpPr txBox="1"/>
          <p:nvPr/>
        </p:nvSpPr>
        <p:spPr>
          <a:xfrm>
            <a:off x="4100541" y="1630442"/>
            <a:ext cx="2656689" cy="584775"/>
          </a:xfrm>
          <a:prstGeom prst="rect">
            <a:avLst/>
          </a:prstGeom>
          <a:noFill/>
        </p:spPr>
        <p:txBody>
          <a:bodyPr wrap="none" rtlCol="0">
            <a:spAutoFit/>
          </a:bodyPr>
          <a:lstStyle/>
          <a:p>
            <a:r>
              <a:rPr lang="en-US" sz="3200" b="1" dirty="0">
                <a:solidFill>
                  <a:schemeClr val="accent1">
                    <a:lumMod val="75000"/>
                  </a:schemeClr>
                </a:solidFill>
              </a:rPr>
              <a:t>hopeful prince</a:t>
            </a:r>
          </a:p>
        </p:txBody>
      </p:sp>
      <p:sp>
        <p:nvSpPr>
          <p:cNvPr id="21" name="TextBox 20">
            <a:extLst>
              <a:ext uri="{FF2B5EF4-FFF2-40B4-BE49-F238E27FC236}">
                <a16:creationId xmlns="" xmlns:a16="http://schemas.microsoft.com/office/drawing/2014/main" id="{1F78C5F9-8BA2-D642-B6C1-3A744A424319}"/>
              </a:ext>
            </a:extLst>
          </p:cNvPr>
          <p:cNvSpPr txBox="1"/>
          <p:nvPr/>
        </p:nvSpPr>
        <p:spPr>
          <a:xfrm>
            <a:off x="1254729" y="5432426"/>
            <a:ext cx="10035857" cy="584775"/>
          </a:xfrm>
          <a:prstGeom prst="rect">
            <a:avLst/>
          </a:prstGeom>
          <a:noFill/>
        </p:spPr>
        <p:txBody>
          <a:bodyPr wrap="square" rtlCol="0">
            <a:spAutoFit/>
          </a:bodyPr>
          <a:lstStyle/>
          <a:p>
            <a:r>
              <a:rPr lang="en-GB" sz="3200" b="1" dirty="0">
                <a:solidFill>
                  <a:srgbClr val="7030A0"/>
                </a:solidFill>
              </a:rPr>
              <a:t>Pronouns</a:t>
            </a:r>
            <a:r>
              <a:rPr lang="en-GB" sz="3200" dirty="0">
                <a:solidFill>
                  <a:srgbClr val="7030A0"/>
                </a:solidFill>
              </a:rPr>
              <a:t> can take the place of </a:t>
            </a:r>
            <a:r>
              <a:rPr lang="en-GB" sz="3200" b="1" dirty="0">
                <a:solidFill>
                  <a:srgbClr val="7030A0"/>
                </a:solidFill>
              </a:rPr>
              <a:t>nouns </a:t>
            </a:r>
            <a:r>
              <a:rPr lang="en-GB" sz="3200" dirty="0">
                <a:solidFill>
                  <a:srgbClr val="7030A0"/>
                </a:solidFill>
              </a:rPr>
              <a:t>and </a:t>
            </a:r>
            <a:r>
              <a:rPr lang="en-GB" sz="3200" b="1" dirty="0">
                <a:solidFill>
                  <a:srgbClr val="7030A0"/>
                </a:solidFill>
              </a:rPr>
              <a:t>noun phrases</a:t>
            </a:r>
            <a:endParaRPr lang="en-GB" sz="3200" dirty="0">
              <a:solidFill>
                <a:srgbClr val="7030A0"/>
              </a:solidFill>
            </a:endParaRPr>
          </a:p>
        </p:txBody>
      </p:sp>
      <p:sp>
        <p:nvSpPr>
          <p:cNvPr id="9" name="TextBox 8">
            <a:extLst>
              <a:ext uri="{FF2B5EF4-FFF2-40B4-BE49-F238E27FC236}">
                <a16:creationId xmlns="" xmlns:a16="http://schemas.microsoft.com/office/drawing/2014/main" id="{0BF13A10-7233-0142-A0E1-E0D45CE78FF4}"/>
              </a:ext>
            </a:extLst>
          </p:cNvPr>
          <p:cNvSpPr txBox="1"/>
          <p:nvPr/>
        </p:nvSpPr>
        <p:spPr>
          <a:xfrm>
            <a:off x="2074099" y="1714395"/>
            <a:ext cx="458780" cy="646331"/>
          </a:xfrm>
          <a:prstGeom prst="rect">
            <a:avLst/>
          </a:prstGeom>
          <a:noFill/>
        </p:spPr>
        <p:txBody>
          <a:bodyPr wrap="none" rtlCol="0">
            <a:spAutoFit/>
          </a:bodyPr>
          <a:lstStyle/>
          <a:p>
            <a:r>
              <a:rPr lang="en-US" sz="3600" b="1" dirty="0">
                <a:solidFill>
                  <a:srgbClr val="FF0066"/>
                </a:solidFill>
              </a:rPr>
              <a:t>it</a:t>
            </a:r>
          </a:p>
        </p:txBody>
      </p:sp>
      <p:sp>
        <p:nvSpPr>
          <p:cNvPr id="23" name="TextBox 22">
            <a:extLst>
              <a:ext uri="{FF2B5EF4-FFF2-40B4-BE49-F238E27FC236}">
                <a16:creationId xmlns="" xmlns:a16="http://schemas.microsoft.com/office/drawing/2014/main" id="{72A5044A-313D-4C45-B204-CC0E3B4694C6}"/>
              </a:ext>
            </a:extLst>
          </p:cNvPr>
          <p:cNvSpPr txBox="1"/>
          <p:nvPr/>
        </p:nvSpPr>
        <p:spPr>
          <a:xfrm>
            <a:off x="1322698" y="2817744"/>
            <a:ext cx="1200970" cy="646331"/>
          </a:xfrm>
          <a:prstGeom prst="rect">
            <a:avLst/>
          </a:prstGeom>
          <a:noFill/>
        </p:spPr>
        <p:txBody>
          <a:bodyPr wrap="none" rtlCol="0">
            <a:spAutoFit/>
          </a:bodyPr>
          <a:lstStyle/>
          <a:p>
            <a:r>
              <a:rPr lang="en-US" sz="3600" b="1" dirty="0">
                <a:solidFill>
                  <a:schemeClr val="accent6">
                    <a:lumMod val="50000"/>
                  </a:schemeClr>
                </a:solidFill>
              </a:rPr>
              <a:t>them</a:t>
            </a:r>
          </a:p>
        </p:txBody>
      </p:sp>
      <p:sp>
        <p:nvSpPr>
          <p:cNvPr id="24" name="TextBox 23">
            <a:extLst>
              <a:ext uri="{FF2B5EF4-FFF2-40B4-BE49-F238E27FC236}">
                <a16:creationId xmlns="" xmlns:a16="http://schemas.microsoft.com/office/drawing/2014/main" id="{9905AF92-ACE8-0C46-9AB8-71F60F9F337F}"/>
              </a:ext>
            </a:extLst>
          </p:cNvPr>
          <p:cNvSpPr txBox="1"/>
          <p:nvPr/>
        </p:nvSpPr>
        <p:spPr>
          <a:xfrm>
            <a:off x="1254997" y="3691836"/>
            <a:ext cx="1200970" cy="646331"/>
          </a:xfrm>
          <a:prstGeom prst="rect">
            <a:avLst/>
          </a:prstGeom>
          <a:noFill/>
        </p:spPr>
        <p:txBody>
          <a:bodyPr wrap="none" rtlCol="0">
            <a:spAutoFit/>
          </a:bodyPr>
          <a:lstStyle/>
          <a:p>
            <a:r>
              <a:rPr lang="en-US" sz="3600" b="1" dirty="0">
                <a:solidFill>
                  <a:srgbClr val="0070C0"/>
                </a:solidFill>
              </a:rPr>
              <a:t>them</a:t>
            </a:r>
          </a:p>
        </p:txBody>
      </p:sp>
      <p:sp>
        <p:nvSpPr>
          <p:cNvPr id="25" name="TextBox 24">
            <a:extLst>
              <a:ext uri="{FF2B5EF4-FFF2-40B4-BE49-F238E27FC236}">
                <a16:creationId xmlns="" xmlns:a16="http://schemas.microsoft.com/office/drawing/2014/main" id="{C8BDF5E8-D57D-744A-B06A-9D01E9BD9718}"/>
              </a:ext>
            </a:extLst>
          </p:cNvPr>
          <p:cNvSpPr txBox="1"/>
          <p:nvPr/>
        </p:nvSpPr>
        <p:spPr>
          <a:xfrm>
            <a:off x="2425495" y="4810067"/>
            <a:ext cx="1200970" cy="646331"/>
          </a:xfrm>
          <a:prstGeom prst="rect">
            <a:avLst/>
          </a:prstGeom>
          <a:noFill/>
        </p:spPr>
        <p:txBody>
          <a:bodyPr wrap="none" rtlCol="0">
            <a:spAutoFit/>
          </a:bodyPr>
          <a:lstStyle/>
          <a:p>
            <a:r>
              <a:rPr lang="en-US" sz="3600" b="1" dirty="0">
                <a:solidFill>
                  <a:srgbClr val="C00000"/>
                </a:solidFill>
              </a:rPr>
              <a:t>them</a:t>
            </a:r>
          </a:p>
        </p:txBody>
      </p:sp>
      <p:sp>
        <p:nvSpPr>
          <p:cNvPr id="26" name="TextBox 25">
            <a:extLst>
              <a:ext uri="{FF2B5EF4-FFF2-40B4-BE49-F238E27FC236}">
                <a16:creationId xmlns="" xmlns:a16="http://schemas.microsoft.com/office/drawing/2014/main" id="{2AA11ED8-A697-2046-863D-33BE6B3C5E0A}"/>
              </a:ext>
            </a:extLst>
          </p:cNvPr>
          <p:cNvSpPr txBox="1"/>
          <p:nvPr/>
        </p:nvSpPr>
        <p:spPr>
          <a:xfrm>
            <a:off x="4186702" y="4694191"/>
            <a:ext cx="1200970" cy="646331"/>
          </a:xfrm>
          <a:prstGeom prst="rect">
            <a:avLst/>
          </a:prstGeom>
          <a:noFill/>
        </p:spPr>
        <p:txBody>
          <a:bodyPr wrap="none" rtlCol="0">
            <a:spAutoFit/>
          </a:bodyPr>
          <a:lstStyle/>
          <a:p>
            <a:r>
              <a:rPr lang="en-US" sz="3600" b="1" dirty="0">
                <a:solidFill>
                  <a:srgbClr val="FF3399"/>
                </a:solidFill>
              </a:rPr>
              <a:t>them</a:t>
            </a:r>
          </a:p>
        </p:txBody>
      </p:sp>
      <p:sp>
        <p:nvSpPr>
          <p:cNvPr id="27" name="TextBox 26">
            <a:extLst>
              <a:ext uri="{FF2B5EF4-FFF2-40B4-BE49-F238E27FC236}">
                <a16:creationId xmlns="" xmlns:a16="http://schemas.microsoft.com/office/drawing/2014/main" id="{6F2B7DC0-9AB0-584C-A9E4-FC13F1774805}"/>
              </a:ext>
            </a:extLst>
          </p:cNvPr>
          <p:cNvSpPr txBox="1"/>
          <p:nvPr/>
        </p:nvSpPr>
        <p:spPr>
          <a:xfrm>
            <a:off x="5746159" y="4062529"/>
            <a:ext cx="458780" cy="646331"/>
          </a:xfrm>
          <a:prstGeom prst="rect">
            <a:avLst/>
          </a:prstGeom>
          <a:noFill/>
        </p:spPr>
        <p:txBody>
          <a:bodyPr wrap="none" rtlCol="0">
            <a:spAutoFit/>
          </a:bodyPr>
          <a:lstStyle/>
          <a:p>
            <a:r>
              <a:rPr lang="en-US" sz="3600" b="1" dirty="0">
                <a:solidFill>
                  <a:srgbClr val="7030A0"/>
                </a:solidFill>
              </a:rPr>
              <a:t>it</a:t>
            </a:r>
          </a:p>
        </p:txBody>
      </p:sp>
      <p:sp>
        <p:nvSpPr>
          <p:cNvPr id="28" name="TextBox 27">
            <a:extLst>
              <a:ext uri="{FF2B5EF4-FFF2-40B4-BE49-F238E27FC236}">
                <a16:creationId xmlns="" xmlns:a16="http://schemas.microsoft.com/office/drawing/2014/main" id="{6050C9B7-DFA9-5B45-8595-323281E37811}"/>
              </a:ext>
            </a:extLst>
          </p:cNvPr>
          <p:cNvSpPr txBox="1"/>
          <p:nvPr/>
        </p:nvSpPr>
        <p:spPr>
          <a:xfrm>
            <a:off x="7551694" y="4333950"/>
            <a:ext cx="849913" cy="646331"/>
          </a:xfrm>
          <a:prstGeom prst="rect">
            <a:avLst/>
          </a:prstGeom>
          <a:noFill/>
        </p:spPr>
        <p:txBody>
          <a:bodyPr wrap="none" rtlCol="0">
            <a:spAutoFit/>
          </a:bodyPr>
          <a:lstStyle/>
          <a:p>
            <a:r>
              <a:rPr lang="en-US" sz="3600" b="1" dirty="0">
                <a:solidFill>
                  <a:schemeClr val="accent4">
                    <a:lumMod val="75000"/>
                  </a:schemeClr>
                </a:solidFill>
              </a:rPr>
              <a:t>she</a:t>
            </a:r>
          </a:p>
        </p:txBody>
      </p:sp>
      <p:sp>
        <p:nvSpPr>
          <p:cNvPr id="29" name="TextBox 28">
            <a:extLst>
              <a:ext uri="{FF2B5EF4-FFF2-40B4-BE49-F238E27FC236}">
                <a16:creationId xmlns="" xmlns:a16="http://schemas.microsoft.com/office/drawing/2014/main" id="{CD3FBFFA-E5F0-2E40-92F0-7D24ABA69E8D}"/>
              </a:ext>
            </a:extLst>
          </p:cNvPr>
          <p:cNvSpPr txBox="1"/>
          <p:nvPr/>
        </p:nvSpPr>
        <p:spPr>
          <a:xfrm>
            <a:off x="9589554" y="3863928"/>
            <a:ext cx="1200970" cy="646331"/>
          </a:xfrm>
          <a:prstGeom prst="rect">
            <a:avLst/>
          </a:prstGeom>
          <a:noFill/>
        </p:spPr>
        <p:txBody>
          <a:bodyPr wrap="square" rtlCol="0">
            <a:spAutoFit/>
          </a:bodyPr>
          <a:lstStyle/>
          <a:p>
            <a:r>
              <a:rPr lang="en-US" sz="3600" b="1" dirty="0">
                <a:solidFill>
                  <a:schemeClr val="accent6">
                    <a:lumMod val="75000"/>
                  </a:schemeClr>
                </a:solidFill>
              </a:rPr>
              <a:t>them</a:t>
            </a:r>
          </a:p>
        </p:txBody>
      </p:sp>
      <p:sp>
        <p:nvSpPr>
          <p:cNvPr id="30" name="TextBox 29">
            <a:extLst>
              <a:ext uri="{FF2B5EF4-FFF2-40B4-BE49-F238E27FC236}">
                <a16:creationId xmlns="" xmlns:a16="http://schemas.microsoft.com/office/drawing/2014/main" id="{FE2F70D8-DDAA-C648-882A-C8BDE64FE6E0}"/>
              </a:ext>
            </a:extLst>
          </p:cNvPr>
          <p:cNvSpPr txBox="1"/>
          <p:nvPr/>
        </p:nvSpPr>
        <p:spPr>
          <a:xfrm>
            <a:off x="9560392" y="3084174"/>
            <a:ext cx="922047" cy="646331"/>
          </a:xfrm>
          <a:prstGeom prst="rect">
            <a:avLst/>
          </a:prstGeom>
          <a:noFill/>
        </p:spPr>
        <p:txBody>
          <a:bodyPr wrap="none" rtlCol="0">
            <a:spAutoFit/>
          </a:bodyPr>
          <a:lstStyle/>
          <a:p>
            <a:r>
              <a:rPr lang="en-US" sz="3600" b="1" dirty="0">
                <a:solidFill>
                  <a:srgbClr val="0070C0"/>
                </a:solidFill>
              </a:rPr>
              <a:t>him</a:t>
            </a:r>
          </a:p>
        </p:txBody>
      </p:sp>
      <p:sp>
        <p:nvSpPr>
          <p:cNvPr id="31" name="TextBox 30">
            <a:extLst>
              <a:ext uri="{FF2B5EF4-FFF2-40B4-BE49-F238E27FC236}">
                <a16:creationId xmlns="" xmlns:a16="http://schemas.microsoft.com/office/drawing/2014/main" id="{7919B262-A408-CD4F-A43F-4B28F7AA9071}"/>
              </a:ext>
            </a:extLst>
          </p:cNvPr>
          <p:cNvSpPr txBox="1"/>
          <p:nvPr/>
        </p:nvSpPr>
        <p:spPr>
          <a:xfrm>
            <a:off x="8441348" y="2282624"/>
            <a:ext cx="1266693" cy="646331"/>
          </a:xfrm>
          <a:prstGeom prst="rect">
            <a:avLst/>
          </a:prstGeom>
          <a:noFill/>
        </p:spPr>
        <p:txBody>
          <a:bodyPr wrap="square" rtlCol="0">
            <a:spAutoFit/>
          </a:bodyPr>
          <a:lstStyle/>
          <a:p>
            <a:r>
              <a:rPr lang="en-US" sz="3600" b="1" dirty="0">
                <a:solidFill>
                  <a:srgbClr val="0000FF"/>
                </a:solidFill>
              </a:rPr>
              <a:t>it</a:t>
            </a:r>
          </a:p>
        </p:txBody>
      </p:sp>
      <p:sp>
        <p:nvSpPr>
          <p:cNvPr id="32" name="TextBox 31">
            <a:extLst>
              <a:ext uri="{FF2B5EF4-FFF2-40B4-BE49-F238E27FC236}">
                <a16:creationId xmlns="" xmlns:a16="http://schemas.microsoft.com/office/drawing/2014/main" id="{DF608297-E23E-2D4A-813D-23C2746BAF0B}"/>
              </a:ext>
            </a:extLst>
          </p:cNvPr>
          <p:cNvSpPr txBox="1"/>
          <p:nvPr/>
        </p:nvSpPr>
        <p:spPr>
          <a:xfrm>
            <a:off x="5676343" y="2100826"/>
            <a:ext cx="665567" cy="646331"/>
          </a:xfrm>
          <a:prstGeom prst="rect">
            <a:avLst/>
          </a:prstGeom>
          <a:noFill/>
        </p:spPr>
        <p:txBody>
          <a:bodyPr wrap="none" rtlCol="0">
            <a:spAutoFit/>
          </a:bodyPr>
          <a:lstStyle/>
          <a:p>
            <a:r>
              <a:rPr lang="en-US" sz="3600" b="1" dirty="0">
                <a:solidFill>
                  <a:srgbClr val="0070C0"/>
                </a:solidFill>
              </a:rPr>
              <a:t>he</a:t>
            </a:r>
          </a:p>
        </p:txBody>
      </p:sp>
    </p:spTree>
    <p:extLst>
      <p:ext uri="{BB962C8B-B14F-4D97-AF65-F5344CB8AC3E}">
        <p14:creationId xmlns:p14="http://schemas.microsoft.com/office/powerpoint/2010/main" xmlns="" val="2337459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ssolv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dissolv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dissolve">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dissolve">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dissolve">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dissolve">
                                      <p:cBhvr>
                                        <p:cTn id="36" dur="500"/>
                                        <p:tgtEl>
                                          <p:spTgt spid="20"/>
                                        </p:tgtEl>
                                      </p:cBhvr>
                                    </p:animEffect>
                                  </p:childTnLst>
                                </p:cTn>
                              </p:par>
                            </p:childTnLst>
                          </p:cTn>
                        </p:par>
                      </p:childTnLst>
                    </p:cTn>
                  </p:par>
                  <p:par>
                    <p:cTn id="37" fill="hold">
                      <p:stCondLst>
                        <p:cond delay="indefinite"/>
                      </p:stCondLst>
                      <p:childTnLst>
                        <p:par>
                          <p:cTn id="38" fill="hold">
                            <p:stCondLst>
                              <p:cond delay="0"/>
                            </p:stCondLst>
                            <p:childTnLst>
                              <p:par>
                                <p:cTn id="39" presetID="9"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dissolve">
                                      <p:cBhvr>
                                        <p:cTn id="41" dur="500"/>
                                        <p:tgtEl>
                                          <p:spTgt spid="16"/>
                                        </p:tgtEl>
                                      </p:cBhvr>
                                    </p:animEffect>
                                  </p:childTnLst>
                                </p:cTn>
                              </p:par>
                            </p:childTnLst>
                          </p:cTn>
                        </p:par>
                      </p:childTnLst>
                    </p:cTn>
                  </p:par>
                  <p:par>
                    <p:cTn id="42" fill="hold">
                      <p:stCondLst>
                        <p:cond delay="indefinite"/>
                      </p:stCondLst>
                      <p:childTnLst>
                        <p:par>
                          <p:cTn id="43" fill="hold">
                            <p:stCondLst>
                              <p:cond delay="0"/>
                            </p:stCondLst>
                            <p:childTnLst>
                              <p:par>
                                <p:cTn id="44" presetID="9" presetClass="entr" presetSubtype="0" fill="hold" grpId="0" nodeType="click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dissolve">
                                      <p:cBhvr>
                                        <p:cTn id="46" dur="500"/>
                                        <p:tgtEl>
                                          <p:spTgt spid="17"/>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dissolve">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dissolv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dissolve">
                                      <p:cBhvr>
                                        <p:cTn id="61" dur="500"/>
                                        <p:tgtEl>
                                          <p:spTgt spid="14"/>
                                        </p:tgtEl>
                                      </p:cBhvr>
                                    </p:animEffect>
                                  </p:childTnLst>
                                </p:cTn>
                              </p:par>
                            </p:childTnLst>
                          </p:cTn>
                        </p:par>
                      </p:childTnLst>
                    </p:cTn>
                  </p:par>
                  <p:par>
                    <p:cTn id="62" fill="hold">
                      <p:stCondLst>
                        <p:cond delay="indefinite"/>
                      </p:stCondLst>
                      <p:childTnLst>
                        <p:par>
                          <p:cTn id="63" fill="hold">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dissolve">
                                      <p:cBhvr>
                                        <p:cTn id="66" dur="500"/>
                                        <p:tgtEl>
                                          <p:spTgt spid="13"/>
                                        </p:tgtEl>
                                      </p:cBhvr>
                                    </p:animEffect>
                                  </p:childTnLst>
                                </p:cTn>
                              </p:par>
                            </p:childTnLst>
                          </p:cTn>
                        </p:par>
                      </p:childTnLst>
                    </p:cTn>
                  </p:par>
                  <p:par>
                    <p:cTn id="67" fill="hold">
                      <p:stCondLst>
                        <p:cond delay="indefinite"/>
                      </p:stCondLst>
                      <p:childTnLst>
                        <p:par>
                          <p:cTn id="68" fill="hold">
                            <p:stCondLst>
                              <p:cond delay="0"/>
                            </p:stCondLst>
                            <p:childTnLst>
                              <p:par>
                                <p:cTn id="69" presetID="9" presetClass="entr" presetSubtype="0" fill="hold" grpId="0" nodeType="click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dissolve">
                                      <p:cBhvr>
                                        <p:cTn id="71" dur="500"/>
                                        <p:tgtEl>
                                          <p:spTgt spid="21"/>
                                        </p:tgtEl>
                                      </p:cBhvr>
                                    </p:animEffect>
                                  </p:childTnLst>
                                </p:cTn>
                              </p:par>
                            </p:childTnLst>
                          </p:cTn>
                        </p:par>
                      </p:childTnLst>
                    </p:cTn>
                  </p:par>
                  <p:par>
                    <p:cTn id="72" fill="hold">
                      <p:stCondLst>
                        <p:cond delay="indefinite"/>
                      </p:stCondLst>
                      <p:childTnLst>
                        <p:par>
                          <p:cTn id="73" fill="hold">
                            <p:stCondLst>
                              <p:cond delay="0"/>
                            </p:stCondLst>
                            <p:childTnLst>
                              <p:par>
                                <p:cTn id="74" presetID="9" presetClass="exit" presetSubtype="0" fill="hold" grpId="1" nodeType="clickEffect">
                                  <p:stCondLst>
                                    <p:cond delay="0"/>
                                  </p:stCondLst>
                                  <p:childTnLst>
                                    <p:animEffect transition="out" filter="dissolv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par>
                                <p:cTn id="77" presetID="9" presetClass="exit" presetSubtype="0" fill="hold" grpId="1" nodeType="withEffect">
                                  <p:stCondLst>
                                    <p:cond delay="0"/>
                                  </p:stCondLst>
                                  <p:childTnLst>
                                    <p:animEffect transition="out" filter="dissolve">
                                      <p:cBhvr>
                                        <p:cTn id="78" dur="500"/>
                                        <p:tgtEl>
                                          <p:spTgt spid="20"/>
                                        </p:tgtEl>
                                      </p:cBhvr>
                                    </p:animEffect>
                                    <p:set>
                                      <p:cBhvr>
                                        <p:cTn id="79" dur="1" fill="hold">
                                          <p:stCondLst>
                                            <p:cond delay="499"/>
                                          </p:stCondLst>
                                        </p:cTn>
                                        <p:tgtEl>
                                          <p:spTgt spid="20"/>
                                        </p:tgtEl>
                                        <p:attrNameLst>
                                          <p:attrName>style.visibility</p:attrName>
                                        </p:attrNameLst>
                                      </p:cBhvr>
                                      <p:to>
                                        <p:strVal val="hidden"/>
                                      </p:to>
                                    </p:set>
                                  </p:childTnLst>
                                </p:cTn>
                              </p:par>
                              <p:par>
                                <p:cTn id="80" presetID="9" presetClass="exit" presetSubtype="0" fill="hold" grpId="1" nodeType="withEffect">
                                  <p:stCondLst>
                                    <p:cond delay="0"/>
                                  </p:stCondLst>
                                  <p:childTnLst>
                                    <p:animEffect transition="out" filter="dissolve">
                                      <p:cBhvr>
                                        <p:cTn id="81" dur="500"/>
                                        <p:tgtEl>
                                          <p:spTgt spid="19"/>
                                        </p:tgtEl>
                                      </p:cBhvr>
                                    </p:animEffect>
                                    <p:set>
                                      <p:cBhvr>
                                        <p:cTn id="82" dur="1" fill="hold">
                                          <p:stCondLst>
                                            <p:cond delay="499"/>
                                          </p:stCondLst>
                                        </p:cTn>
                                        <p:tgtEl>
                                          <p:spTgt spid="19"/>
                                        </p:tgtEl>
                                        <p:attrNameLst>
                                          <p:attrName>style.visibility</p:attrName>
                                        </p:attrNameLst>
                                      </p:cBhvr>
                                      <p:to>
                                        <p:strVal val="hidden"/>
                                      </p:to>
                                    </p:set>
                                  </p:childTnLst>
                                </p:cTn>
                              </p:par>
                              <p:par>
                                <p:cTn id="83" presetID="9" presetClass="exit" presetSubtype="0" fill="hold" grpId="1" nodeType="withEffect">
                                  <p:stCondLst>
                                    <p:cond delay="0"/>
                                  </p:stCondLst>
                                  <p:childTnLst>
                                    <p:animEffect transition="out" filter="dissolv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par>
                                <p:cTn id="86" presetID="9" presetClass="exit" presetSubtype="0" fill="hold" grpId="1" nodeType="withEffect">
                                  <p:stCondLst>
                                    <p:cond delay="0"/>
                                  </p:stCondLst>
                                  <p:childTnLst>
                                    <p:animEffect transition="out" filter="dissolve">
                                      <p:cBhvr>
                                        <p:cTn id="87" dur="500"/>
                                        <p:tgtEl>
                                          <p:spTgt spid="17"/>
                                        </p:tgtEl>
                                      </p:cBhvr>
                                    </p:animEffect>
                                    <p:set>
                                      <p:cBhvr>
                                        <p:cTn id="88" dur="1" fill="hold">
                                          <p:stCondLst>
                                            <p:cond delay="499"/>
                                          </p:stCondLst>
                                        </p:cTn>
                                        <p:tgtEl>
                                          <p:spTgt spid="17"/>
                                        </p:tgtEl>
                                        <p:attrNameLst>
                                          <p:attrName>style.visibility</p:attrName>
                                        </p:attrNameLst>
                                      </p:cBhvr>
                                      <p:to>
                                        <p:strVal val="hidden"/>
                                      </p:to>
                                    </p:set>
                                  </p:childTnLst>
                                </p:cTn>
                              </p:par>
                              <p:par>
                                <p:cTn id="89" presetID="9" presetClass="exit" presetSubtype="0" fill="hold" grpId="1" nodeType="withEffect">
                                  <p:stCondLst>
                                    <p:cond delay="0"/>
                                  </p:stCondLst>
                                  <p:childTnLst>
                                    <p:animEffect transition="out" filter="dissolve">
                                      <p:cBhvr>
                                        <p:cTn id="90" dur="500"/>
                                        <p:tgtEl>
                                          <p:spTgt spid="16"/>
                                        </p:tgtEl>
                                      </p:cBhvr>
                                    </p:animEffect>
                                    <p:set>
                                      <p:cBhvr>
                                        <p:cTn id="91" dur="1" fill="hold">
                                          <p:stCondLst>
                                            <p:cond delay="499"/>
                                          </p:stCondLst>
                                        </p:cTn>
                                        <p:tgtEl>
                                          <p:spTgt spid="16"/>
                                        </p:tgtEl>
                                        <p:attrNameLst>
                                          <p:attrName>style.visibility</p:attrName>
                                        </p:attrNameLst>
                                      </p:cBhvr>
                                      <p:to>
                                        <p:strVal val="hidden"/>
                                      </p:to>
                                    </p:set>
                                  </p:childTnLst>
                                </p:cTn>
                              </p:par>
                              <p:par>
                                <p:cTn id="92" presetID="9" presetClass="exit" presetSubtype="0" fill="hold" grpId="1" nodeType="withEffect">
                                  <p:stCondLst>
                                    <p:cond delay="0"/>
                                  </p:stCondLst>
                                  <p:childTnLst>
                                    <p:animEffect transition="out" filter="dissolve">
                                      <p:cBhvr>
                                        <p:cTn id="93" dur="500"/>
                                        <p:tgtEl>
                                          <p:spTgt spid="15"/>
                                        </p:tgtEl>
                                      </p:cBhvr>
                                    </p:animEffect>
                                    <p:set>
                                      <p:cBhvr>
                                        <p:cTn id="94" dur="1" fill="hold">
                                          <p:stCondLst>
                                            <p:cond delay="499"/>
                                          </p:stCondLst>
                                        </p:cTn>
                                        <p:tgtEl>
                                          <p:spTgt spid="15"/>
                                        </p:tgtEl>
                                        <p:attrNameLst>
                                          <p:attrName>style.visibility</p:attrName>
                                        </p:attrNameLst>
                                      </p:cBhvr>
                                      <p:to>
                                        <p:strVal val="hidden"/>
                                      </p:to>
                                    </p:set>
                                  </p:childTnLst>
                                </p:cTn>
                              </p:par>
                              <p:par>
                                <p:cTn id="95" presetID="9" presetClass="exit" presetSubtype="0" fill="hold" grpId="1" nodeType="withEffect">
                                  <p:stCondLst>
                                    <p:cond delay="0"/>
                                  </p:stCondLst>
                                  <p:childTnLst>
                                    <p:animEffect transition="out" filter="dissolve">
                                      <p:cBhvr>
                                        <p:cTn id="96" dur="500"/>
                                        <p:tgtEl>
                                          <p:spTgt spid="14"/>
                                        </p:tgtEl>
                                      </p:cBhvr>
                                    </p:animEffect>
                                    <p:set>
                                      <p:cBhvr>
                                        <p:cTn id="97" dur="1" fill="hold">
                                          <p:stCondLst>
                                            <p:cond delay="499"/>
                                          </p:stCondLst>
                                        </p:cTn>
                                        <p:tgtEl>
                                          <p:spTgt spid="14"/>
                                        </p:tgtEl>
                                        <p:attrNameLst>
                                          <p:attrName>style.visibility</p:attrName>
                                        </p:attrNameLst>
                                      </p:cBhvr>
                                      <p:to>
                                        <p:strVal val="hidden"/>
                                      </p:to>
                                    </p:set>
                                  </p:childTnLst>
                                </p:cTn>
                              </p:par>
                              <p:par>
                                <p:cTn id="98" presetID="9" presetClass="exit" presetSubtype="0" fill="hold" grpId="1" nodeType="withEffect">
                                  <p:stCondLst>
                                    <p:cond delay="0"/>
                                  </p:stCondLst>
                                  <p:childTnLst>
                                    <p:animEffect transition="out" filter="dissolve">
                                      <p:cBhvr>
                                        <p:cTn id="99" dur="500"/>
                                        <p:tgtEl>
                                          <p:spTgt spid="12"/>
                                        </p:tgtEl>
                                      </p:cBhvr>
                                    </p:animEffect>
                                    <p:set>
                                      <p:cBhvr>
                                        <p:cTn id="100" dur="1" fill="hold">
                                          <p:stCondLst>
                                            <p:cond delay="499"/>
                                          </p:stCondLst>
                                        </p:cTn>
                                        <p:tgtEl>
                                          <p:spTgt spid="12"/>
                                        </p:tgtEl>
                                        <p:attrNameLst>
                                          <p:attrName>style.visibility</p:attrName>
                                        </p:attrNameLst>
                                      </p:cBhvr>
                                      <p:to>
                                        <p:strVal val="hidden"/>
                                      </p:to>
                                    </p:set>
                                  </p:childTnLst>
                                </p:cTn>
                              </p:par>
                              <p:par>
                                <p:cTn id="101" presetID="9" presetClass="exit" presetSubtype="0" fill="hold" grpId="1" nodeType="withEffect">
                                  <p:stCondLst>
                                    <p:cond delay="0"/>
                                  </p:stCondLst>
                                  <p:childTnLst>
                                    <p:animEffect transition="out" filter="dissolve">
                                      <p:cBhvr>
                                        <p:cTn id="102" dur="500"/>
                                        <p:tgtEl>
                                          <p:spTgt spid="13"/>
                                        </p:tgtEl>
                                      </p:cBhvr>
                                    </p:animEffect>
                                    <p:set>
                                      <p:cBhvr>
                                        <p:cTn id="103" dur="1" fill="hold">
                                          <p:stCondLst>
                                            <p:cond delay="499"/>
                                          </p:stCondLst>
                                        </p:cTn>
                                        <p:tgtEl>
                                          <p:spTgt spid="13"/>
                                        </p:tgtEl>
                                        <p:attrNameLst>
                                          <p:attrName>style.visibility</p:attrName>
                                        </p:attrNameLst>
                                      </p:cBhvr>
                                      <p:to>
                                        <p:strVal val="hidden"/>
                                      </p:to>
                                    </p:set>
                                  </p:childTnLst>
                                </p:cTn>
                              </p:par>
                              <p:par>
                                <p:cTn id="104" presetID="9" presetClass="exit" presetSubtype="0" fill="hold" grpId="1" nodeType="withEffect">
                                  <p:stCondLst>
                                    <p:cond delay="0"/>
                                  </p:stCondLst>
                                  <p:childTnLst>
                                    <p:animEffect transition="out" filter="dissolve">
                                      <p:cBhvr>
                                        <p:cTn id="105" dur="500"/>
                                        <p:tgtEl>
                                          <p:spTgt spid="11"/>
                                        </p:tgtEl>
                                      </p:cBhvr>
                                    </p:animEffect>
                                    <p:set>
                                      <p:cBhvr>
                                        <p:cTn id="106" dur="1" fill="hold">
                                          <p:stCondLst>
                                            <p:cond delay="499"/>
                                          </p:stCondLst>
                                        </p:cTn>
                                        <p:tgtEl>
                                          <p:spTgt spid="11"/>
                                        </p:tgtEl>
                                        <p:attrNameLst>
                                          <p:attrName>style.visibility</p:attrName>
                                        </p:attrNameLst>
                                      </p:cBhvr>
                                      <p:to>
                                        <p:strVal val="hidden"/>
                                      </p:to>
                                    </p:set>
                                  </p:childTnLst>
                                </p:cTn>
                              </p:par>
                            </p:childTnLst>
                          </p:cTn>
                        </p:par>
                      </p:childTnLst>
                    </p:cTn>
                  </p:par>
                  <p:par>
                    <p:cTn id="107" fill="hold">
                      <p:stCondLst>
                        <p:cond delay="indefinite"/>
                      </p:stCondLst>
                      <p:childTnLst>
                        <p:par>
                          <p:cTn id="108" fill="hold">
                            <p:stCondLst>
                              <p:cond delay="0"/>
                            </p:stCondLst>
                            <p:childTnLst>
                              <p:par>
                                <p:cTn id="109" presetID="9" presetClass="entr" presetSubtype="0" fill="hold" grpId="0" nodeType="click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dissolve">
                                      <p:cBhvr>
                                        <p:cTn id="111" dur="500"/>
                                        <p:tgtEl>
                                          <p:spTgt spid="9"/>
                                        </p:tgtEl>
                                      </p:cBhvr>
                                    </p:animEffect>
                                  </p:childTnLst>
                                </p:cTn>
                              </p:par>
                              <p:par>
                                <p:cTn id="112" presetID="9" presetClass="entr" presetSubtype="0" fill="hold" grpId="0" nodeType="withEffect">
                                  <p:stCondLst>
                                    <p:cond delay="0"/>
                                  </p:stCondLst>
                                  <p:childTnLst>
                                    <p:set>
                                      <p:cBhvr>
                                        <p:cTn id="113" dur="1" fill="hold">
                                          <p:stCondLst>
                                            <p:cond delay="0"/>
                                          </p:stCondLst>
                                        </p:cTn>
                                        <p:tgtEl>
                                          <p:spTgt spid="23"/>
                                        </p:tgtEl>
                                        <p:attrNameLst>
                                          <p:attrName>style.visibility</p:attrName>
                                        </p:attrNameLst>
                                      </p:cBhvr>
                                      <p:to>
                                        <p:strVal val="visible"/>
                                      </p:to>
                                    </p:set>
                                    <p:animEffect transition="in" filter="dissolve">
                                      <p:cBhvr>
                                        <p:cTn id="114" dur="500"/>
                                        <p:tgtEl>
                                          <p:spTgt spid="23"/>
                                        </p:tgtEl>
                                      </p:cBhvr>
                                    </p:animEffect>
                                  </p:childTnLst>
                                </p:cTn>
                              </p:par>
                              <p:par>
                                <p:cTn id="115" presetID="9" presetClass="entr" presetSubtype="0" fill="hold" grpId="0" nodeType="with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dissolve">
                                      <p:cBhvr>
                                        <p:cTn id="117" dur="500"/>
                                        <p:tgtEl>
                                          <p:spTgt spid="24"/>
                                        </p:tgtEl>
                                      </p:cBhvr>
                                    </p:animEffect>
                                  </p:childTnLst>
                                </p:cTn>
                              </p:par>
                              <p:par>
                                <p:cTn id="118" presetID="9" presetClass="entr" presetSubtype="0" fill="hold" grpId="0" nodeType="withEffect">
                                  <p:stCondLst>
                                    <p:cond delay="0"/>
                                  </p:stCondLst>
                                  <p:childTnLst>
                                    <p:set>
                                      <p:cBhvr>
                                        <p:cTn id="119" dur="1" fill="hold">
                                          <p:stCondLst>
                                            <p:cond delay="0"/>
                                          </p:stCondLst>
                                        </p:cTn>
                                        <p:tgtEl>
                                          <p:spTgt spid="25"/>
                                        </p:tgtEl>
                                        <p:attrNameLst>
                                          <p:attrName>style.visibility</p:attrName>
                                        </p:attrNameLst>
                                      </p:cBhvr>
                                      <p:to>
                                        <p:strVal val="visible"/>
                                      </p:to>
                                    </p:set>
                                    <p:animEffect transition="in" filter="dissolve">
                                      <p:cBhvr>
                                        <p:cTn id="120" dur="500"/>
                                        <p:tgtEl>
                                          <p:spTgt spid="25"/>
                                        </p:tgtEl>
                                      </p:cBhvr>
                                    </p:animEffect>
                                  </p:childTnLst>
                                </p:cTn>
                              </p:par>
                              <p:par>
                                <p:cTn id="121" presetID="9" presetClass="entr" presetSubtype="0" fill="hold" grpId="0" nodeType="withEffect">
                                  <p:stCondLst>
                                    <p:cond delay="0"/>
                                  </p:stCondLst>
                                  <p:childTnLst>
                                    <p:set>
                                      <p:cBhvr>
                                        <p:cTn id="122" dur="1" fill="hold">
                                          <p:stCondLst>
                                            <p:cond delay="0"/>
                                          </p:stCondLst>
                                        </p:cTn>
                                        <p:tgtEl>
                                          <p:spTgt spid="26"/>
                                        </p:tgtEl>
                                        <p:attrNameLst>
                                          <p:attrName>style.visibility</p:attrName>
                                        </p:attrNameLst>
                                      </p:cBhvr>
                                      <p:to>
                                        <p:strVal val="visible"/>
                                      </p:to>
                                    </p:set>
                                    <p:animEffect transition="in" filter="dissolve">
                                      <p:cBhvr>
                                        <p:cTn id="123" dur="500"/>
                                        <p:tgtEl>
                                          <p:spTgt spid="26"/>
                                        </p:tgtEl>
                                      </p:cBhvr>
                                    </p:animEffect>
                                  </p:childTnLst>
                                </p:cTn>
                              </p:par>
                              <p:par>
                                <p:cTn id="124" presetID="9" presetClass="entr" presetSubtype="0" fill="hold" grpId="0" nodeType="withEffect">
                                  <p:stCondLst>
                                    <p:cond delay="0"/>
                                  </p:stCondLst>
                                  <p:childTnLst>
                                    <p:set>
                                      <p:cBhvr>
                                        <p:cTn id="125" dur="1" fill="hold">
                                          <p:stCondLst>
                                            <p:cond delay="0"/>
                                          </p:stCondLst>
                                        </p:cTn>
                                        <p:tgtEl>
                                          <p:spTgt spid="27"/>
                                        </p:tgtEl>
                                        <p:attrNameLst>
                                          <p:attrName>style.visibility</p:attrName>
                                        </p:attrNameLst>
                                      </p:cBhvr>
                                      <p:to>
                                        <p:strVal val="visible"/>
                                      </p:to>
                                    </p:set>
                                    <p:animEffect transition="in" filter="dissolve">
                                      <p:cBhvr>
                                        <p:cTn id="126" dur="500"/>
                                        <p:tgtEl>
                                          <p:spTgt spid="27"/>
                                        </p:tgtEl>
                                      </p:cBhvr>
                                    </p:animEffect>
                                  </p:childTnLst>
                                </p:cTn>
                              </p:par>
                              <p:par>
                                <p:cTn id="127" presetID="9" presetClass="entr" presetSubtype="0"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Effect transition="in" filter="dissolve">
                                      <p:cBhvr>
                                        <p:cTn id="129" dur="500"/>
                                        <p:tgtEl>
                                          <p:spTgt spid="28"/>
                                        </p:tgtEl>
                                      </p:cBhvr>
                                    </p:animEffect>
                                  </p:childTnLst>
                                </p:cTn>
                              </p:par>
                              <p:par>
                                <p:cTn id="130" presetID="9" presetClass="entr" presetSubtype="0" fill="hold" grpId="0" nodeType="withEffect">
                                  <p:stCondLst>
                                    <p:cond delay="0"/>
                                  </p:stCondLst>
                                  <p:childTnLst>
                                    <p:set>
                                      <p:cBhvr>
                                        <p:cTn id="131" dur="1" fill="hold">
                                          <p:stCondLst>
                                            <p:cond delay="0"/>
                                          </p:stCondLst>
                                        </p:cTn>
                                        <p:tgtEl>
                                          <p:spTgt spid="29"/>
                                        </p:tgtEl>
                                        <p:attrNameLst>
                                          <p:attrName>style.visibility</p:attrName>
                                        </p:attrNameLst>
                                      </p:cBhvr>
                                      <p:to>
                                        <p:strVal val="visible"/>
                                      </p:to>
                                    </p:set>
                                    <p:animEffect transition="in" filter="dissolve">
                                      <p:cBhvr>
                                        <p:cTn id="132" dur="500"/>
                                        <p:tgtEl>
                                          <p:spTgt spid="29"/>
                                        </p:tgtEl>
                                      </p:cBhvr>
                                    </p:animEffect>
                                  </p:childTnLst>
                                </p:cTn>
                              </p:par>
                              <p:par>
                                <p:cTn id="133" presetID="9" presetClass="entr" presetSubtype="0" fill="hold" grpId="0" nodeType="withEffect">
                                  <p:stCondLst>
                                    <p:cond delay="0"/>
                                  </p:stCondLst>
                                  <p:childTnLst>
                                    <p:set>
                                      <p:cBhvr>
                                        <p:cTn id="134" dur="1" fill="hold">
                                          <p:stCondLst>
                                            <p:cond delay="0"/>
                                          </p:stCondLst>
                                        </p:cTn>
                                        <p:tgtEl>
                                          <p:spTgt spid="30"/>
                                        </p:tgtEl>
                                        <p:attrNameLst>
                                          <p:attrName>style.visibility</p:attrName>
                                        </p:attrNameLst>
                                      </p:cBhvr>
                                      <p:to>
                                        <p:strVal val="visible"/>
                                      </p:to>
                                    </p:set>
                                    <p:animEffect transition="in" filter="dissolve">
                                      <p:cBhvr>
                                        <p:cTn id="135" dur="500"/>
                                        <p:tgtEl>
                                          <p:spTgt spid="30"/>
                                        </p:tgtEl>
                                      </p:cBhvr>
                                    </p:animEffect>
                                  </p:childTnLst>
                                </p:cTn>
                              </p:par>
                              <p:par>
                                <p:cTn id="136" presetID="9" presetClass="entr" presetSubtype="0" fill="hold" grpId="0" nodeType="withEffect">
                                  <p:stCondLst>
                                    <p:cond delay="0"/>
                                  </p:stCondLst>
                                  <p:childTnLst>
                                    <p:set>
                                      <p:cBhvr>
                                        <p:cTn id="137" dur="1" fill="hold">
                                          <p:stCondLst>
                                            <p:cond delay="0"/>
                                          </p:stCondLst>
                                        </p:cTn>
                                        <p:tgtEl>
                                          <p:spTgt spid="31"/>
                                        </p:tgtEl>
                                        <p:attrNameLst>
                                          <p:attrName>style.visibility</p:attrName>
                                        </p:attrNameLst>
                                      </p:cBhvr>
                                      <p:to>
                                        <p:strVal val="visible"/>
                                      </p:to>
                                    </p:set>
                                    <p:animEffect transition="in" filter="dissolve">
                                      <p:cBhvr>
                                        <p:cTn id="138" dur="500"/>
                                        <p:tgtEl>
                                          <p:spTgt spid="31"/>
                                        </p:tgtEl>
                                      </p:cBhvr>
                                    </p:animEffect>
                                  </p:childTnLst>
                                </p:cTn>
                              </p:par>
                              <p:par>
                                <p:cTn id="139" presetID="9" presetClass="entr" presetSubtype="0" fill="hold" grpId="0" nodeType="withEffect">
                                  <p:stCondLst>
                                    <p:cond delay="0"/>
                                  </p:stCondLst>
                                  <p:childTnLst>
                                    <p:set>
                                      <p:cBhvr>
                                        <p:cTn id="140" dur="1" fill="hold">
                                          <p:stCondLst>
                                            <p:cond delay="0"/>
                                          </p:stCondLst>
                                        </p:cTn>
                                        <p:tgtEl>
                                          <p:spTgt spid="32"/>
                                        </p:tgtEl>
                                        <p:attrNameLst>
                                          <p:attrName>style.visibility</p:attrName>
                                        </p:attrNameLst>
                                      </p:cBhvr>
                                      <p:to>
                                        <p:strVal val="visible"/>
                                      </p:to>
                                    </p:set>
                                    <p:animEffect transition="in" filter="dissolve">
                                      <p:cBhvr>
                                        <p:cTn id="14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2" grpId="1"/>
      <p:bldP spid="11" grpId="0"/>
      <p:bldP spid="11" grpId="1"/>
      <p:bldP spid="12" grpId="0"/>
      <p:bldP spid="12" grpId="1"/>
      <p:bldP spid="13" grpId="0"/>
      <p:bldP spid="13" grpId="1"/>
      <p:bldP spid="14" grpId="0"/>
      <p:bldP spid="14" grpId="1"/>
      <p:bldP spid="15" grpId="0"/>
      <p:bldP spid="15" grpId="1"/>
      <p:bldP spid="16" grpId="0"/>
      <p:bldP spid="16" grpId="1"/>
      <p:bldP spid="17" grpId="0"/>
      <p:bldP spid="17" grpId="1"/>
      <p:bldP spid="18" grpId="0"/>
      <p:bldP spid="18" grpId="1"/>
      <p:bldP spid="19" grpId="0"/>
      <p:bldP spid="19" grpId="1"/>
      <p:bldP spid="20" grpId="0"/>
      <p:bldP spid="20" grpId="1"/>
      <p:bldP spid="21" grpId="0"/>
      <p:bldP spid="9" grpId="0"/>
      <p:bldP spid="23" grpId="0"/>
      <p:bldP spid="24" grpId="0"/>
      <p:bldP spid="25" grpId="0"/>
      <p:bldP spid="26" grpId="0"/>
      <p:bldP spid="27" grpId="0"/>
      <p:bldP spid="28" grpId="0"/>
      <p:bldP spid="29" grpId="0"/>
      <p:bldP spid="30" grpId="0"/>
      <p:bldP spid="31" grpId="0"/>
      <p:bldP spid="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3834770" y="641107"/>
            <a:ext cx="4642338" cy="707886"/>
          </a:xfrm>
          <a:prstGeom prst="rect">
            <a:avLst/>
          </a:prstGeom>
          <a:noFill/>
        </p:spPr>
        <p:txBody>
          <a:bodyPr wrap="square" rtlCol="0">
            <a:spAutoFit/>
          </a:bodyPr>
          <a:lstStyle/>
          <a:p>
            <a:r>
              <a:rPr lang="en-GB" sz="4000" dirty="0"/>
              <a:t>1. </a:t>
            </a:r>
            <a:r>
              <a:rPr lang="en-GB" sz="4000" dirty="0">
                <a:solidFill>
                  <a:srgbClr val="FF0000"/>
                </a:solidFill>
              </a:rPr>
              <a:t>Personal pronouns</a:t>
            </a:r>
          </a:p>
        </p:txBody>
      </p:sp>
      <p:sp>
        <p:nvSpPr>
          <p:cNvPr id="4" name="TextBox 3"/>
          <p:cNvSpPr txBox="1"/>
          <p:nvPr/>
        </p:nvSpPr>
        <p:spPr>
          <a:xfrm>
            <a:off x="1195754" y="1580449"/>
            <a:ext cx="9959925" cy="523220"/>
          </a:xfrm>
          <a:prstGeom prst="rect">
            <a:avLst/>
          </a:prstGeom>
          <a:noFill/>
        </p:spPr>
        <p:txBody>
          <a:bodyPr wrap="square" rtlCol="0">
            <a:spAutoFit/>
          </a:bodyPr>
          <a:lstStyle/>
          <a:p>
            <a:pPr algn="ctr"/>
            <a:r>
              <a:rPr lang="en-GB" sz="2800" dirty="0"/>
              <a:t>These replace </a:t>
            </a:r>
            <a:r>
              <a:rPr lang="en-GB" sz="2800" b="1" dirty="0"/>
              <a:t>nouns </a:t>
            </a:r>
            <a:r>
              <a:rPr lang="en-GB" sz="2800" dirty="0"/>
              <a:t>and</a:t>
            </a:r>
            <a:r>
              <a:rPr lang="en-GB" sz="2800" b="1" dirty="0"/>
              <a:t> noun phrases</a:t>
            </a:r>
            <a:r>
              <a:rPr lang="en-GB" sz="2800" dirty="0"/>
              <a:t>.</a:t>
            </a:r>
          </a:p>
        </p:txBody>
      </p:sp>
      <p:sp>
        <p:nvSpPr>
          <p:cNvPr id="5" name="TextBox 4"/>
          <p:cNvSpPr txBox="1"/>
          <p:nvPr/>
        </p:nvSpPr>
        <p:spPr>
          <a:xfrm>
            <a:off x="741752" y="2682889"/>
            <a:ext cx="3882682" cy="830997"/>
          </a:xfrm>
          <a:prstGeom prst="rect">
            <a:avLst/>
          </a:prstGeom>
          <a:noFill/>
        </p:spPr>
        <p:txBody>
          <a:bodyPr wrap="square" rtlCol="0">
            <a:spAutoFit/>
          </a:bodyPr>
          <a:lstStyle/>
          <a:p>
            <a:r>
              <a:rPr lang="en-GB" sz="2400" b="1" i="1" dirty="0"/>
              <a:t>The leader</a:t>
            </a:r>
            <a:r>
              <a:rPr lang="en-GB" sz="2400" i="1" dirty="0"/>
              <a:t> called </a:t>
            </a:r>
            <a:r>
              <a:rPr lang="en-GB" sz="2400" b="1" i="1" dirty="0"/>
              <a:t>his</a:t>
            </a:r>
            <a:r>
              <a:rPr lang="en-GB" sz="2400" i="1" dirty="0"/>
              <a:t> </a:t>
            </a:r>
            <a:r>
              <a:rPr lang="en-GB" sz="2400" b="1" i="1" dirty="0"/>
              <a:t>camel</a:t>
            </a:r>
            <a:r>
              <a:rPr lang="en-GB" sz="2400" i="1" dirty="0"/>
              <a:t>.</a:t>
            </a:r>
          </a:p>
          <a:p>
            <a:r>
              <a:rPr lang="en-GB" sz="2400" i="1" dirty="0">
                <a:solidFill>
                  <a:srgbClr val="FF0000"/>
                </a:solidFill>
              </a:rPr>
              <a:t>He</a:t>
            </a:r>
            <a:r>
              <a:rPr lang="en-GB" sz="2400" i="1" dirty="0"/>
              <a:t> called </a:t>
            </a:r>
            <a:r>
              <a:rPr lang="en-GB" sz="2400" i="1" dirty="0">
                <a:solidFill>
                  <a:srgbClr val="FF0000"/>
                </a:solidFill>
              </a:rPr>
              <a:t>her</a:t>
            </a:r>
            <a:r>
              <a:rPr lang="en-GB" sz="2400" i="1" dirty="0"/>
              <a:t>.</a:t>
            </a:r>
          </a:p>
        </p:txBody>
      </p:sp>
      <p:sp>
        <p:nvSpPr>
          <p:cNvPr id="6" name="TextBox 5"/>
          <p:cNvSpPr txBox="1"/>
          <p:nvPr/>
        </p:nvSpPr>
        <p:spPr>
          <a:xfrm>
            <a:off x="5068437" y="5335654"/>
            <a:ext cx="6817341" cy="830997"/>
          </a:xfrm>
          <a:prstGeom prst="rect">
            <a:avLst/>
          </a:prstGeom>
          <a:noFill/>
        </p:spPr>
        <p:txBody>
          <a:bodyPr wrap="square" rtlCol="0">
            <a:spAutoFit/>
          </a:bodyPr>
          <a:lstStyle/>
          <a:p>
            <a:r>
              <a:rPr lang="en-GB" sz="2400" b="1" i="1" dirty="0"/>
              <a:t>The crazy new camel with floppy ears </a:t>
            </a:r>
            <a:r>
              <a:rPr lang="en-GB" sz="2400" i="1" dirty="0"/>
              <a:t>ran excitedly. </a:t>
            </a:r>
          </a:p>
          <a:p>
            <a:r>
              <a:rPr lang="en-GB" sz="2400" i="1" dirty="0">
                <a:solidFill>
                  <a:srgbClr val="FF0000"/>
                </a:solidFill>
              </a:rPr>
              <a:t>She </a:t>
            </a:r>
            <a:r>
              <a:rPr lang="en-GB" sz="2400" i="1" dirty="0"/>
              <a:t>ran excitedly.</a:t>
            </a:r>
          </a:p>
        </p:txBody>
      </p:sp>
      <p:sp>
        <p:nvSpPr>
          <p:cNvPr id="7" name="TextBox 6"/>
          <p:cNvSpPr txBox="1"/>
          <p:nvPr/>
        </p:nvSpPr>
        <p:spPr>
          <a:xfrm>
            <a:off x="741752" y="3755558"/>
            <a:ext cx="5335491" cy="830997"/>
          </a:xfrm>
          <a:prstGeom prst="rect">
            <a:avLst/>
          </a:prstGeom>
          <a:noFill/>
        </p:spPr>
        <p:txBody>
          <a:bodyPr wrap="square" rtlCol="0">
            <a:spAutoFit/>
          </a:bodyPr>
          <a:lstStyle/>
          <a:p>
            <a:r>
              <a:rPr lang="en-GB" sz="2400" b="1" i="1" dirty="0"/>
              <a:t>Al Sharif, the camel </a:t>
            </a:r>
            <a:r>
              <a:rPr lang="en-GB" sz="2400" i="1" dirty="0"/>
              <a:t>loved to drink water.</a:t>
            </a:r>
          </a:p>
          <a:p>
            <a:r>
              <a:rPr lang="en-GB" sz="2400" i="1" dirty="0">
                <a:solidFill>
                  <a:srgbClr val="FF0000"/>
                </a:solidFill>
              </a:rPr>
              <a:t>He</a:t>
            </a:r>
            <a:r>
              <a:rPr lang="en-GB" sz="2400" i="1" dirty="0"/>
              <a:t> loved to drink </a:t>
            </a:r>
            <a:r>
              <a:rPr lang="en-GB" sz="2400" i="1" dirty="0">
                <a:solidFill>
                  <a:srgbClr val="FF0000"/>
                </a:solidFill>
              </a:rPr>
              <a:t>it</a:t>
            </a:r>
            <a:r>
              <a:rPr lang="en-GB" sz="2400" i="1" dirty="0"/>
              <a:t>.</a:t>
            </a:r>
          </a:p>
        </p:txBody>
      </p:sp>
      <p:sp>
        <p:nvSpPr>
          <p:cNvPr id="8" name="TextBox 7"/>
          <p:cNvSpPr txBox="1"/>
          <p:nvPr/>
        </p:nvSpPr>
        <p:spPr>
          <a:xfrm>
            <a:off x="5857869" y="2692195"/>
            <a:ext cx="5790180" cy="830997"/>
          </a:xfrm>
          <a:prstGeom prst="rect">
            <a:avLst/>
          </a:prstGeom>
          <a:noFill/>
        </p:spPr>
        <p:txBody>
          <a:bodyPr wrap="square" rtlCol="0">
            <a:spAutoFit/>
          </a:bodyPr>
          <a:lstStyle/>
          <a:p>
            <a:r>
              <a:rPr lang="en-GB" sz="2400" b="1" i="1" dirty="0"/>
              <a:t>Camels </a:t>
            </a:r>
            <a:r>
              <a:rPr lang="en-GB" sz="2400" i="1" dirty="0"/>
              <a:t>know how to survive in </a:t>
            </a:r>
            <a:r>
              <a:rPr lang="en-GB" sz="2400" b="1" i="1" dirty="0"/>
              <a:t>the desert</a:t>
            </a:r>
            <a:r>
              <a:rPr lang="en-GB" sz="2400" i="1" dirty="0"/>
              <a:t>.</a:t>
            </a:r>
          </a:p>
          <a:p>
            <a:r>
              <a:rPr lang="en-GB" sz="2400" i="1" dirty="0">
                <a:solidFill>
                  <a:srgbClr val="FF0000"/>
                </a:solidFill>
              </a:rPr>
              <a:t>They</a:t>
            </a:r>
            <a:r>
              <a:rPr lang="en-GB" sz="2400" i="1" dirty="0"/>
              <a:t> know how to survive in </a:t>
            </a:r>
            <a:r>
              <a:rPr lang="en-GB" sz="2400" i="1" dirty="0">
                <a:solidFill>
                  <a:srgbClr val="FF0000"/>
                </a:solidFill>
              </a:rPr>
              <a:t>it</a:t>
            </a:r>
            <a:r>
              <a:rPr lang="en-GB" sz="2400" i="1" dirty="0"/>
              <a:t>.</a:t>
            </a:r>
          </a:p>
        </p:txBody>
      </p:sp>
      <p:sp>
        <p:nvSpPr>
          <p:cNvPr id="9" name="TextBox 8"/>
          <p:cNvSpPr txBox="1"/>
          <p:nvPr/>
        </p:nvSpPr>
        <p:spPr>
          <a:xfrm>
            <a:off x="823129" y="4818921"/>
            <a:ext cx="5172736" cy="830997"/>
          </a:xfrm>
          <a:prstGeom prst="rect">
            <a:avLst/>
          </a:prstGeom>
          <a:noFill/>
        </p:spPr>
        <p:txBody>
          <a:bodyPr wrap="square" rtlCol="0">
            <a:spAutoFit/>
          </a:bodyPr>
          <a:lstStyle/>
          <a:p>
            <a:r>
              <a:rPr lang="en-GB" sz="2400" b="1" i="1" dirty="0"/>
              <a:t>By the tents </a:t>
            </a:r>
            <a:r>
              <a:rPr lang="en-GB" sz="2400" i="1" dirty="0"/>
              <a:t>is where </a:t>
            </a:r>
            <a:r>
              <a:rPr lang="en-GB" sz="2400" b="1" i="1" dirty="0"/>
              <a:t>the camels </a:t>
            </a:r>
            <a:r>
              <a:rPr lang="en-GB" sz="2400" i="1" dirty="0"/>
              <a:t>sleep.</a:t>
            </a:r>
          </a:p>
          <a:p>
            <a:r>
              <a:rPr lang="en-GB" sz="2400" i="1" dirty="0">
                <a:solidFill>
                  <a:srgbClr val="FF0000"/>
                </a:solidFill>
              </a:rPr>
              <a:t>It</a:t>
            </a:r>
            <a:r>
              <a:rPr lang="en-GB" sz="2400" i="1" dirty="0"/>
              <a:t> is where </a:t>
            </a:r>
            <a:r>
              <a:rPr lang="en-GB" sz="2400" i="1" dirty="0">
                <a:solidFill>
                  <a:srgbClr val="FF0000"/>
                </a:solidFill>
              </a:rPr>
              <a:t>they</a:t>
            </a:r>
            <a:r>
              <a:rPr lang="en-GB" sz="2400" i="1" dirty="0"/>
              <a:t> sleep.</a:t>
            </a:r>
          </a:p>
        </p:txBody>
      </p:sp>
      <p:sp>
        <p:nvSpPr>
          <p:cNvPr id="10" name="TextBox 9"/>
          <p:cNvSpPr txBox="1"/>
          <p:nvPr/>
        </p:nvSpPr>
        <p:spPr>
          <a:xfrm>
            <a:off x="6046300" y="4039925"/>
            <a:ext cx="5413317" cy="830997"/>
          </a:xfrm>
          <a:prstGeom prst="rect">
            <a:avLst/>
          </a:prstGeom>
          <a:noFill/>
        </p:spPr>
        <p:txBody>
          <a:bodyPr wrap="square" rtlCol="0">
            <a:spAutoFit/>
          </a:bodyPr>
          <a:lstStyle/>
          <a:p>
            <a:r>
              <a:rPr lang="en-GB" sz="2400" b="1" i="1" dirty="0"/>
              <a:t>The prince</a:t>
            </a:r>
            <a:r>
              <a:rPr lang="en-GB" sz="2400" i="1" dirty="0"/>
              <a:t> is pleased with </a:t>
            </a:r>
            <a:r>
              <a:rPr lang="en-GB" sz="2400" b="1" i="1" dirty="0"/>
              <a:t>the</a:t>
            </a:r>
            <a:r>
              <a:rPr lang="en-GB" sz="2400" i="1" dirty="0"/>
              <a:t> </a:t>
            </a:r>
            <a:r>
              <a:rPr lang="en-GB" sz="2400" b="1" i="1" dirty="0"/>
              <a:t>new camel</a:t>
            </a:r>
            <a:r>
              <a:rPr lang="en-GB" sz="2400" i="1" dirty="0"/>
              <a:t>.</a:t>
            </a:r>
          </a:p>
          <a:p>
            <a:r>
              <a:rPr lang="en-GB" sz="2400" i="1" dirty="0">
                <a:solidFill>
                  <a:srgbClr val="FF0000"/>
                </a:solidFill>
              </a:rPr>
              <a:t>He</a:t>
            </a:r>
            <a:r>
              <a:rPr lang="en-GB" sz="2400" i="1" dirty="0"/>
              <a:t> is pleased with </a:t>
            </a:r>
            <a:r>
              <a:rPr lang="en-GB" sz="2400" i="1" dirty="0">
                <a:solidFill>
                  <a:srgbClr val="FF0000"/>
                </a:solidFill>
              </a:rPr>
              <a:t>him</a:t>
            </a:r>
            <a:r>
              <a:rPr lang="en-GB" sz="2400" i="1" dirty="0"/>
              <a:t>.</a:t>
            </a:r>
          </a:p>
        </p:txBody>
      </p:sp>
      <p:pic>
        <p:nvPicPr>
          <p:cNvPr id="14" name="Picture 13">
            <a:extLst>
              <a:ext uri="{FF2B5EF4-FFF2-40B4-BE49-F238E27FC236}">
                <a16:creationId xmlns="" xmlns:a16="http://schemas.microsoft.com/office/drawing/2014/main" id="{9F2E567D-FDF6-3D46-ACAD-078A89BB05E5}"/>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2524" b="90694" l="4977" r="93002">
                        <a14:foregroundMark x1="5132" y1="65931" x2="9953" y2="59464"/>
                        <a14:foregroundMark x1="34681" y1="8360" x2="45723" y2="6151"/>
                        <a14:foregroundMark x1="40124" y1="2997" x2="42146" y2="2524"/>
                        <a14:foregroundMark x1="93157" y1="25710" x2="92379" y2="26183"/>
                        <a14:foregroundMark x1="26594" y1="87855" x2="29860" y2="89748"/>
                        <a14:foregroundMark x1="12908" y1="89117" x2="13530" y2="90694"/>
                        <a14:foregroundMark x1="32348" y1="90063" x2="33126" y2="90536"/>
                      </a14:backgroundRemoval>
                    </a14:imgEffect>
                  </a14:imgLayer>
                </a14:imgProps>
              </a:ext>
            </a:extLst>
          </a:blip>
          <a:stretch>
            <a:fillRect/>
          </a:stretch>
        </p:blipFill>
        <p:spPr>
          <a:xfrm>
            <a:off x="9426634" y="641107"/>
            <a:ext cx="2145588" cy="2115556"/>
          </a:xfrm>
          <a:prstGeom prst="rect">
            <a:avLst/>
          </a:prstGeom>
        </p:spPr>
      </p:pic>
      <p:pic>
        <p:nvPicPr>
          <p:cNvPr id="15" name="Picture 14">
            <a:extLst>
              <a:ext uri="{FF2B5EF4-FFF2-40B4-BE49-F238E27FC236}">
                <a16:creationId xmlns="" xmlns:a16="http://schemas.microsoft.com/office/drawing/2014/main" id="{27940DEA-934F-BE40-B665-32D4AB9C26B3}"/>
              </a:ext>
            </a:extLst>
          </p:cNvPr>
          <p:cNvPicPr>
            <a:picLocks noChangeAspect="1"/>
          </p:cNvPicPr>
          <p:nvPr/>
        </p:nvPicPr>
        <p:blipFill>
          <a:blip r:embed="rId3" cstate="print">
            <a:extLst>
              <a:ext uri="{BEBA8EAE-BF5A-486C-A8C5-ECC9F3942E4B}">
                <a14:imgProps xmlns:a14="http://schemas.microsoft.com/office/drawing/2010/main" xmlns="">
                  <a14:imgLayer r:embed="rId5">
                    <a14:imgEffect>
                      <a14:backgroundRemoval t="2524" b="90694" l="4977" r="93002">
                        <a14:foregroundMark x1="5132" y1="65931" x2="9953" y2="59464"/>
                        <a14:foregroundMark x1="34681" y1="8360" x2="45723" y2="6151"/>
                        <a14:foregroundMark x1="40124" y1="2997" x2="42146" y2="2524"/>
                        <a14:foregroundMark x1="93157" y1="25710" x2="92379" y2="26183"/>
                        <a14:foregroundMark x1="26594" y1="87855" x2="29860" y2="89748"/>
                        <a14:foregroundMark x1="12908" y1="89117" x2="13530" y2="90694"/>
                        <a14:foregroundMark x1="32348" y1="90063" x2="33126" y2="90536"/>
                      </a14:backgroundRemoval>
                    </a14:imgEffect>
                  </a14:imgLayer>
                </a14:imgProps>
              </a:ext>
            </a:extLst>
          </a:blip>
          <a:stretch>
            <a:fillRect/>
          </a:stretch>
        </p:blipFill>
        <p:spPr>
          <a:xfrm>
            <a:off x="855105" y="641107"/>
            <a:ext cx="2145588" cy="2115556"/>
          </a:xfrm>
          <a:prstGeom prst="rect">
            <a:avLst/>
          </a:prstGeom>
        </p:spPr>
      </p:pic>
    </p:spTree>
    <p:extLst>
      <p:ext uri="{BB962C8B-B14F-4D97-AF65-F5344CB8AC3E}">
        <p14:creationId xmlns:p14="http://schemas.microsoft.com/office/powerpoint/2010/main" xmlns="" val="210110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1743502" y="655736"/>
            <a:ext cx="8667481" cy="707886"/>
          </a:xfrm>
          <a:prstGeom prst="rect">
            <a:avLst/>
          </a:prstGeom>
          <a:noFill/>
        </p:spPr>
        <p:txBody>
          <a:bodyPr wrap="square" rtlCol="0">
            <a:spAutoFit/>
          </a:bodyPr>
          <a:lstStyle/>
          <a:p>
            <a:pPr algn="ctr"/>
            <a:r>
              <a:rPr lang="en-GB" sz="4000" dirty="0"/>
              <a:t>2. </a:t>
            </a:r>
            <a:r>
              <a:rPr lang="en-GB" sz="4000" dirty="0">
                <a:solidFill>
                  <a:srgbClr val="00B050"/>
                </a:solidFill>
              </a:rPr>
              <a:t>Possessive pronouns</a:t>
            </a:r>
            <a:endParaRPr lang="en-GB" sz="4000" dirty="0">
              <a:solidFill>
                <a:schemeClr val="accent2">
                  <a:lumMod val="50000"/>
                </a:schemeClr>
              </a:solidFill>
            </a:endParaRPr>
          </a:p>
        </p:txBody>
      </p:sp>
      <p:sp>
        <p:nvSpPr>
          <p:cNvPr id="4" name="TextBox 3"/>
          <p:cNvSpPr txBox="1"/>
          <p:nvPr/>
        </p:nvSpPr>
        <p:spPr>
          <a:xfrm>
            <a:off x="1044079" y="1377552"/>
            <a:ext cx="10494499" cy="954107"/>
          </a:xfrm>
          <a:prstGeom prst="rect">
            <a:avLst/>
          </a:prstGeom>
          <a:noFill/>
        </p:spPr>
        <p:txBody>
          <a:bodyPr wrap="square" rtlCol="0">
            <a:spAutoFit/>
          </a:bodyPr>
          <a:lstStyle/>
          <a:p>
            <a:pPr algn="ctr"/>
            <a:r>
              <a:rPr lang="en-GB" sz="2800" dirty="0"/>
              <a:t>These refer to the possession of someone or something </a:t>
            </a:r>
          </a:p>
          <a:p>
            <a:pPr algn="ctr"/>
            <a:r>
              <a:rPr lang="en-GB" sz="2800" dirty="0"/>
              <a:t>by someone or something.</a:t>
            </a:r>
          </a:p>
        </p:txBody>
      </p:sp>
      <p:sp>
        <p:nvSpPr>
          <p:cNvPr id="6" name="TextBox 5"/>
          <p:cNvSpPr txBox="1"/>
          <p:nvPr/>
        </p:nvSpPr>
        <p:spPr>
          <a:xfrm>
            <a:off x="2090951" y="2627010"/>
            <a:ext cx="7972582" cy="523220"/>
          </a:xfrm>
          <a:prstGeom prst="rect">
            <a:avLst/>
          </a:prstGeom>
          <a:noFill/>
        </p:spPr>
        <p:txBody>
          <a:bodyPr wrap="square" rtlCol="0">
            <a:spAutoFit/>
          </a:bodyPr>
          <a:lstStyle/>
          <a:p>
            <a:pPr algn="ctr"/>
            <a:r>
              <a:rPr lang="en-US" sz="2800" dirty="0">
                <a:solidFill>
                  <a:srgbClr val="00B050"/>
                </a:solidFill>
              </a:rPr>
              <a:t>Possessive pronouns </a:t>
            </a:r>
            <a:r>
              <a:rPr lang="en-US" sz="2800" dirty="0"/>
              <a:t>stand in place of the </a:t>
            </a:r>
            <a:r>
              <a:rPr lang="en-US" sz="2800" b="1" dirty="0"/>
              <a:t>noun</a:t>
            </a:r>
            <a:r>
              <a:rPr lang="en-US" sz="2800" dirty="0"/>
              <a:t>. </a:t>
            </a:r>
          </a:p>
        </p:txBody>
      </p:sp>
      <p:sp>
        <p:nvSpPr>
          <p:cNvPr id="9" name="TextBox 8"/>
          <p:cNvSpPr txBox="1"/>
          <p:nvPr/>
        </p:nvSpPr>
        <p:spPr>
          <a:xfrm>
            <a:off x="3305001" y="3522278"/>
            <a:ext cx="6219391" cy="523220"/>
          </a:xfrm>
          <a:prstGeom prst="rect">
            <a:avLst/>
          </a:prstGeom>
          <a:noFill/>
        </p:spPr>
        <p:txBody>
          <a:bodyPr wrap="square" rtlCol="0">
            <a:spAutoFit/>
          </a:bodyPr>
          <a:lstStyle/>
          <a:p>
            <a:pPr algn="ctr"/>
            <a:r>
              <a:rPr lang="en-US" sz="2800" i="1" dirty="0">
                <a:latin typeface="+mj-lt"/>
              </a:rPr>
              <a:t>The elephant is </a:t>
            </a:r>
            <a:r>
              <a:rPr lang="en-US" sz="2800" i="1" dirty="0">
                <a:solidFill>
                  <a:srgbClr val="00B050"/>
                </a:solidFill>
                <a:latin typeface="+mj-lt"/>
              </a:rPr>
              <a:t>yours</a:t>
            </a:r>
            <a:r>
              <a:rPr lang="en-US" sz="2800" i="1" dirty="0">
                <a:latin typeface="+mj-lt"/>
              </a:rPr>
              <a:t>.</a:t>
            </a:r>
          </a:p>
        </p:txBody>
      </p:sp>
      <p:sp>
        <p:nvSpPr>
          <p:cNvPr id="15" name="TextBox 14"/>
          <p:cNvSpPr txBox="1"/>
          <p:nvPr/>
        </p:nvSpPr>
        <p:spPr>
          <a:xfrm>
            <a:off x="3305001" y="4210092"/>
            <a:ext cx="6219391" cy="523220"/>
          </a:xfrm>
          <a:prstGeom prst="rect">
            <a:avLst/>
          </a:prstGeom>
          <a:noFill/>
        </p:spPr>
        <p:txBody>
          <a:bodyPr wrap="square" rtlCol="0">
            <a:spAutoFit/>
          </a:bodyPr>
          <a:lstStyle/>
          <a:p>
            <a:pPr algn="ctr"/>
            <a:r>
              <a:rPr lang="en-US" sz="2800" i="1" dirty="0">
                <a:latin typeface="+mj-lt"/>
              </a:rPr>
              <a:t>The baskets are </a:t>
            </a:r>
            <a:r>
              <a:rPr lang="en-US" sz="2800" i="1" dirty="0">
                <a:solidFill>
                  <a:srgbClr val="00B050"/>
                </a:solidFill>
                <a:latin typeface="+mj-lt"/>
              </a:rPr>
              <a:t>mine</a:t>
            </a:r>
            <a:r>
              <a:rPr lang="en-US" sz="2800" i="1" dirty="0">
                <a:latin typeface="+mj-lt"/>
              </a:rPr>
              <a:t>.</a:t>
            </a:r>
          </a:p>
        </p:txBody>
      </p:sp>
      <p:sp>
        <p:nvSpPr>
          <p:cNvPr id="16" name="TextBox 15"/>
          <p:cNvSpPr txBox="1"/>
          <p:nvPr/>
        </p:nvSpPr>
        <p:spPr>
          <a:xfrm>
            <a:off x="3366682" y="4897907"/>
            <a:ext cx="6219391" cy="523220"/>
          </a:xfrm>
          <a:prstGeom prst="rect">
            <a:avLst/>
          </a:prstGeom>
          <a:noFill/>
        </p:spPr>
        <p:txBody>
          <a:bodyPr wrap="square" rtlCol="0">
            <a:spAutoFit/>
          </a:bodyPr>
          <a:lstStyle/>
          <a:p>
            <a:pPr algn="ctr"/>
            <a:r>
              <a:rPr lang="en-US" sz="2800" i="1" dirty="0">
                <a:latin typeface="+mj-lt"/>
              </a:rPr>
              <a:t>The tusks are </a:t>
            </a:r>
            <a:r>
              <a:rPr lang="en-US" sz="2800" i="1" dirty="0">
                <a:solidFill>
                  <a:srgbClr val="00B050"/>
                </a:solidFill>
                <a:latin typeface="+mj-lt"/>
              </a:rPr>
              <a:t>his</a:t>
            </a:r>
            <a:r>
              <a:rPr lang="en-US" sz="2800" i="1" dirty="0">
                <a:latin typeface="+mj-lt"/>
              </a:rPr>
              <a:t>.</a:t>
            </a:r>
          </a:p>
        </p:txBody>
      </p:sp>
      <p:sp>
        <p:nvSpPr>
          <p:cNvPr id="7" name="TextBox 6"/>
          <p:cNvSpPr txBox="1"/>
          <p:nvPr/>
        </p:nvSpPr>
        <p:spPr>
          <a:xfrm>
            <a:off x="734340" y="5689707"/>
            <a:ext cx="9219768" cy="400110"/>
          </a:xfrm>
          <a:prstGeom prst="rect">
            <a:avLst/>
          </a:prstGeom>
          <a:noFill/>
        </p:spPr>
        <p:txBody>
          <a:bodyPr wrap="none" rtlCol="0">
            <a:spAutoFit/>
          </a:bodyPr>
          <a:lstStyle/>
          <a:p>
            <a:r>
              <a:rPr lang="en-US" sz="2000" dirty="0"/>
              <a:t>NOTE:  In ‘</a:t>
            </a:r>
            <a:r>
              <a:rPr lang="en-US" sz="2000" b="1" dirty="0"/>
              <a:t>That is </a:t>
            </a:r>
            <a:r>
              <a:rPr lang="en-US" sz="2000" b="1" u="sng" dirty="0">
                <a:solidFill>
                  <a:srgbClr val="FF6600"/>
                </a:solidFill>
              </a:rPr>
              <a:t>your</a:t>
            </a:r>
            <a:r>
              <a:rPr lang="en-US" sz="2000" b="1" dirty="0">
                <a:solidFill>
                  <a:srgbClr val="FF6600"/>
                </a:solidFill>
              </a:rPr>
              <a:t> </a:t>
            </a:r>
            <a:r>
              <a:rPr lang="en-US" sz="2000" b="1" dirty="0"/>
              <a:t>elephant</a:t>
            </a:r>
            <a:r>
              <a:rPr lang="en-US" sz="2000" dirty="0"/>
              <a:t>.’, ‘</a:t>
            </a:r>
            <a:r>
              <a:rPr lang="en-US" sz="2000" dirty="0">
                <a:solidFill>
                  <a:srgbClr val="FF6600"/>
                </a:solidFill>
              </a:rPr>
              <a:t>your</a:t>
            </a:r>
            <a:r>
              <a:rPr lang="en-US" sz="2000" dirty="0"/>
              <a:t>’ is not a pronoun but a determiner.  </a:t>
            </a:r>
            <a:r>
              <a:rPr lang="en-US" sz="2000" b="1" i="1" dirty="0"/>
              <a:t>See slide 6  </a:t>
            </a:r>
          </a:p>
        </p:txBody>
      </p:sp>
      <p:pic>
        <p:nvPicPr>
          <p:cNvPr id="11" name="Picture 10">
            <a:extLst>
              <a:ext uri="{FF2B5EF4-FFF2-40B4-BE49-F238E27FC236}">
                <a16:creationId xmlns="" xmlns:a16="http://schemas.microsoft.com/office/drawing/2014/main" id="{ECF52BAE-4D82-C740-A491-7A7D09FA2A10}"/>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7048" b="94476" l="5138" r="95413">
                        <a14:foregroundMark x1="5138" y1="26857" x2="7523" y2="33333"/>
                        <a14:foregroundMark x1="36697" y1="8190" x2="45872" y2="7238"/>
                        <a14:foregroundMark x1="45872" y1="7238" x2="46055" y2="7238"/>
                        <a14:foregroundMark x1="87523" y1="21333" x2="88624" y2="35238"/>
                        <a14:foregroundMark x1="91927" y1="17905" x2="95596" y2="12762"/>
                        <a14:foregroundMark x1="21284" y1="88952" x2="18899" y2="91810"/>
                        <a14:foregroundMark x1="14862" y1="93714" x2="17431" y2="94476"/>
                        <a14:backgroundMark x1="33211" y1="83619" x2="39083" y2="78857"/>
                        <a14:backgroundMark x1="39083" y1="78857" x2="40917" y2="81524"/>
                        <a14:backgroundMark x1="55596" y1="72952" x2="57431" y2="73333"/>
                        <a14:backgroundMark x1="74495" y1="72381" x2="77615" y2="79619"/>
                        <a14:backgroundMark x1="77615" y1="79619" x2="73761" y2="71048"/>
                      </a14:backgroundRemoval>
                    </a14:imgEffect>
                  </a14:imgLayer>
                </a14:imgProps>
              </a:ext>
            </a:extLst>
          </a:blip>
          <a:stretch>
            <a:fillRect/>
          </a:stretch>
        </p:blipFill>
        <p:spPr>
          <a:xfrm>
            <a:off x="1300850" y="3377907"/>
            <a:ext cx="2459788" cy="2369521"/>
          </a:xfrm>
          <a:prstGeom prst="rect">
            <a:avLst/>
          </a:prstGeom>
        </p:spPr>
      </p:pic>
    </p:spTree>
    <p:extLst>
      <p:ext uri="{BB962C8B-B14F-4D97-AF65-F5344CB8AC3E}">
        <p14:creationId xmlns:p14="http://schemas.microsoft.com/office/powerpoint/2010/main" xmlns="" val="371102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5" grpId="0"/>
      <p:bldP spid="1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844060" y="687105"/>
            <a:ext cx="10536703" cy="615553"/>
          </a:xfrm>
          <a:prstGeom prst="rect">
            <a:avLst/>
          </a:prstGeom>
          <a:noFill/>
        </p:spPr>
        <p:txBody>
          <a:bodyPr wrap="square" rtlCol="0">
            <a:spAutoFit/>
          </a:bodyPr>
          <a:lstStyle/>
          <a:p>
            <a:r>
              <a:rPr lang="en-GB" sz="3400" dirty="0"/>
              <a:t>Read the sentences below. Can you spot the </a:t>
            </a:r>
            <a:r>
              <a:rPr lang="en-GB" sz="3400" b="1" dirty="0"/>
              <a:t>pronouns</a:t>
            </a:r>
            <a:r>
              <a:rPr lang="en-GB" sz="3400" dirty="0"/>
              <a:t>?</a:t>
            </a:r>
          </a:p>
        </p:txBody>
      </p:sp>
      <p:sp>
        <p:nvSpPr>
          <p:cNvPr id="4" name="TextBox 3"/>
          <p:cNvSpPr txBox="1"/>
          <p:nvPr/>
        </p:nvSpPr>
        <p:spPr>
          <a:xfrm>
            <a:off x="773722" y="1515398"/>
            <a:ext cx="10607041" cy="261084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800" dirty="0" err="1"/>
              <a:t>Juma</a:t>
            </a:r>
            <a:r>
              <a:rPr lang="en-GB" sz="2800" dirty="0"/>
              <a:t> wanted to get a dog but he knew it had to be the right type.</a:t>
            </a:r>
          </a:p>
          <a:p>
            <a:pPr marL="285750" indent="-285750">
              <a:lnSpc>
                <a:spcPct val="150000"/>
              </a:lnSpc>
              <a:buClr>
                <a:schemeClr val="tx1"/>
              </a:buClr>
              <a:buFont typeface="Arial" panose="020B0604020202020204" pitchFamily="34" charset="0"/>
              <a:buChar char="•"/>
            </a:pPr>
            <a:r>
              <a:rPr lang="en-GB" sz="2800" dirty="0"/>
              <a:t>I did not like the tent; it was horrible but it was mine.</a:t>
            </a:r>
          </a:p>
          <a:p>
            <a:pPr marL="285750" indent="-285750">
              <a:lnSpc>
                <a:spcPct val="150000"/>
              </a:lnSpc>
              <a:buFont typeface="Arial" panose="020B0604020202020204" pitchFamily="34" charset="0"/>
              <a:buChar char="•"/>
            </a:pPr>
            <a:r>
              <a:rPr lang="en-GB" sz="2800" dirty="0"/>
              <a:t>The camel proceeded slowly through the desert where she was careful to guide her owner around the boulders.</a:t>
            </a:r>
          </a:p>
        </p:txBody>
      </p:sp>
      <p:sp>
        <p:nvSpPr>
          <p:cNvPr id="7" name="Rounded Rectangular Callout 2"/>
          <p:cNvSpPr/>
          <p:nvPr/>
        </p:nvSpPr>
        <p:spPr>
          <a:xfrm>
            <a:off x="9057991" y="5586477"/>
            <a:ext cx="1342724" cy="466278"/>
          </a:xfrm>
          <a:prstGeom prst="roundRect">
            <a:avLst/>
          </a:prstGeom>
          <a:solidFill>
            <a:schemeClr val="accent1">
              <a:lumMod val="40000"/>
              <a:lumOff val="6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b="1" dirty="0">
                <a:solidFill>
                  <a:srgbClr val="0000FF"/>
                </a:solidFill>
              </a:rPr>
              <a:t>ANSWERS</a:t>
            </a:r>
          </a:p>
        </p:txBody>
      </p:sp>
      <p:pic>
        <p:nvPicPr>
          <p:cNvPr id="8" name="Picture 7">
            <a:extLst>
              <a:ext uri="{FF2B5EF4-FFF2-40B4-BE49-F238E27FC236}">
                <a16:creationId xmlns="" xmlns:a16="http://schemas.microsoft.com/office/drawing/2014/main" id="{C11B07D2-DD2B-2149-9983-20BC355CE8D0}"/>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2524" b="90694" l="4977" r="93002">
                        <a14:foregroundMark x1="5132" y1="65931" x2="9953" y2="59464"/>
                        <a14:foregroundMark x1="34681" y1="8360" x2="45723" y2="6151"/>
                        <a14:foregroundMark x1="40124" y1="2997" x2="42146" y2="2524"/>
                        <a14:foregroundMark x1="93157" y1="25710" x2="92379" y2="26183"/>
                        <a14:foregroundMark x1="26594" y1="87855" x2="29860" y2="89748"/>
                        <a14:foregroundMark x1="12908" y1="89117" x2="13530" y2="90694"/>
                        <a14:foregroundMark x1="32348" y1="90063" x2="33126" y2="90536"/>
                      </a14:backgroundRemoval>
                    </a14:imgEffect>
                  </a14:imgLayer>
                </a14:imgProps>
              </a:ext>
            </a:extLst>
          </a:blip>
          <a:stretch>
            <a:fillRect/>
          </a:stretch>
        </p:blipFill>
        <p:spPr>
          <a:xfrm>
            <a:off x="988422" y="4200838"/>
            <a:ext cx="2145588" cy="2115556"/>
          </a:xfrm>
          <a:prstGeom prst="rect">
            <a:avLst/>
          </a:prstGeom>
        </p:spPr>
      </p:pic>
    </p:spTree>
    <p:extLst>
      <p:ext uri="{BB962C8B-B14F-4D97-AF65-F5344CB8AC3E}">
        <p14:creationId xmlns:p14="http://schemas.microsoft.com/office/powerpoint/2010/main" xmlns="" val="1408216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p:cNvSpPr txBox="1"/>
          <p:nvPr/>
        </p:nvSpPr>
        <p:spPr>
          <a:xfrm>
            <a:off x="2525149" y="631578"/>
            <a:ext cx="7104185" cy="584775"/>
          </a:xfrm>
          <a:prstGeom prst="rect">
            <a:avLst/>
          </a:prstGeom>
          <a:noFill/>
        </p:spPr>
        <p:txBody>
          <a:bodyPr wrap="square" rtlCol="0">
            <a:spAutoFit/>
          </a:bodyPr>
          <a:lstStyle/>
          <a:p>
            <a:r>
              <a:rPr lang="en-GB" sz="3200" dirty="0"/>
              <a:t>Talk about the type of each </a:t>
            </a:r>
            <a:r>
              <a:rPr lang="en-GB" sz="3200" b="1" dirty="0"/>
              <a:t>pronoun</a:t>
            </a:r>
            <a:r>
              <a:rPr lang="en-GB" sz="3200" dirty="0"/>
              <a:t>.</a:t>
            </a:r>
          </a:p>
        </p:txBody>
      </p:sp>
      <p:sp>
        <p:nvSpPr>
          <p:cNvPr id="6" name="TextBox 5"/>
          <p:cNvSpPr txBox="1"/>
          <p:nvPr/>
        </p:nvSpPr>
        <p:spPr>
          <a:xfrm>
            <a:off x="1822765" y="5662619"/>
            <a:ext cx="8247055" cy="461665"/>
          </a:xfrm>
          <a:prstGeom prst="rect">
            <a:avLst/>
          </a:prstGeom>
          <a:noFill/>
        </p:spPr>
        <p:txBody>
          <a:bodyPr wrap="square" rtlCol="0">
            <a:spAutoFit/>
          </a:bodyPr>
          <a:lstStyle/>
          <a:p>
            <a:pPr algn="ctr"/>
            <a:r>
              <a:rPr lang="en-GB" sz="2400" dirty="0"/>
              <a:t>Key: </a:t>
            </a:r>
            <a:r>
              <a:rPr lang="en-GB" sz="2400" dirty="0">
                <a:solidFill>
                  <a:srgbClr val="FF0000"/>
                </a:solidFill>
              </a:rPr>
              <a:t>personal  </a:t>
            </a:r>
            <a:r>
              <a:rPr lang="en-GB" sz="2400" dirty="0">
                <a:solidFill>
                  <a:srgbClr val="00B050"/>
                </a:solidFill>
              </a:rPr>
              <a:t>possessive</a:t>
            </a:r>
            <a:endParaRPr lang="en-GB" sz="2400" dirty="0">
              <a:solidFill>
                <a:srgbClr val="7030A0"/>
              </a:solidFill>
            </a:endParaRPr>
          </a:p>
        </p:txBody>
      </p:sp>
      <p:sp>
        <p:nvSpPr>
          <p:cNvPr id="8" name="TextBox 7"/>
          <p:cNvSpPr txBox="1"/>
          <p:nvPr/>
        </p:nvSpPr>
        <p:spPr>
          <a:xfrm>
            <a:off x="773722" y="1359903"/>
            <a:ext cx="10740684" cy="2610843"/>
          </a:xfrm>
          <a:prstGeom prst="rect">
            <a:avLst/>
          </a:prstGeom>
          <a:noFill/>
        </p:spPr>
        <p:txBody>
          <a:bodyPr wrap="square" rtlCol="0">
            <a:spAutoFit/>
          </a:bodyPr>
          <a:lstStyle/>
          <a:p>
            <a:pPr marL="285750" indent="-285750">
              <a:lnSpc>
                <a:spcPct val="150000"/>
              </a:lnSpc>
              <a:buClr>
                <a:schemeClr val="tx1"/>
              </a:buClr>
              <a:buFont typeface="Arial" panose="020B0604020202020204" pitchFamily="34" charset="0"/>
              <a:buChar char="•"/>
            </a:pPr>
            <a:r>
              <a:rPr lang="en-GB" sz="2800" dirty="0" err="1"/>
              <a:t>Juma</a:t>
            </a:r>
            <a:r>
              <a:rPr lang="en-GB" sz="2800" dirty="0"/>
              <a:t> wanted to get a dog but </a:t>
            </a:r>
            <a:r>
              <a:rPr lang="en-GB" sz="2800" dirty="0">
                <a:solidFill>
                  <a:srgbClr val="FF0000"/>
                </a:solidFill>
              </a:rPr>
              <a:t>he</a:t>
            </a:r>
            <a:r>
              <a:rPr lang="en-GB" sz="2800" dirty="0"/>
              <a:t> knew </a:t>
            </a:r>
            <a:r>
              <a:rPr lang="en-GB" sz="2800" dirty="0">
                <a:solidFill>
                  <a:srgbClr val="FF0000"/>
                </a:solidFill>
              </a:rPr>
              <a:t>it</a:t>
            </a:r>
            <a:r>
              <a:rPr lang="en-GB" sz="2800" dirty="0"/>
              <a:t> had to be the right type.</a:t>
            </a:r>
          </a:p>
          <a:p>
            <a:pPr marL="285750" indent="-285750">
              <a:lnSpc>
                <a:spcPct val="150000"/>
              </a:lnSpc>
              <a:buClr>
                <a:schemeClr val="tx1"/>
              </a:buClr>
              <a:buFont typeface="Arial" panose="020B0604020202020204" pitchFamily="34" charset="0"/>
              <a:buChar char="•"/>
            </a:pPr>
            <a:r>
              <a:rPr lang="en-GB" sz="2800" dirty="0">
                <a:solidFill>
                  <a:srgbClr val="FF0000"/>
                </a:solidFill>
              </a:rPr>
              <a:t>I</a:t>
            </a:r>
            <a:r>
              <a:rPr lang="en-GB" sz="2800" dirty="0"/>
              <a:t> did not like the tent; </a:t>
            </a:r>
            <a:r>
              <a:rPr lang="en-GB" sz="2800" dirty="0">
                <a:solidFill>
                  <a:srgbClr val="FF0000"/>
                </a:solidFill>
              </a:rPr>
              <a:t>it</a:t>
            </a:r>
            <a:r>
              <a:rPr lang="en-GB" sz="2800" dirty="0"/>
              <a:t> was horrible but </a:t>
            </a:r>
            <a:r>
              <a:rPr lang="en-GB" sz="2800" dirty="0">
                <a:solidFill>
                  <a:srgbClr val="FF0000"/>
                </a:solidFill>
              </a:rPr>
              <a:t>it</a:t>
            </a:r>
            <a:r>
              <a:rPr lang="en-GB" sz="2800" dirty="0"/>
              <a:t> was </a:t>
            </a:r>
            <a:r>
              <a:rPr lang="en-GB" sz="2800" dirty="0">
                <a:solidFill>
                  <a:srgbClr val="00B050"/>
                </a:solidFill>
              </a:rPr>
              <a:t>mine</a:t>
            </a:r>
            <a:r>
              <a:rPr lang="en-GB" sz="2800" dirty="0"/>
              <a:t>.</a:t>
            </a:r>
          </a:p>
          <a:p>
            <a:pPr marL="285750" indent="-285750">
              <a:lnSpc>
                <a:spcPct val="150000"/>
              </a:lnSpc>
              <a:buClr>
                <a:schemeClr val="tx1"/>
              </a:buClr>
              <a:buFont typeface="Arial" panose="020B0604020202020204" pitchFamily="34" charset="0"/>
              <a:buChar char="•"/>
            </a:pPr>
            <a:r>
              <a:rPr lang="en-GB" sz="2800" dirty="0"/>
              <a:t>The camel proceeded slowly through the desert where </a:t>
            </a:r>
            <a:r>
              <a:rPr lang="en-GB" sz="2800" dirty="0">
                <a:solidFill>
                  <a:srgbClr val="FF0000"/>
                </a:solidFill>
              </a:rPr>
              <a:t>she</a:t>
            </a:r>
            <a:r>
              <a:rPr lang="en-GB" sz="2800" dirty="0"/>
              <a:t> was careful to guide her owner around the boulders.</a:t>
            </a:r>
          </a:p>
        </p:txBody>
      </p:sp>
      <p:pic>
        <p:nvPicPr>
          <p:cNvPr id="10" name="Picture 9">
            <a:extLst>
              <a:ext uri="{FF2B5EF4-FFF2-40B4-BE49-F238E27FC236}">
                <a16:creationId xmlns="" xmlns:a16="http://schemas.microsoft.com/office/drawing/2014/main" id="{AFA6C9E2-6869-374B-BF1D-84359C67FF04}"/>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2524" b="90694" l="4977" r="93002">
                        <a14:foregroundMark x1="5132" y1="65931" x2="9953" y2="59464"/>
                        <a14:foregroundMark x1="34681" y1="8360" x2="45723" y2="6151"/>
                        <a14:foregroundMark x1="40124" y1="2997" x2="42146" y2="2524"/>
                        <a14:foregroundMark x1="93157" y1="25710" x2="92379" y2="26183"/>
                        <a14:foregroundMark x1="26594" y1="87855" x2="29860" y2="89748"/>
                        <a14:foregroundMark x1="12908" y1="89117" x2="13530" y2="90694"/>
                        <a14:foregroundMark x1="32348" y1="90063" x2="33126" y2="90536"/>
                      </a14:backgroundRemoval>
                    </a14:imgEffect>
                  </a14:imgLayer>
                </a14:imgProps>
              </a:ext>
            </a:extLst>
          </a:blip>
          <a:stretch>
            <a:fillRect/>
          </a:stretch>
        </p:blipFill>
        <p:spPr>
          <a:xfrm>
            <a:off x="988422" y="4085792"/>
            <a:ext cx="2145588" cy="2115556"/>
          </a:xfrm>
          <a:prstGeom prst="rect">
            <a:avLst/>
          </a:prstGeom>
        </p:spPr>
      </p:pic>
    </p:spTree>
    <p:extLst>
      <p:ext uri="{BB962C8B-B14F-4D97-AF65-F5344CB8AC3E}">
        <p14:creationId xmlns:p14="http://schemas.microsoft.com/office/powerpoint/2010/main" xmlns="" val="1806432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47272FB7-7179-6E4E-8B2F-9B7E6EB942D5}"/>
              </a:ext>
            </a:extLst>
          </p:cNvPr>
          <p:cNvSpPr txBox="1"/>
          <p:nvPr/>
        </p:nvSpPr>
        <p:spPr>
          <a:xfrm>
            <a:off x="4579851" y="3500120"/>
            <a:ext cx="184731" cy="369332"/>
          </a:xfrm>
          <a:prstGeom prst="rect">
            <a:avLst/>
          </a:prstGeom>
          <a:noFill/>
        </p:spPr>
        <p:txBody>
          <a:bodyPr wrap="none" rtlCol="0">
            <a:spAutoFit/>
          </a:bodyPr>
          <a:lstStyle/>
          <a:p>
            <a:endParaRPr lang="en-US" dirty="0"/>
          </a:p>
        </p:txBody>
      </p:sp>
      <p:pic>
        <p:nvPicPr>
          <p:cNvPr id="6" name="Picture 5">
            <a:extLst>
              <a:ext uri="{FF2B5EF4-FFF2-40B4-BE49-F238E27FC236}">
                <a16:creationId xmlns="" xmlns:a16="http://schemas.microsoft.com/office/drawing/2014/main" id="{2C421CA3-CD41-6D42-9371-F0CE0B25FC40}"/>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933450" y="990600"/>
            <a:ext cx="10325100" cy="4876800"/>
          </a:xfrm>
          <a:prstGeom prst="rect">
            <a:avLst/>
          </a:prstGeom>
        </p:spPr>
      </p:pic>
    </p:spTree>
    <p:extLst>
      <p:ext uri="{BB962C8B-B14F-4D97-AF65-F5344CB8AC3E}">
        <p14:creationId xmlns:p14="http://schemas.microsoft.com/office/powerpoint/2010/main" xmlns="" val="34731521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1743502" y="655736"/>
            <a:ext cx="8667481" cy="707886"/>
          </a:xfrm>
          <a:prstGeom prst="rect">
            <a:avLst/>
          </a:prstGeom>
          <a:noFill/>
        </p:spPr>
        <p:txBody>
          <a:bodyPr wrap="square" rtlCol="0">
            <a:spAutoFit/>
          </a:bodyPr>
          <a:lstStyle/>
          <a:p>
            <a:pPr algn="ctr"/>
            <a:r>
              <a:rPr lang="en-GB" sz="4000" b="1" dirty="0">
                <a:solidFill>
                  <a:srgbClr val="FF0066"/>
                </a:solidFill>
              </a:rPr>
              <a:t>Determiners</a:t>
            </a:r>
          </a:p>
        </p:txBody>
      </p:sp>
      <p:sp>
        <p:nvSpPr>
          <p:cNvPr id="4" name="TextBox 3"/>
          <p:cNvSpPr txBox="1"/>
          <p:nvPr/>
        </p:nvSpPr>
        <p:spPr>
          <a:xfrm>
            <a:off x="1044079" y="1377552"/>
            <a:ext cx="10494499" cy="954107"/>
          </a:xfrm>
          <a:prstGeom prst="rect">
            <a:avLst/>
          </a:prstGeom>
          <a:noFill/>
        </p:spPr>
        <p:txBody>
          <a:bodyPr wrap="square" rtlCol="0">
            <a:spAutoFit/>
          </a:bodyPr>
          <a:lstStyle/>
          <a:p>
            <a:pPr algn="ctr"/>
            <a:r>
              <a:rPr lang="en-GB" sz="2800" dirty="0"/>
              <a:t>These are words which go before a </a:t>
            </a:r>
            <a:r>
              <a:rPr lang="en-GB" sz="2800" b="1" dirty="0"/>
              <a:t>noun</a:t>
            </a:r>
            <a:r>
              <a:rPr lang="en-GB" sz="2800" dirty="0"/>
              <a:t>. </a:t>
            </a:r>
          </a:p>
          <a:p>
            <a:pPr algn="ctr"/>
            <a:r>
              <a:rPr lang="en-GB" sz="2800" dirty="0"/>
              <a:t>They can tell us more about a </a:t>
            </a:r>
            <a:r>
              <a:rPr lang="en-GB" sz="2800" b="1" dirty="0"/>
              <a:t>noun</a:t>
            </a:r>
            <a:r>
              <a:rPr lang="en-GB" sz="2800" dirty="0"/>
              <a:t>.</a:t>
            </a:r>
          </a:p>
        </p:txBody>
      </p:sp>
      <p:sp>
        <p:nvSpPr>
          <p:cNvPr id="9" name="TextBox 8"/>
          <p:cNvSpPr txBox="1"/>
          <p:nvPr/>
        </p:nvSpPr>
        <p:spPr>
          <a:xfrm>
            <a:off x="3269587" y="2517682"/>
            <a:ext cx="2283507" cy="523220"/>
          </a:xfrm>
          <a:prstGeom prst="rect">
            <a:avLst/>
          </a:prstGeom>
          <a:noFill/>
        </p:spPr>
        <p:txBody>
          <a:bodyPr wrap="square" rtlCol="0">
            <a:spAutoFit/>
          </a:bodyPr>
          <a:lstStyle/>
          <a:p>
            <a:pPr algn="ctr"/>
            <a:r>
              <a:rPr lang="en-US" sz="2800" i="1" dirty="0">
                <a:latin typeface="+mj-lt"/>
              </a:rPr>
              <a:t>There is </a:t>
            </a:r>
            <a:r>
              <a:rPr lang="en-US" sz="2800" b="1" i="1" dirty="0">
                <a:solidFill>
                  <a:srgbClr val="FF0066"/>
                </a:solidFill>
                <a:latin typeface="+mj-lt"/>
              </a:rPr>
              <a:t>a</a:t>
            </a:r>
            <a:r>
              <a:rPr lang="en-US" sz="2800" i="1" dirty="0">
                <a:latin typeface="+mj-lt"/>
              </a:rPr>
              <a:t> </a:t>
            </a:r>
            <a:r>
              <a:rPr lang="en-US" sz="2800" b="1" i="1" dirty="0">
                <a:latin typeface="+mj-lt"/>
              </a:rPr>
              <a:t>dog</a:t>
            </a:r>
            <a:r>
              <a:rPr lang="en-US" sz="2800" i="1" dirty="0">
                <a:latin typeface="+mj-lt"/>
              </a:rPr>
              <a:t>.</a:t>
            </a:r>
          </a:p>
        </p:txBody>
      </p:sp>
      <p:sp>
        <p:nvSpPr>
          <p:cNvPr id="15" name="TextBox 14"/>
          <p:cNvSpPr txBox="1"/>
          <p:nvPr/>
        </p:nvSpPr>
        <p:spPr>
          <a:xfrm>
            <a:off x="3181632" y="4147635"/>
            <a:ext cx="6219391" cy="523220"/>
          </a:xfrm>
          <a:prstGeom prst="rect">
            <a:avLst/>
          </a:prstGeom>
          <a:noFill/>
        </p:spPr>
        <p:txBody>
          <a:bodyPr wrap="square" rtlCol="0">
            <a:spAutoFit/>
          </a:bodyPr>
          <a:lstStyle/>
          <a:p>
            <a:pPr algn="ctr"/>
            <a:r>
              <a:rPr lang="en-US" sz="2800" i="1" dirty="0">
                <a:latin typeface="+mj-lt"/>
              </a:rPr>
              <a:t>There is </a:t>
            </a:r>
            <a:r>
              <a:rPr lang="en-US" sz="2800" i="1" dirty="0">
                <a:solidFill>
                  <a:srgbClr val="FF0066"/>
                </a:solidFill>
                <a:latin typeface="+mj-lt"/>
              </a:rPr>
              <a:t>a</a:t>
            </a:r>
            <a:r>
              <a:rPr lang="en-US" sz="2800" i="1" dirty="0">
                <a:latin typeface="+mj-lt"/>
              </a:rPr>
              <a:t> </a:t>
            </a:r>
            <a:r>
              <a:rPr lang="en-US" sz="2800" b="1" i="1" dirty="0">
                <a:latin typeface="+mj-lt"/>
              </a:rPr>
              <a:t>dog</a:t>
            </a:r>
            <a:r>
              <a:rPr lang="en-US" sz="2800" i="1" dirty="0">
                <a:latin typeface="+mj-lt"/>
              </a:rPr>
              <a:t> eating our dinner.</a:t>
            </a:r>
          </a:p>
        </p:txBody>
      </p:sp>
      <p:sp>
        <p:nvSpPr>
          <p:cNvPr id="16" name="TextBox 15"/>
          <p:cNvSpPr txBox="1"/>
          <p:nvPr/>
        </p:nvSpPr>
        <p:spPr>
          <a:xfrm>
            <a:off x="3084013" y="4872753"/>
            <a:ext cx="6414627" cy="523220"/>
          </a:xfrm>
          <a:prstGeom prst="rect">
            <a:avLst/>
          </a:prstGeom>
          <a:noFill/>
        </p:spPr>
        <p:txBody>
          <a:bodyPr wrap="square" rtlCol="0">
            <a:spAutoFit/>
          </a:bodyPr>
          <a:lstStyle/>
          <a:p>
            <a:pPr algn="ctr"/>
            <a:r>
              <a:rPr lang="en-US" sz="2800" i="1" dirty="0">
                <a:latin typeface="+mj-lt"/>
              </a:rPr>
              <a:t>There is </a:t>
            </a:r>
            <a:r>
              <a:rPr lang="en-US" sz="2800" i="1" dirty="0">
                <a:solidFill>
                  <a:srgbClr val="FF0066"/>
                </a:solidFill>
                <a:latin typeface="+mj-lt"/>
              </a:rPr>
              <a:t>the</a:t>
            </a:r>
            <a:r>
              <a:rPr lang="en-US" sz="2800" i="1" dirty="0">
                <a:latin typeface="+mj-lt"/>
              </a:rPr>
              <a:t> </a:t>
            </a:r>
            <a:r>
              <a:rPr lang="en-US" sz="2800" b="1" i="1" dirty="0">
                <a:latin typeface="+mj-lt"/>
              </a:rPr>
              <a:t>dog</a:t>
            </a:r>
            <a:r>
              <a:rPr lang="en-US" sz="2800" i="1" dirty="0">
                <a:latin typeface="+mj-lt"/>
              </a:rPr>
              <a:t> I told you about yesterday.</a:t>
            </a:r>
          </a:p>
        </p:txBody>
      </p:sp>
      <p:sp>
        <p:nvSpPr>
          <p:cNvPr id="10" name="TextBox 9"/>
          <p:cNvSpPr txBox="1"/>
          <p:nvPr/>
        </p:nvSpPr>
        <p:spPr>
          <a:xfrm>
            <a:off x="6399583" y="2517682"/>
            <a:ext cx="2764590" cy="523220"/>
          </a:xfrm>
          <a:prstGeom prst="rect">
            <a:avLst/>
          </a:prstGeom>
          <a:noFill/>
        </p:spPr>
        <p:txBody>
          <a:bodyPr wrap="square" rtlCol="0">
            <a:spAutoFit/>
          </a:bodyPr>
          <a:lstStyle/>
          <a:p>
            <a:pPr algn="ctr"/>
            <a:r>
              <a:rPr lang="en-US" sz="2800" i="1" dirty="0">
                <a:latin typeface="+mj-lt"/>
              </a:rPr>
              <a:t>There is </a:t>
            </a:r>
            <a:r>
              <a:rPr lang="en-US" sz="2800" b="1" i="1" dirty="0">
                <a:solidFill>
                  <a:srgbClr val="FF0066"/>
                </a:solidFill>
                <a:latin typeface="+mj-lt"/>
              </a:rPr>
              <a:t>the</a:t>
            </a:r>
            <a:r>
              <a:rPr lang="en-US" sz="2800" i="1" dirty="0">
                <a:latin typeface="+mj-lt"/>
              </a:rPr>
              <a:t> </a:t>
            </a:r>
            <a:r>
              <a:rPr lang="en-US" sz="2800" b="1" i="1" dirty="0">
                <a:latin typeface="+mj-lt"/>
              </a:rPr>
              <a:t>dog</a:t>
            </a:r>
            <a:r>
              <a:rPr lang="en-US" sz="2800" i="1" dirty="0">
                <a:latin typeface="+mj-lt"/>
              </a:rPr>
              <a:t>.</a:t>
            </a:r>
          </a:p>
        </p:txBody>
      </p:sp>
      <p:sp>
        <p:nvSpPr>
          <p:cNvPr id="11" name="TextBox 10"/>
          <p:cNvSpPr txBox="1"/>
          <p:nvPr/>
        </p:nvSpPr>
        <p:spPr>
          <a:xfrm>
            <a:off x="954248" y="3422517"/>
            <a:ext cx="10494499" cy="523220"/>
          </a:xfrm>
          <a:prstGeom prst="rect">
            <a:avLst/>
          </a:prstGeom>
          <a:noFill/>
        </p:spPr>
        <p:txBody>
          <a:bodyPr wrap="square" rtlCol="0">
            <a:spAutoFit/>
          </a:bodyPr>
          <a:lstStyle/>
          <a:p>
            <a:pPr algn="ctr"/>
            <a:r>
              <a:rPr lang="en-GB" sz="2800" dirty="0"/>
              <a:t>What do you notice?</a:t>
            </a:r>
          </a:p>
        </p:txBody>
      </p:sp>
      <p:sp>
        <p:nvSpPr>
          <p:cNvPr id="12" name="Rectangle 11"/>
          <p:cNvSpPr/>
          <p:nvPr/>
        </p:nvSpPr>
        <p:spPr>
          <a:xfrm>
            <a:off x="706130" y="3056941"/>
            <a:ext cx="2317215" cy="1323439"/>
          </a:xfrm>
          <a:prstGeom prst="rect">
            <a:avLst/>
          </a:prstGeom>
          <a:solidFill>
            <a:schemeClr val="bg1"/>
          </a:solidFill>
          <a:ln w="28575">
            <a:solidFill>
              <a:srgbClr val="FF0066"/>
            </a:solidFill>
          </a:ln>
        </p:spPr>
        <p:txBody>
          <a:bodyPr wrap="square">
            <a:spAutoFit/>
          </a:bodyPr>
          <a:lstStyle/>
          <a:p>
            <a:pPr algn="ctr"/>
            <a:r>
              <a:rPr lang="en-GB" sz="2000" b="1" i="1" dirty="0">
                <a:solidFill>
                  <a:srgbClr val="FF0066"/>
                </a:solidFill>
              </a:rPr>
              <a:t>a</a:t>
            </a:r>
            <a:r>
              <a:rPr lang="en-GB" sz="2000" dirty="0"/>
              <a:t> </a:t>
            </a:r>
            <a:r>
              <a:rPr lang="en-GB" sz="2000" i="1" dirty="0"/>
              <a:t>dog</a:t>
            </a:r>
            <a:r>
              <a:rPr lang="en-GB" sz="2000" dirty="0"/>
              <a:t> suggests a dog you have not spoken about before.</a:t>
            </a:r>
            <a:endParaRPr lang="en-GB" sz="1600" dirty="0"/>
          </a:p>
        </p:txBody>
      </p:sp>
      <p:cxnSp>
        <p:nvCxnSpPr>
          <p:cNvPr id="13" name="Straight Arrow Connector 12"/>
          <p:cNvCxnSpPr>
            <a:cxnSpLocks/>
            <a:stCxn id="12" idx="3"/>
          </p:cNvCxnSpPr>
          <p:nvPr/>
        </p:nvCxnSpPr>
        <p:spPr>
          <a:xfrm flipV="1">
            <a:off x="3023345" y="3016266"/>
            <a:ext cx="1576364" cy="702395"/>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9221363" y="3127188"/>
            <a:ext cx="2317215" cy="1323439"/>
          </a:xfrm>
          <a:prstGeom prst="rect">
            <a:avLst/>
          </a:prstGeom>
          <a:solidFill>
            <a:schemeClr val="bg1"/>
          </a:solidFill>
          <a:ln w="28575">
            <a:solidFill>
              <a:srgbClr val="FF0066"/>
            </a:solidFill>
          </a:ln>
        </p:spPr>
        <p:txBody>
          <a:bodyPr wrap="square">
            <a:spAutoFit/>
          </a:bodyPr>
          <a:lstStyle/>
          <a:p>
            <a:pPr algn="ctr"/>
            <a:r>
              <a:rPr lang="en-GB" sz="2000" b="1" i="1" dirty="0">
                <a:solidFill>
                  <a:srgbClr val="FF0066"/>
                </a:solidFill>
              </a:rPr>
              <a:t>the</a:t>
            </a:r>
            <a:r>
              <a:rPr lang="en-GB" sz="2000" dirty="0"/>
              <a:t> </a:t>
            </a:r>
            <a:r>
              <a:rPr lang="en-GB" sz="2000" i="1" dirty="0"/>
              <a:t>dog</a:t>
            </a:r>
            <a:r>
              <a:rPr lang="en-GB" sz="2000" dirty="0"/>
              <a:t> suggests it is a specific dog. You have mentioned it before.</a:t>
            </a:r>
            <a:endParaRPr lang="en-GB" sz="1600" dirty="0"/>
          </a:p>
        </p:txBody>
      </p:sp>
      <p:cxnSp>
        <p:nvCxnSpPr>
          <p:cNvPr id="28" name="Straight Arrow Connector 27"/>
          <p:cNvCxnSpPr>
            <a:cxnSpLocks/>
            <a:stCxn id="27" idx="1"/>
          </p:cNvCxnSpPr>
          <p:nvPr/>
        </p:nvCxnSpPr>
        <p:spPr>
          <a:xfrm flipH="1" flipV="1">
            <a:off x="8146473" y="3016266"/>
            <a:ext cx="1074890" cy="77264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 xmlns:a16="http://schemas.microsoft.com/office/drawing/2014/main" id="{EDBE73CC-6B47-8340-B39F-356A470996FC}"/>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181719" y="4509299"/>
            <a:ext cx="1123566" cy="1565744"/>
          </a:xfrm>
          <a:prstGeom prst="rect">
            <a:avLst/>
          </a:prstGeom>
        </p:spPr>
      </p:pic>
    </p:spTree>
    <p:extLst>
      <p:ext uri="{BB962C8B-B14F-4D97-AF65-F5344CB8AC3E}">
        <p14:creationId xmlns:p14="http://schemas.microsoft.com/office/powerpoint/2010/main" xmlns="" val="261706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16" grpId="0"/>
      <p:bldP spid="10" grpId="0"/>
      <p:bldP spid="11" grpId="0"/>
      <p:bldP spid="12" grpId="0" animBg="1"/>
      <p:bldP spid="2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1743502" y="655736"/>
            <a:ext cx="8667481" cy="707886"/>
          </a:xfrm>
          <a:prstGeom prst="rect">
            <a:avLst/>
          </a:prstGeom>
          <a:noFill/>
        </p:spPr>
        <p:txBody>
          <a:bodyPr wrap="square" rtlCol="0">
            <a:spAutoFit/>
          </a:bodyPr>
          <a:lstStyle/>
          <a:p>
            <a:pPr algn="ctr"/>
            <a:r>
              <a:rPr lang="en-GB" sz="4000" b="1" dirty="0"/>
              <a:t>Possession</a:t>
            </a:r>
          </a:p>
        </p:txBody>
      </p:sp>
      <p:sp>
        <p:nvSpPr>
          <p:cNvPr id="4" name="TextBox 3"/>
          <p:cNvSpPr txBox="1"/>
          <p:nvPr/>
        </p:nvSpPr>
        <p:spPr>
          <a:xfrm>
            <a:off x="1044079" y="1377552"/>
            <a:ext cx="10494499" cy="523220"/>
          </a:xfrm>
          <a:prstGeom prst="rect">
            <a:avLst/>
          </a:prstGeom>
          <a:noFill/>
        </p:spPr>
        <p:txBody>
          <a:bodyPr wrap="square" rtlCol="0">
            <a:spAutoFit/>
          </a:bodyPr>
          <a:lstStyle/>
          <a:p>
            <a:pPr algn="ctr"/>
            <a:r>
              <a:rPr lang="en-GB" sz="2800" dirty="0"/>
              <a:t>Possession is when a </a:t>
            </a:r>
            <a:r>
              <a:rPr lang="en-GB" sz="2800" b="1" dirty="0"/>
              <a:t>noun</a:t>
            </a:r>
            <a:r>
              <a:rPr lang="en-GB" sz="2800" dirty="0"/>
              <a:t> owns something.</a:t>
            </a:r>
          </a:p>
        </p:txBody>
      </p:sp>
      <p:sp>
        <p:nvSpPr>
          <p:cNvPr id="9" name="TextBox 8"/>
          <p:cNvSpPr txBox="1"/>
          <p:nvPr/>
        </p:nvSpPr>
        <p:spPr>
          <a:xfrm>
            <a:off x="4379503" y="2232004"/>
            <a:ext cx="3395476" cy="523220"/>
          </a:xfrm>
          <a:prstGeom prst="rect">
            <a:avLst/>
          </a:prstGeom>
          <a:noFill/>
        </p:spPr>
        <p:txBody>
          <a:bodyPr wrap="square" rtlCol="0">
            <a:spAutoFit/>
          </a:bodyPr>
          <a:lstStyle/>
          <a:p>
            <a:pPr algn="ctr"/>
            <a:r>
              <a:rPr lang="en-US" sz="2800" i="1" dirty="0">
                <a:latin typeface="+mj-lt"/>
              </a:rPr>
              <a:t>That </a:t>
            </a:r>
            <a:r>
              <a:rPr lang="en-US" sz="2800" b="1" i="1" dirty="0">
                <a:latin typeface="+mj-lt"/>
              </a:rPr>
              <a:t>dog</a:t>
            </a:r>
            <a:r>
              <a:rPr lang="en-US" sz="2800" i="1" dirty="0">
                <a:latin typeface="+mj-lt"/>
              </a:rPr>
              <a:t> is </a:t>
            </a:r>
            <a:r>
              <a:rPr lang="en-US" sz="2800" b="1" i="1" dirty="0" err="1">
                <a:latin typeface="+mj-lt"/>
              </a:rPr>
              <a:t>Abiola’s</a:t>
            </a:r>
            <a:r>
              <a:rPr lang="en-US" sz="2800" i="1" dirty="0">
                <a:latin typeface="+mj-lt"/>
              </a:rPr>
              <a:t>.</a:t>
            </a:r>
          </a:p>
        </p:txBody>
      </p:sp>
      <p:sp>
        <p:nvSpPr>
          <p:cNvPr id="15" name="TextBox 14"/>
          <p:cNvSpPr txBox="1"/>
          <p:nvPr/>
        </p:nvSpPr>
        <p:spPr>
          <a:xfrm>
            <a:off x="4350394" y="4105309"/>
            <a:ext cx="3488674" cy="523220"/>
          </a:xfrm>
          <a:prstGeom prst="rect">
            <a:avLst/>
          </a:prstGeom>
          <a:noFill/>
        </p:spPr>
        <p:txBody>
          <a:bodyPr wrap="square" rtlCol="0">
            <a:spAutoFit/>
          </a:bodyPr>
          <a:lstStyle/>
          <a:p>
            <a:pPr algn="ctr"/>
            <a:r>
              <a:rPr lang="en-US" sz="2800" i="1" dirty="0">
                <a:latin typeface="+mj-lt"/>
              </a:rPr>
              <a:t>That is </a:t>
            </a:r>
            <a:r>
              <a:rPr lang="en-US" sz="2800" b="1" i="1" dirty="0">
                <a:solidFill>
                  <a:srgbClr val="FF0066"/>
                </a:solidFill>
                <a:latin typeface="+mj-lt"/>
              </a:rPr>
              <a:t>his </a:t>
            </a:r>
            <a:r>
              <a:rPr lang="en-US" sz="2800" b="1" i="1" dirty="0">
                <a:latin typeface="+mj-lt"/>
              </a:rPr>
              <a:t>dog</a:t>
            </a:r>
            <a:r>
              <a:rPr lang="en-US" sz="2800" i="1" dirty="0">
                <a:latin typeface="+mj-lt"/>
              </a:rPr>
              <a:t>.</a:t>
            </a:r>
          </a:p>
        </p:txBody>
      </p:sp>
      <p:sp>
        <p:nvSpPr>
          <p:cNvPr id="10" name="TextBox 9"/>
          <p:cNvSpPr txBox="1"/>
          <p:nvPr/>
        </p:nvSpPr>
        <p:spPr>
          <a:xfrm>
            <a:off x="4582550" y="4838047"/>
            <a:ext cx="3651033" cy="523220"/>
          </a:xfrm>
          <a:prstGeom prst="rect">
            <a:avLst/>
          </a:prstGeom>
          <a:noFill/>
        </p:spPr>
        <p:txBody>
          <a:bodyPr wrap="square" rtlCol="0">
            <a:spAutoFit/>
          </a:bodyPr>
          <a:lstStyle/>
          <a:p>
            <a:pPr algn="ctr"/>
            <a:r>
              <a:rPr lang="en-US" sz="2800" i="1" dirty="0">
                <a:latin typeface="+mj-lt"/>
              </a:rPr>
              <a:t>That was </a:t>
            </a:r>
            <a:r>
              <a:rPr lang="en-US" sz="2800" b="1" i="1" dirty="0">
                <a:solidFill>
                  <a:srgbClr val="FF0066"/>
                </a:solidFill>
                <a:latin typeface="+mj-lt"/>
              </a:rPr>
              <a:t>our</a:t>
            </a:r>
            <a:r>
              <a:rPr lang="en-US" sz="2800" i="1" dirty="0">
                <a:latin typeface="+mj-lt"/>
              </a:rPr>
              <a:t> </a:t>
            </a:r>
            <a:r>
              <a:rPr lang="en-US" sz="2800" b="1" i="1" dirty="0">
                <a:latin typeface="+mj-lt"/>
              </a:rPr>
              <a:t>dinner!</a:t>
            </a:r>
            <a:endParaRPr lang="en-US" sz="2800" i="1" dirty="0">
              <a:latin typeface="+mj-lt"/>
            </a:endParaRPr>
          </a:p>
        </p:txBody>
      </p:sp>
      <p:sp>
        <p:nvSpPr>
          <p:cNvPr id="11" name="TextBox 10"/>
          <p:cNvSpPr txBox="1"/>
          <p:nvPr/>
        </p:nvSpPr>
        <p:spPr>
          <a:xfrm>
            <a:off x="829991" y="3397363"/>
            <a:ext cx="10494499" cy="523220"/>
          </a:xfrm>
          <a:prstGeom prst="rect">
            <a:avLst/>
          </a:prstGeom>
          <a:noFill/>
        </p:spPr>
        <p:txBody>
          <a:bodyPr wrap="square" rtlCol="0">
            <a:spAutoFit/>
          </a:bodyPr>
          <a:lstStyle/>
          <a:p>
            <a:pPr algn="ctr"/>
            <a:r>
              <a:rPr lang="en-GB" sz="2800" dirty="0"/>
              <a:t>Sometime </a:t>
            </a:r>
            <a:r>
              <a:rPr lang="en-GB" sz="2800" b="1" dirty="0">
                <a:solidFill>
                  <a:srgbClr val="FF0066"/>
                </a:solidFill>
              </a:rPr>
              <a:t>determiners</a:t>
            </a:r>
            <a:r>
              <a:rPr lang="en-GB" sz="2800" dirty="0"/>
              <a:t> can show possession too.</a:t>
            </a:r>
          </a:p>
        </p:txBody>
      </p:sp>
      <p:sp>
        <p:nvSpPr>
          <p:cNvPr id="12" name="Rectangle 11"/>
          <p:cNvSpPr/>
          <p:nvPr/>
        </p:nvSpPr>
        <p:spPr>
          <a:xfrm>
            <a:off x="8579619" y="2114953"/>
            <a:ext cx="2958959" cy="1015663"/>
          </a:xfrm>
          <a:prstGeom prst="rect">
            <a:avLst/>
          </a:prstGeom>
          <a:solidFill>
            <a:schemeClr val="bg1"/>
          </a:solidFill>
          <a:ln w="28575">
            <a:solidFill>
              <a:srgbClr val="00B050"/>
            </a:solidFill>
          </a:ln>
        </p:spPr>
        <p:txBody>
          <a:bodyPr wrap="square">
            <a:spAutoFit/>
          </a:bodyPr>
          <a:lstStyle/>
          <a:p>
            <a:pPr algn="ctr"/>
            <a:r>
              <a:rPr lang="en-GB" sz="2000" i="1" dirty="0"/>
              <a:t>The </a:t>
            </a:r>
            <a:r>
              <a:rPr lang="en-GB" sz="2000" b="1" i="1" dirty="0">
                <a:solidFill>
                  <a:srgbClr val="00B050"/>
                </a:solidFill>
              </a:rPr>
              <a:t>possessive pronoun </a:t>
            </a:r>
            <a:r>
              <a:rPr lang="en-GB" sz="2000" i="1" dirty="0"/>
              <a:t>stands in the place of the </a:t>
            </a:r>
            <a:r>
              <a:rPr lang="en-GB" sz="2000" b="1" i="1" dirty="0"/>
              <a:t>noun</a:t>
            </a:r>
            <a:r>
              <a:rPr lang="en-GB" sz="2000" i="1" dirty="0"/>
              <a:t>.</a:t>
            </a:r>
            <a:endParaRPr lang="en-GB" sz="1600" dirty="0"/>
          </a:p>
        </p:txBody>
      </p:sp>
      <p:cxnSp>
        <p:nvCxnSpPr>
          <p:cNvPr id="13" name="Straight Arrow Connector 12"/>
          <p:cNvCxnSpPr>
            <a:cxnSpLocks/>
          </p:cNvCxnSpPr>
          <p:nvPr/>
        </p:nvCxnSpPr>
        <p:spPr>
          <a:xfrm flipH="1">
            <a:off x="7416826" y="2635192"/>
            <a:ext cx="1162793" cy="315836"/>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8579619" y="4131951"/>
            <a:ext cx="2958959" cy="1323439"/>
          </a:xfrm>
          <a:prstGeom prst="rect">
            <a:avLst/>
          </a:prstGeom>
          <a:solidFill>
            <a:schemeClr val="bg1"/>
          </a:solidFill>
          <a:ln w="28575">
            <a:solidFill>
              <a:srgbClr val="FF0066"/>
            </a:solidFill>
          </a:ln>
        </p:spPr>
        <p:txBody>
          <a:bodyPr wrap="square">
            <a:spAutoFit/>
          </a:bodyPr>
          <a:lstStyle/>
          <a:p>
            <a:pPr algn="ctr"/>
            <a:r>
              <a:rPr lang="en-GB" sz="2000" i="1" dirty="0"/>
              <a:t>The</a:t>
            </a:r>
            <a:r>
              <a:rPr lang="en-GB" sz="2000" b="1" i="1" dirty="0">
                <a:solidFill>
                  <a:srgbClr val="FF0066"/>
                </a:solidFill>
              </a:rPr>
              <a:t> determiner</a:t>
            </a:r>
            <a:r>
              <a:rPr lang="en-GB" sz="2000" dirty="0"/>
              <a:t> </a:t>
            </a:r>
            <a:r>
              <a:rPr lang="en-GB" sz="2000" i="1" dirty="0"/>
              <a:t>describes the dog (qualifies it). </a:t>
            </a:r>
            <a:r>
              <a:rPr lang="en-GB" sz="2000" dirty="0"/>
              <a:t> </a:t>
            </a:r>
          </a:p>
          <a:p>
            <a:pPr algn="ctr"/>
            <a:r>
              <a:rPr lang="en-GB" sz="2000" dirty="0"/>
              <a:t>It stands </a:t>
            </a:r>
            <a:r>
              <a:rPr lang="en-GB" sz="2000" i="1" dirty="0"/>
              <a:t>next to </a:t>
            </a:r>
            <a:r>
              <a:rPr lang="en-GB" sz="2000" dirty="0"/>
              <a:t>the </a:t>
            </a:r>
            <a:r>
              <a:rPr lang="en-GB" sz="2000" b="1" dirty="0"/>
              <a:t>noun</a:t>
            </a:r>
            <a:r>
              <a:rPr lang="en-GB" sz="2000" dirty="0"/>
              <a:t>. It does not replace it.</a:t>
            </a:r>
            <a:endParaRPr lang="en-GB" sz="1600" dirty="0"/>
          </a:p>
        </p:txBody>
      </p:sp>
      <p:cxnSp>
        <p:nvCxnSpPr>
          <p:cNvPr id="28" name="Straight Arrow Connector 27"/>
          <p:cNvCxnSpPr>
            <a:cxnSpLocks/>
          </p:cNvCxnSpPr>
          <p:nvPr/>
        </p:nvCxnSpPr>
        <p:spPr>
          <a:xfrm flipH="1" flipV="1">
            <a:off x="6400800" y="4548243"/>
            <a:ext cx="2178820" cy="302675"/>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379503" y="2689417"/>
            <a:ext cx="3395476" cy="523220"/>
          </a:xfrm>
          <a:prstGeom prst="rect">
            <a:avLst/>
          </a:prstGeom>
          <a:noFill/>
        </p:spPr>
        <p:txBody>
          <a:bodyPr wrap="square" rtlCol="0">
            <a:spAutoFit/>
          </a:bodyPr>
          <a:lstStyle/>
          <a:p>
            <a:pPr algn="ctr"/>
            <a:r>
              <a:rPr lang="en-US" sz="2800" i="1" dirty="0">
                <a:latin typeface="+mj-lt"/>
              </a:rPr>
              <a:t>That </a:t>
            </a:r>
            <a:r>
              <a:rPr lang="en-US" sz="2800" b="1" i="1" dirty="0">
                <a:latin typeface="+mj-lt"/>
              </a:rPr>
              <a:t>dog</a:t>
            </a:r>
            <a:r>
              <a:rPr lang="en-US" sz="2800" i="1" dirty="0">
                <a:latin typeface="+mj-lt"/>
              </a:rPr>
              <a:t> is </a:t>
            </a:r>
            <a:r>
              <a:rPr lang="en-US" sz="2800" b="1" i="1" dirty="0">
                <a:solidFill>
                  <a:srgbClr val="00B050"/>
                </a:solidFill>
                <a:latin typeface="+mj-lt"/>
              </a:rPr>
              <a:t>his</a:t>
            </a:r>
            <a:r>
              <a:rPr lang="en-US" sz="2800" i="1" dirty="0">
                <a:latin typeface="+mj-lt"/>
              </a:rPr>
              <a:t>.</a:t>
            </a:r>
          </a:p>
        </p:txBody>
      </p:sp>
      <p:sp>
        <p:nvSpPr>
          <p:cNvPr id="22" name="TextBox 21"/>
          <p:cNvSpPr txBox="1"/>
          <p:nvPr/>
        </p:nvSpPr>
        <p:spPr>
          <a:xfrm>
            <a:off x="4379503" y="5343427"/>
            <a:ext cx="3144123" cy="523220"/>
          </a:xfrm>
          <a:prstGeom prst="rect">
            <a:avLst/>
          </a:prstGeom>
          <a:noFill/>
        </p:spPr>
        <p:txBody>
          <a:bodyPr wrap="square" rtlCol="0">
            <a:spAutoFit/>
          </a:bodyPr>
          <a:lstStyle/>
          <a:p>
            <a:pPr algn="ctr"/>
            <a:r>
              <a:rPr lang="en-US" sz="2800" i="1" dirty="0">
                <a:latin typeface="+mj-lt"/>
              </a:rPr>
              <a:t>It is </a:t>
            </a:r>
            <a:r>
              <a:rPr lang="en-US" sz="2800" b="1" i="1" dirty="0">
                <a:solidFill>
                  <a:srgbClr val="FF0066"/>
                </a:solidFill>
                <a:latin typeface="+mj-lt"/>
              </a:rPr>
              <a:t>your</a:t>
            </a:r>
            <a:r>
              <a:rPr lang="en-US" sz="2800" i="1" dirty="0">
                <a:latin typeface="+mj-lt"/>
              </a:rPr>
              <a:t> </a:t>
            </a:r>
            <a:r>
              <a:rPr lang="en-US" sz="2800" b="1" i="1" dirty="0">
                <a:latin typeface="+mj-lt"/>
              </a:rPr>
              <a:t>fault</a:t>
            </a:r>
            <a:r>
              <a:rPr lang="en-US" sz="2800" i="1" dirty="0">
                <a:latin typeface="+mj-lt"/>
              </a:rPr>
              <a:t>.</a:t>
            </a:r>
          </a:p>
        </p:txBody>
      </p:sp>
      <p:pic>
        <p:nvPicPr>
          <p:cNvPr id="6" name="Picture 5">
            <a:extLst>
              <a:ext uri="{FF2B5EF4-FFF2-40B4-BE49-F238E27FC236}">
                <a16:creationId xmlns="" xmlns:a16="http://schemas.microsoft.com/office/drawing/2014/main" id="{FDDF4E69-C207-BF40-A837-22FDAF9924EA}"/>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917386" y="743353"/>
            <a:ext cx="1968500" cy="2743200"/>
          </a:xfrm>
          <a:prstGeom prst="rect">
            <a:avLst/>
          </a:prstGeom>
        </p:spPr>
      </p:pic>
    </p:spTree>
    <p:extLst>
      <p:ext uri="{BB962C8B-B14F-4D97-AF65-F5344CB8AC3E}">
        <p14:creationId xmlns:p14="http://schemas.microsoft.com/office/powerpoint/2010/main" xmlns="" val="194589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5" grpId="0"/>
      <p:bldP spid="10" grpId="0"/>
      <p:bldP spid="11" grpId="0"/>
      <p:bldP spid="12" grpId="0" animBg="1"/>
      <p:bldP spid="27" grpId="0" animBg="1"/>
      <p:bldP spid="17"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1743502" y="655736"/>
            <a:ext cx="8667481" cy="707886"/>
          </a:xfrm>
          <a:prstGeom prst="rect">
            <a:avLst/>
          </a:prstGeom>
          <a:noFill/>
        </p:spPr>
        <p:txBody>
          <a:bodyPr wrap="square" rtlCol="0">
            <a:spAutoFit/>
          </a:bodyPr>
          <a:lstStyle/>
          <a:p>
            <a:pPr algn="ctr"/>
            <a:r>
              <a:rPr lang="en-GB" sz="4000" b="1" dirty="0">
                <a:solidFill>
                  <a:srgbClr val="FF0066"/>
                </a:solidFill>
              </a:rPr>
              <a:t>Determiner</a:t>
            </a:r>
            <a:r>
              <a:rPr lang="en-GB" sz="4000" b="1" dirty="0"/>
              <a:t> </a:t>
            </a:r>
            <a:r>
              <a:rPr lang="en-GB" sz="4000" dirty="0"/>
              <a:t>or</a:t>
            </a:r>
            <a:r>
              <a:rPr lang="en-GB" sz="4000" b="1" dirty="0"/>
              <a:t> </a:t>
            </a:r>
            <a:r>
              <a:rPr lang="en-GB" sz="4000" b="1" dirty="0">
                <a:solidFill>
                  <a:srgbClr val="00B050"/>
                </a:solidFill>
              </a:rPr>
              <a:t>Possessive Pronoun</a:t>
            </a:r>
            <a:r>
              <a:rPr lang="en-GB" sz="4000" dirty="0"/>
              <a:t>?</a:t>
            </a:r>
          </a:p>
        </p:txBody>
      </p:sp>
      <p:sp>
        <p:nvSpPr>
          <p:cNvPr id="4" name="TextBox 3"/>
          <p:cNvSpPr txBox="1"/>
          <p:nvPr/>
        </p:nvSpPr>
        <p:spPr>
          <a:xfrm>
            <a:off x="2545333" y="1250784"/>
            <a:ext cx="10494499" cy="954107"/>
          </a:xfrm>
          <a:prstGeom prst="rect">
            <a:avLst/>
          </a:prstGeom>
          <a:noFill/>
        </p:spPr>
        <p:txBody>
          <a:bodyPr wrap="square" rtlCol="0">
            <a:spAutoFit/>
          </a:bodyPr>
          <a:lstStyle/>
          <a:p>
            <a:r>
              <a:rPr lang="en-GB" sz="2800" dirty="0"/>
              <a:t>Remember:	</a:t>
            </a:r>
            <a:r>
              <a:rPr lang="en-GB" sz="2800" dirty="0">
                <a:solidFill>
                  <a:srgbClr val="00B050"/>
                </a:solidFill>
              </a:rPr>
              <a:t>pronouns</a:t>
            </a:r>
            <a:r>
              <a:rPr lang="en-GB" sz="2800" dirty="0"/>
              <a:t> stand </a:t>
            </a:r>
            <a:r>
              <a:rPr lang="en-GB" sz="2800" i="1" dirty="0"/>
              <a:t>in the place </a:t>
            </a:r>
            <a:r>
              <a:rPr lang="en-GB" sz="2800" dirty="0"/>
              <a:t>of a </a:t>
            </a:r>
            <a:r>
              <a:rPr lang="en-GB" sz="2800" b="1" dirty="0"/>
              <a:t>noun</a:t>
            </a:r>
          </a:p>
          <a:p>
            <a:r>
              <a:rPr lang="en-GB" sz="2800" dirty="0"/>
              <a:t>		</a:t>
            </a:r>
            <a:r>
              <a:rPr lang="en-GB" sz="2800" dirty="0">
                <a:solidFill>
                  <a:srgbClr val="FF0066"/>
                </a:solidFill>
              </a:rPr>
              <a:t>determiners</a:t>
            </a:r>
            <a:r>
              <a:rPr lang="en-GB" sz="2800" dirty="0"/>
              <a:t> stand </a:t>
            </a:r>
            <a:r>
              <a:rPr lang="en-GB" sz="2800" i="1" dirty="0"/>
              <a:t>next to </a:t>
            </a:r>
            <a:r>
              <a:rPr lang="en-GB" sz="2800" dirty="0"/>
              <a:t>their </a:t>
            </a:r>
            <a:r>
              <a:rPr lang="en-GB" sz="2800" b="1" dirty="0"/>
              <a:t>noun</a:t>
            </a:r>
          </a:p>
        </p:txBody>
      </p:sp>
      <p:sp>
        <p:nvSpPr>
          <p:cNvPr id="9" name="TextBox 8"/>
          <p:cNvSpPr txBox="1"/>
          <p:nvPr/>
        </p:nvSpPr>
        <p:spPr>
          <a:xfrm>
            <a:off x="2545333" y="2672830"/>
            <a:ext cx="3395476" cy="954107"/>
          </a:xfrm>
          <a:prstGeom prst="rect">
            <a:avLst/>
          </a:prstGeom>
          <a:noFill/>
        </p:spPr>
        <p:txBody>
          <a:bodyPr wrap="square" rtlCol="0">
            <a:spAutoFit/>
          </a:bodyPr>
          <a:lstStyle/>
          <a:p>
            <a:pPr algn="ctr"/>
            <a:r>
              <a:rPr lang="en-US" sz="2800" i="1" dirty="0">
                <a:latin typeface="+mj-lt"/>
              </a:rPr>
              <a:t>It is his mess.</a:t>
            </a:r>
          </a:p>
          <a:p>
            <a:pPr algn="ctr"/>
            <a:r>
              <a:rPr lang="en-US" sz="2800" i="1" dirty="0">
                <a:latin typeface="+mj-lt"/>
              </a:rPr>
              <a:t>The mess is his. </a:t>
            </a:r>
          </a:p>
        </p:txBody>
      </p:sp>
      <p:sp>
        <p:nvSpPr>
          <p:cNvPr id="18" name="TextBox 17"/>
          <p:cNvSpPr txBox="1"/>
          <p:nvPr/>
        </p:nvSpPr>
        <p:spPr>
          <a:xfrm>
            <a:off x="5940809" y="2672829"/>
            <a:ext cx="3395476" cy="954107"/>
          </a:xfrm>
          <a:prstGeom prst="rect">
            <a:avLst/>
          </a:prstGeom>
          <a:noFill/>
        </p:spPr>
        <p:txBody>
          <a:bodyPr wrap="square" rtlCol="0">
            <a:spAutoFit/>
          </a:bodyPr>
          <a:lstStyle/>
          <a:p>
            <a:pPr algn="ctr"/>
            <a:r>
              <a:rPr lang="en-US" sz="2800" i="1" dirty="0">
                <a:latin typeface="+mj-lt"/>
              </a:rPr>
              <a:t>It is </a:t>
            </a:r>
            <a:r>
              <a:rPr lang="en-US" sz="2800" i="1" u="sng" dirty="0">
                <a:solidFill>
                  <a:srgbClr val="FF0066"/>
                </a:solidFill>
                <a:latin typeface="+mj-lt"/>
              </a:rPr>
              <a:t>his</a:t>
            </a:r>
            <a:r>
              <a:rPr lang="en-US" sz="2800" i="1" dirty="0">
                <a:latin typeface="+mj-lt"/>
              </a:rPr>
              <a:t> </a:t>
            </a:r>
            <a:r>
              <a:rPr lang="en-US" sz="2800" b="1" i="1" dirty="0">
                <a:latin typeface="+mj-lt"/>
              </a:rPr>
              <a:t>mess</a:t>
            </a:r>
            <a:r>
              <a:rPr lang="en-US" sz="2800" i="1" dirty="0">
                <a:latin typeface="+mj-lt"/>
              </a:rPr>
              <a:t>.</a:t>
            </a:r>
          </a:p>
          <a:p>
            <a:pPr algn="ctr"/>
            <a:r>
              <a:rPr lang="en-US" sz="2800" i="1" dirty="0">
                <a:latin typeface="+mj-lt"/>
              </a:rPr>
              <a:t>The mess is </a:t>
            </a:r>
            <a:r>
              <a:rPr lang="en-US" sz="2800" b="1" i="1" u="sng" dirty="0" err="1">
                <a:latin typeface="+mj-lt"/>
              </a:rPr>
              <a:t>Talib’s</a:t>
            </a:r>
            <a:r>
              <a:rPr lang="en-US" sz="2800" i="1" dirty="0">
                <a:latin typeface="+mj-lt"/>
              </a:rPr>
              <a:t>. </a:t>
            </a:r>
          </a:p>
        </p:txBody>
      </p:sp>
      <p:sp>
        <p:nvSpPr>
          <p:cNvPr id="19" name="Rectangle 18"/>
          <p:cNvSpPr/>
          <p:nvPr/>
        </p:nvSpPr>
        <p:spPr>
          <a:xfrm>
            <a:off x="9363527" y="2283555"/>
            <a:ext cx="2104000" cy="707886"/>
          </a:xfrm>
          <a:prstGeom prst="rect">
            <a:avLst/>
          </a:prstGeom>
          <a:solidFill>
            <a:schemeClr val="bg1"/>
          </a:solidFill>
          <a:ln w="28575">
            <a:solidFill>
              <a:srgbClr val="FF0066"/>
            </a:solidFill>
          </a:ln>
        </p:spPr>
        <p:txBody>
          <a:bodyPr wrap="square">
            <a:spAutoFit/>
          </a:bodyPr>
          <a:lstStyle/>
          <a:p>
            <a:pPr algn="ctr"/>
            <a:r>
              <a:rPr lang="en-GB" sz="2000" b="1" i="1" dirty="0">
                <a:solidFill>
                  <a:srgbClr val="FF0066"/>
                </a:solidFill>
              </a:rPr>
              <a:t>determiner</a:t>
            </a:r>
            <a:r>
              <a:rPr lang="en-GB" sz="2000" dirty="0"/>
              <a:t> - </a:t>
            </a:r>
            <a:r>
              <a:rPr lang="en-GB" sz="2000" i="1" dirty="0"/>
              <a:t>next to </a:t>
            </a:r>
            <a:r>
              <a:rPr lang="en-GB" sz="2000" dirty="0"/>
              <a:t>the </a:t>
            </a:r>
            <a:r>
              <a:rPr lang="en-GB" sz="2000" b="1" dirty="0"/>
              <a:t>noun</a:t>
            </a:r>
            <a:endParaRPr lang="en-GB" sz="1600" dirty="0"/>
          </a:p>
        </p:txBody>
      </p:sp>
      <p:cxnSp>
        <p:nvCxnSpPr>
          <p:cNvPr id="20" name="Straight Arrow Connector 19"/>
          <p:cNvCxnSpPr>
            <a:cxnSpLocks/>
          </p:cNvCxnSpPr>
          <p:nvPr/>
        </p:nvCxnSpPr>
        <p:spPr>
          <a:xfrm flipH="1">
            <a:off x="7638547" y="2283555"/>
            <a:ext cx="1724979" cy="516384"/>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717801" y="4084503"/>
            <a:ext cx="2104000" cy="1015663"/>
          </a:xfrm>
          <a:prstGeom prst="rect">
            <a:avLst/>
          </a:prstGeom>
          <a:solidFill>
            <a:schemeClr val="bg1"/>
          </a:solidFill>
          <a:ln w="28575">
            <a:solidFill>
              <a:srgbClr val="00B050"/>
            </a:solidFill>
          </a:ln>
        </p:spPr>
        <p:txBody>
          <a:bodyPr wrap="square">
            <a:spAutoFit/>
          </a:bodyPr>
          <a:lstStyle/>
          <a:p>
            <a:pPr algn="ctr"/>
            <a:r>
              <a:rPr lang="en-GB" sz="2000" b="1" i="1" dirty="0">
                <a:solidFill>
                  <a:srgbClr val="00B050"/>
                </a:solidFill>
              </a:rPr>
              <a:t>Possessive pronoun </a:t>
            </a:r>
            <a:r>
              <a:rPr lang="en-GB" sz="2000" i="1" dirty="0"/>
              <a:t>- replaces the </a:t>
            </a:r>
            <a:r>
              <a:rPr lang="en-GB" sz="2000" b="1" i="1" dirty="0"/>
              <a:t>noun</a:t>
            </a:r>
            <a:r>
              <a:rPr lang="en-GB" sz="2000" i="1" dirty="0"/>
              <a:t>.</a:t>
            </a:r>
            <a:endParaRPr lang="en-GB" sz="1600" dirty="0"/>
          </a:p>
        </p:txBody>
      </p:sp>
      <p:cxnSp>
        <p:nvCxnSpPr>
          <p:cNvPr id="23" name="Straight Arrow Connector 22"/>
          <p:cNvCxnSpPr>
            <a:cxnSpLocks/>
          </p:cNvCxnSpPr>
          <p:nvPr/>
        </p:nvCxnSpPr>
        <p:spPr>
          <a:xfrm flipH="1" flipV="1">
            <a:off x="8223621" y="3626936"/>
            <a:ext cx="1112665" cy="738321"/>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545333" y="4555433"/>
            <a:ext cx="3395476" cy="1384995"/>
          </a:xfrm>
          <a:prstGeom prst="rect">
            <a:avLst/>
          </a:prstGeom>
          <a:noFill/>
        </p:spPr>
        <p:txBody>
          <a:bodyPr wrap="square" rtlCol="0">
            <a:spAutoFit/>
          </a:bodyPr>
          <a:lstStyle/>
          <a:p>
            <a:pPr algn="ctr"/>
            <a:r>
              <a:rPr lang="en-US" sz="2800" i="1" dirty="0">
                <a:latin typeface="+mj-lt"/>
              </a:rPr>
              <a:t>The basket is mine. </a:t>
            </a:r>
          </a:p>
          <a:p>
            <a:pPr algn="ctr"/>
            <a:r>
              <a:rPr lang="en-US" sz="2800" i="1" dirty="0">
                <a:latin typeface="+mj-lt"/>
              </a:rPr>
              <a:t>It is my basket.</a:t>
            </a:r>
          </a:p>
          <a:p>
            <a:pPr algn="ctr"/>
            <a:endParaRPr lang="en-US" sz="2800" i="1" dirty="0">
              <a:latin typeface="+mj-lt"/>
            </a:endParaRPr>
          </a:p>
        </p:txBody>
      </p:sp>
      <p:sp>
        <p:nvSpPr>
          <p:cNvPr id="30" name="TextBox 29"/>
          <p:cNvSpPr txBox="1"/>
          <p:nvPr/>
        </p:nvSpPr>
        <p:spPr>
          <a:xfrm>
            <a:off x="5685905" y="4555432"/>
            <a:ext cx="3650380" cy="954107"/>
          </a:xfrm>
          <a:prstGeom prst="rect">
            <a:avLst/>
          </a:prstGeom>
          <a:noFill/>
        </p:spPr>
        <p:txBody>
          <a:bodyPr wrap="square" rtlCol="0">
            <a:spAutoFit/>
          </a:bodyPr>
          <a:lstStyle/>
          <a:p>
            <a:pPr algn="ctr"/>
            <a:r>
              <a:rPr lang="en-US" sz="2800" i="1" dirty="0">
                <a:latin typeface="+mj-lt"/>
              </a:rPr>
              <a:t>The basket is </a:t>
            </a:r>
            <a:r>
              <a:rPr lang="en-US" sz="2800" b="1" i="1" u="sng" dirty="0" err="1">
                <a:latin typeface="+mj-lt"/>
              </a:rPr>
              <a:t>Mashika’s</a:t>
            </a:r>
            <a:r>
              <a:rPr lang="en-US" sz="2800" b="1" i="1" u="sng" dirty="0">
                <a:latin typeface="+mj-lt"/>
              </a:rPr>
              <a:t>.</a:t>
            </a:r>
          </a:p>
          <a:p>
            <a:pPr algn="ctr"/>
            <a:r>
              <a:rPr lang="en-US" sz="2800" i="1" dirty="0">
                <a:latin typeface="+mj-lt"/>
              </a:rPr>
              <a:t>It is </a:t>
            </a:r>
            <a:r>
              <a:rPr lang="en-US" sz="2800" i="1" u="sng" dirty="0">
                <a:solidFill>
                  <a:srgbClr val="FF0066"/>
                </a:solidFill>
                <a:latin typeface="+mj-lt"/>
              </a:rPr>
              <a:t>my</a:t>
            </a:r>
            <a:r>
              <a:rPr lang="en-US" sz="2800" i="1" dirty="0">
                <a:latin typeface="+mj-lt"/>
              </a:rPr>
              <a:t> </a:t>
            </a:r>
            <a:r>
              <a:rPr lang="en-US" sz="2800" b="1" i="1" dirty="0">
                <a:latin typeface="+mj-lt"/>
              </a:rPr>
              <a:t>basket</a:t>
            </a:r>
            <a:r>
              <a:rPr lang="en-US" sz="2800" i="1" dirty="0">
                <a:latin typeface="+mj-lt"/>
              </a:rPr>
              <a:t>.</a:t>
            </a:r>
          </a:p>
        </p:txBody>
      </p:sp>
      <p:sp>
        <p:nvSpPr>
          <p:cNvPr id="31" name="Rectangle 30"/>
          <p:cNvSpPr/>
          <p:nvPr/>
        </p:nvSpPr>
        <p:spPr>
          <a:xfrm>
            <a:off x="9388238" y="5293897"/>
            <a:ext cx="2104000" cy="707886"/>
          </a:xfrm>
          <a:prstGeom prst="rect">
            <a:avLst/>
          </a:prstGeom>
          <a:solidFill>
            <a:schemeClr val="bg1"/>
          </a:solidFill>
          <a:ln w="28575">
            <a:solidFill>
              <a:srgbClr val="FF0066"/>
            </a:solidFill>
          </a:ln>
        </p:spPr>
        <p:txBody>
          <a:bodyPr wrap="square">
            <a:spAutoFit/>
          </a:bodyPr>
          <a:lstStyle/>
          <a:p>
            <a:pPr algn="ctr"/>
            <a:r>
              <a:rPr lang="en-GB" sz="2000" b="1" i="1" dirty="0">
                <a:solidFill>
                  <a:srgbClr val="FF0066"/>
                </a:solidFill>
              </a:rPr>
              <a:t>determiner</a:t>
            </a:r>
            <a:r>
              <a:rPr lang="en-GB" sz="2000" dirty="0"/>
              <a:t> - </a:t>
            </a:r>
            <a:r>
              <a:rPr lang="en-GB" sz="2000" i="1" dirty="0"/>
              <a:t>next to </a:t>
            </a:r>
            <a:r>
              <a:rPr lang="en-GB" sz="2000" dirty="0"/>
              <a:t>the </a:t>
            </a:r>
            <a:r>
              <a:rPr lang="en-GB" sz="2000" b="1" dirty="0"/>
              <a:t>noun</a:t>
            </a:r>
            <a:endParaRPr lang="en-GB" sz="1600" dirty="0"/>
          </a:p>
        </p:txBody>
      </p:sp>
      <p:cxnSp>
        <p:nvCxnSpPr>
          <p:cNvPr id="32" name="Straight Arrow Connector 31"/>
          <p:cNvCxnSpPr>
            <a:cxnSpLocks/>
          </p:cNvCxnSpPr>
          <p:nvPr/>
        </p:nvCxnSpPr>
        <p:spPr>
          <a:xfrm flipH="1" flipV="1">
            <a:off x="7638547" y="5486400"/>
            <a:ext cx="1724980" cy="519666"/>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p:cNvCxnSpPr>
          <p:nvPr/>
        </p:nvCxnSpPr>
        <p:spPr>
          <a:xfrm>
            <a:off x="2789249" y="4088766"/>
            <a:ext cx="2052269" cy="552983"/>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8" name="Rectangle 37"/>
          <p:cNvSpPr/>
          <p:nvPr/>
        </p:nvSpPr>
        <p:spPr>
          <a:xfrm>
            <a:off x="9358983" y="3442835"/>
            <a:ext cx="2104000" cy="1015663"/>
          </a:xfrm>
          <a:prstGeom prst="rect">
            <a:avLst/>
          </a:prstGeom>
          <a:solidFill>
            <a:schemeClr val="bg1"/>
          </a:solidFill>
          <a:ln w="28575">
            <a:solidFill>
              <a:srgbClr val="00B050"/>
            </a:solidFill>
          </a:ln>
        </p:spPr>
        <p:txBody>
          <a:bodyPr wrap="square">
            <a:spAutoFit/>
          </a:bodyPr>
          <a:lstStyle/>
          <a:p>
            <a:pPr algn="ctr"/>
            <a:r>
              <a:rPr lang="en-GB" sz="2000" b="1" i="1" dirty="0">
                <a:solidFill>
                  <a:srgbClr val="00B050"/>
                </a:solidFill>
              </a:rPr>
              <a:t>Possessive pronoun </a:t>
            </a:r>
            <a:r>
              <a:rPr lang="en-GB" sz="2000" i="1" dirty="0"/>
              <a:t>- replaces the </a:t>
            </a:r>
            <a:r>
              <a:rPr lang="en-GB" sz="2000" b="1" i="1" dirty="0"/>
              <a:t>noun</a:t>
            </a:r>
            <a:r>
              <a:rPr lang="en-GB" sz="2000" i="1" dirty="0"/>
              <a:t>.</a:t>
            </a:r>
            <a:endParaRPr lang="en-GB" sz="1600" dirty="0"/>
          </a:p>
        </p:txBody>
      </p:sp>
      <p:cxnSp>
        <p:nvCxnSpPr>
          <p:cNvPr id="42" name="Straight Arrow Connector 41"/>
          <p:cNvCxnSpPr>
            <a:cxnSpLocks/>
          </p:cNvCxnSpPr>
          <p:nvPr/>
        </p:nvCxnSpPr>
        <p:spPr>
          <a:xfrm flipH="1" flipV="1">
            <a:off x="5085434" y="3528336"/>
            <a:ext cx="4250852" cy="925598"/>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10589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2"/>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9">
                                            <p:txEl>
                                              <p:pRg st="1" end="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xEl>
                                              <p:pRg st="1" end="1"/>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3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32"/>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8" grpId="0" build="p"/>
      <p:bldP spid="19" grpId="0" animBg="1"/>
      <p:bldP spid="21" grpId="0" animBg="1"/>
      <p:bldP spid="29" grpId="0" build="p"/>
      <p:bldP spid="30" grpId="0" uiExpand="1" build="p"/>
      <p:bldP spid="31" grpId="0" animBg="1"/>
      <p:bldP spid="3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34180" y="454941"/>
            <a:ext cx="10573555" cy="646331"/>
          </a:xfrm>
          <a:prstGeom prst="rect">
            <a:avLst/>
          </a:prstGeom>
          <a:noFill/>
        </p:spPr>
        <p:txBody>
          <a:bodyPr wrap="square" rtlCol="0">
            <a:spAutoFit/>
          </a:bodyPr>
          <a:lstStyle/>
          <a:p>
            <a:pPr algn="ctr"/>
            <a:r>
              <a:rPr lang="en-GB" sz="3600" b="1" dirty="0">
                <a:solidFill>
                  <a:srgbClr val="0000FF"/>
                </a:solidFill>
              </a:rPr>
              <a:t>Pronouns</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893868" y="1184916"/>
            <a:ext cx="5822748" cy="646331"/>
          </a:xfrm>
          <a:prstGeom prst="rect">
            <a:avLst/>
          </a:prstGeom>
        </p:spPr>
        <p:txBody>
          <a:bodyPr wrap="none">
            <a:spAutoFit/>
          </a:bodyPr>
          <a:lstStyle/>
          <a:p>
            <a:pPr>
              <a:lnSpc>
                <a:spcPct val="150000"/>
              </a:lnSpc>
            </a:pPr>
            <a:r>
              <a:rPr lang="en-GB" sz="2400" b="1" dirty="0">
                <a:solidFill>
                  <a:srgbClr val="0000FF"/>
                </a:solidFill>
              </a:rPr>
              <a:t>Pronouns</a:t>
            </a:r>
            <a:r>
              <a:rPr lang="en-GB" sz="2400" dirty="0"/>
              <a:t> go in a sentence instead of a </a:t>
            </a:r>
            <a:r>
              <a:rPr lang="en-GB" sz="2400" b="1" dirty="0"/>
              <a:t>noun</a:t>
            </a:r>
            <a:r>
              <a:rPr lang="en-GB" sz="2400" dirty="0"/>
              <a:t>.</a:t>
            </a:r>
          </a:p>
        </p:txBody>
      </p:sp>
      <p:sp>
        <p:nvSpPr>
          <p:cNvPr id="13" name="Rectangle 12"/>
          <p:cNvSpPr/>
          <p:nvPr/>
        </p:nvSpPr>
        <p:spPr>
          <a:xfrm>
            <a:off x="968176" y="1860469"/>
            <a:ext cx="10255046" cy="487506"/>
          </a:xfrm>
          <a:prstGeom prst="rect">
            <a:avLst/>
          </a:prstGeom>
          <a:solidFill>
            <a:srgbClr val="CEE1F2"/>
          </a:solidFill>
        </p:spPr>
        <p:txBody>
          <a:bodyPr wrap="square">
            <a:spAutoFit/>
          </a:bodyPr>
          <a:lstStyle/>
          <a:p>
            <a:pPr>
              <a:lnSpc>
                <a:spcPct val="107000"/>
              </a:lnSpc>
              <a:spcAft>
                <a:spcPts val="800"/>
              </a:spcAft>
            </a:pPr>
            <a:r>
              <a:rPr lang="en-GB" sz="2400" b="1" dirty="0">
                <a:latin typeface="Calibri" panose="020F0502020204030204" pitchFamily="34" charset="0"/>
                <a:ea typeface="Calibri" panose="020F0502020204030204" pitchFamily="34" charset="0"/>
                <a:cs typeface="Times New Roman" panose="02020603050405020304" pitchFamily="18" charset="0"/>
              </a:rPr>
              <a:t>The</a:t>
            </a:r>
            <a:r>
              <a:rPr lang="en-GB" sz="2400" dirty="0">
                <a:latin typeface="Calibri" panose="020F0502020204030204" pitchFamily="34" charset="0"/>
                <a:ea typeface="Calibri" panose="020F0502020204030204" pitchFamily="34" charset="0"/>
                <a:cs typeface="Times New Roman" panose="02020603050405020304" pitchFamily="18" charset="0"/>
              </a:rPr>
              <a:t> </a:t>
            </a:r>
            <a:r>
              <a:rPr lang="en-GB" sz="2400" b="1" dirty="0">
                <a:latin typeface="Calibri" panose="020F0502020204030204" pitchFamily="34" charset="0"/>
                <a:ea typeface="Calibri" panose="020F0502020204030204" pitchFamily="34" charset="0"/>
                <a:cs typeface="Times New Roman" panose="02020603050405020304" pitchFamily="18" charset="0"/>
              </a:rPr>
              <a:t>princess</a:t>
            </a:r>
            <a:r>
              <a:rPr lang="en-GB" sz="2400" dirty="0">
                <a:latin typeface="Calibri" panose="020F0502020204030204" pitchFamily="34" charset="0"/>
                <a:ea typeface="Calibri" panose="020F0502020204030204" pitchFamily="34" charset="0"/>
                <a:cs typeface="Times New Roman" panose="02020603050405020304" pitchFamily="18" charset="0"/>
              </a:rPr>
              <a:t> climbed into bed and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she</a:t>
            </a:r>
            <a:r>
              <a:rPr lang="en-GB" sz="2400" dirty="0">
                <a:latin typeface="Calibri" panose="020F0502020204030204" pitchFamily="34" charset="0"/>
                <a:ea typeface="Calibri" panose="020F0502020204030204" pitchFamily="34" charset="0"/>
                <a:cs typeface="Times New Roman" panose="02020603050405020304" pitchFamily="18" charset="0"/>
              </a:rPr>
              <a:t> pulled up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her</a:t>
            </a:r>
            <a:r>
              <a:rPr lang="en-GB" sz="2400" dirty="0">
                <a:latin typeface="Calibri" panose="020F0502020204030204" pitchFamily="34" charset="0"/>
                <a:ea typeface="Calibri" panose="020F0502020204030204" pitchFamily="34" charset="0"/>
                <a:cs typeface="Times New Roman" panose="02020603050405020304" pitchFamily="18" charset="0"/>
              </a:rPr>
              <a:t> covers.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p:cNvSpPr/>
          <p:nvPr/>
        </p:nvSpPr>
        <p:spPr>
          <a:xfrm>
            <a:off x="893868" y="2278291"/>
            <a:ext cx="7938327" cy="646331"/>
          </a:xfrm>
          <a:prstGeom prst="rect">
            <a:avLst/>
          </a:prstGeom>
        </p:spPr>
        <p:txBody>
          <a:bodyPr wrap="none">
            <a:spAutoFit/>
          </a:bodyPr>
          <a:lstStyle/>
          <a:p>
            <a:pPr>
              <a:lnSpc>
                <a:spcPct val="150000"/>
              </a:lnSpc>
            </a:pPr>
            <a:r>
              <a:rPr lang="en-GB" sz="2400" dirty="0"/>
              <a:t>If we keep using the same noun, the story becomes </a:t>
            </a:r>
            <a:r>
              <a:rPr lang="en-GB" sz="2400" b="1" dirty="0"/>
              <a:t>repetitive</a:t>
            </a:r>
            <a:r>
              <a:rPr lang="en-GB" sz="2400" dirty="0"/>
              <a:t>.</a:t>
            </a:r>
          </a:p>
        </p:txBody>
      </p:sp>
      <p:sp>
        <p:nvSpPr>
          <p:cNvPr id="9" name="Rectangle 8"/>
          <p:cNvSpPr/>
          <p:nvPr/>
        </p:nvSpPr>
        <p:spPr>
          <a:xfrm>
            <a:off x="918746" y="2887935"/>
            <a:ext cx="10255046" cy="487506"/>
          </a:xfrm>
          <a:prstGeom prst="rect">
            <a:avLst/>
          </a:prstGeom>
          <a:solidFill>
            <a:srgbClr val="CEE1F2"/>
          </a:solidFill>
        </p:spPr>
        <p:txBody>
          <a:bodyPr wrap="square">
            <a:spAutoFit/>
          </a:bodyPr>
          <a:lstStyle/>
          <a:p>
            <a:pPr>
              <a:lnSpc>
                <a:spcPct val="107000"/>
              </a:lnSpc>
              <a:spcAft>
                <a:spcPts val="800"/>
              </a:spcAft>
            </a:pPr>
            <a:r>
              <a:rPr lang="en-GB" sz="2400" b="1" dirty="0">
                <a:latin typeface="Calibri" panose="020F0502020204030204" pitchFamily="34" charset="0"/>
                <a:ea typeface="Calibri" panose="020F0502020204030204" pitchFamily="34" charset="0"/>
                <a:cs typeface="Times New Roman" panose="02020603050405020304" pitchFamily="18" charset="0"/>
              </a:rPr>
              <a:t>The</a:t>
            </a:r>
            <a:r>
              <a:rPr lang="en-GB" sz="2400" dirty="0">
                <a:latin typeface="Calibri" panose="020F0502020204030204" pitchFamily="34" charset="0"/>
                <a:ea typeface="Calibri" panose="020F0502020204030204" pitchFamily="34" charset="0"/>
                <a:cs typeface="Times New Roman" panose="02020603050405020304" pitchFamily="18" charset="0"/>
              </a:rPr>
              <a:t> </a:t>
            </a:r>
            <a:r>
              <a:rPr lang="en-GB" sz="2400" b="1" dirty="0">
                <a:latin typeface="Calibri" panose="020F0502020204030204" pitchFamily="34" charset="0"/>
                <a:ea typeface="Calibri" panose="020F0502020204030204" pitchFamily="34" charset="0"/>
                <a:cs typeface="Times New Roman" panose="02020603050405020304" pitchFamily="18" charset="0"/>
              </a:rPr>
              <a:t>princess</a:t>
            </a:r>
            <a:r>
              <a:rPr lang="en-GB" sz="2400" dirty="0">
                <a:latin typeface="Calibri" panose="020F0502020204030204" pitchFamily="34" charset="0"/>
                <a:ea typeface="Calibri" panose="020F0502020204030204" pitchFamily="34" charset="0"/>
                <a:cs typeface="Times New Roman" panose="02020603050405020304" pitchFamily="18" charset="0"/>
              </a:rPr>
              <a:t> climbed into bed and </a:t>
            </a:r>
            <a:r>
              <a:rPr lang="en-GB" sz="2400" b="1" dirty="0">
                <a:latin typeface="Calibri" panose="020F0502020204030204" pitchFamily="34" charset="0"/>
                <a:ea typeface="Calibri" panose="020F0502020204030204" pitchFamily="34" charset="0"/>
                <a:cs typeface="Times New Roman" panose="02020603050405020304" pitchFamily="18" charset="0"/>
              </a:rPr>
              <a:t>the</a:t>
            </a:r>
            <a:r>
              <a:rPr lang="en-GB" sz="2400" dirty="0">
                <a:latin typeface="Calibri" panose="020F0502020204030204" pitchFamily="34" charset="0"/>
                <a:ea typeface="Calibri" panose="020F0502020204030204" pitchFamily="34" charset="0"/>
                <a:cs typeface="Times New Roman" panose="02020603050405020304" pitchFamily="18" charset="0"/>
              </a:rPr>
              <a:t> </a:t>
            </a:r>
            <a:r>
              <a:rPr lang="en-GB" sz="2400" b="1" dirty="0">
                <a:latin typeface="Calibri" panose="020F0502020204030204" pitchFamily="34" charset="0"/>
                <a:ea typeface="Calibri" panose="020F0502020204030204" pitchFamily="34" charset="0"/>
                <a:cs typeface="Times New Roman" panose="02020603050405020304" pitchFamily="18" charset="0"/>
              </a:rPr>
              <a:t>princess</a:t>
            </a:r>
            <a:r>
              <a:rPr lang="en-GB" sz="2400" dirty="0">
                <a:latin typeface="Calibri" panose="020F0502020204030204" pitchFamily="34" charset="0"/>
                <a:ea typeface="Calibri" panose="020F0502020204030204" pitchFamily="34" charset="0"/>
                <a:cs typeface="Times New Roman" panose="02020603050405020304" pitchFamily="18" charset="0"/>
              </a:rPr>
              <a:t> pulled up </a:t>
            </a:r>
            <a:r>
              <a:rPr lang="en-GB" sz="2400" b="1" dirty="0">
                <a:latin typeface="Calibri" panose="020F0502020204030204" pitchFamily="34" charset="0"/>
                <a:ea typeface="Calibri" panose="020F0502020204030204" pitchFamily="34" charset="0"/>
                <a:cs typeface="Times New Roman" panose="02020603050405020304" pitchFamily="18" charset="0"/>
              </a:rPr>
              <a:t>the</a:t>
            </a:r>
            <a:r>
              <a:rPr lang="en-GB" sz="2400" dirty="0">
                <a:latin typeface="Calibri" panose="020F0502020204030204" pitchFamily="34" charset="0"/>
                <a:ea typeface="Calibri" panose="020F0502020204030204" pitchFamily="34" charset="0"/>
                <a:cs typeface="Times New Roman" panose="02020603050405020304" pitchFamily="18" charset="0"/>
              </a:rPr>
              <a:t> </a:t>
            </a:r>
            <a:r>
              <a:rPr lang="en-GB" sz="2400" b="1" dirty="0">
                <a:latin typeface="Calibri" panose="020F0502020204030204" pitchFamily="34" charset="0"/>
                <a:ea typeface="Calibri" panose="020F0502020204030204" pitchFamily="34" charset="0"/>
                <a:cs typeface="Times New Roman" panose="02020603050405020304" pitchFamily="18" charset="0"/>
              </a:rPr>
              <a:t>princess’s</a:t>
            </a:r>
            <a:r>
              <a:rPr lang="en-GB" sz="2400" dirty="0">
                <a:latin typeface="Calibri" panose="020F0502020204030204" pitchFamily="34" charset="0"/>
                <a:ea typeface="Calibri" panose="020F0502020204030204" pitchFamily="34" charset="0"/>
                <a:cs typeface="Times New Roman" panose="02020603050405020304" pitchFamily="18" charset="0"/>
              </a:rPr>
              <a:t> covers.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p:cNvSpPr/>
          <p:nvPr/>
        </p:nvSpPr>
        <p:spPr>
          <a:xfrm>
            <a:off x="584132" y="3634003"/>
            <a:ext cx="8629798" cy="589072"/>
          </a:xfrm>
          <a:prstGeom prst="rect">
            <a:avLst/>
          </a:prstGeom>
        </p:spPr>
        <p:txBody>
          <a:bodyPr wrap="none">
            <a:spAutoFit/>
          </a:bodyPr>
          <a:lstStyle/>
          <a:p>
            <a:pPr>
              <a:lnSpc>
                <a:spcPct val="150000"/>
              </a:lnSpc>
            </a:pPr>
            <a:r>
              <a:rPr lang="en-GB" sz="2400" dirty="0"/>
              <a:t>We use different </a:t>
            </a:r>
            <a:r>
              <a:rPr lang="en-GB" sz="2400" dirty="0">
                <a:solidFill>
                  <a:srgbClr val="0000FF"/>
                </a:solidFill>
              </a:rPr>
              <a:t>pronouns</a:t>
            </a:r>
            <a:r>
              <a:rPr lang="en-GB" sz="2400" dirty="0"/>
              <a:t> depending on the </a:t>
            </a:r>
            <a:r>
              <a:rPr lang="en-GB" sz="2400" b="1" dirty="0"/>
              <a:t>noun</a:t>
            </a:r>
            <a:r>
              <a:rPr lang="en-GB" sz="2400" dirty="0"/>
              <a:t> being replaced.</a:t>
            </a:r>
          </a:p>
        </p:txBody>
      </p:sp>
      <p:sp>
        <p:nvSpPr>
          <p:cNvPr id="11" name="TextBox 10"/>
          <p:cNvSpPr txBox="1"/>
          <p:nvPr/>
        </p:nvSpPr>
        <p:spPr>
          <a:xfrm>
            <a:off x="737013" y="4295806"/>
            <a:ext cx="5152971" cy="919401"/>
          </a:xfrm>
          <a:prstGeom prst="roundRect">
            <a:avLst/>
          </a:prstGeom>
          <a:solidFill>
            <a:schemeClr val="accent1">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400" b="1" dirty="0"/>
              <a:t>Personal Pronouns</a:t>
            </a:r>
          </a:p>
          <a:p>
            <a:pPr algn="ctr"/>
            <a:r>
              <a:rPr lang="en-GB" sz="2400" dirty="0"/>
              <a:t>I, me, we, us, you, she, he, it, they</a:t>
            </a:r>
          </a:p>
        </p:txBody>
      </p:sp>
      <p:sp>
        <p:nvSpPr>
          <p:cNvPr id="12" name="TextBox 11"/>
          <p:cNvSpPr txBox="1"/>
          <p:nvPr/>
        </p:nvSpPr>
        <p:spPr>
          <a:xfrm>
            <a:off x="6197994" y="4280317"/>
            <a:ext cx="5152971" cy="919401"/>
          </a:xfrm>
          <a:prstGeom prst="roundRect">
            <a:avLst/>
          </a:prstGeom>
          <a:solidFill>
            <a:schemeClr val="accent1">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400" b="1" dirty="0"/>
              <a:t>Possessive Pronouns</a:t>
            </a:r>
          </a:p>
          <a:p>
            <a:pPr algn="ctr"/>
            <a:r>
              <a:rPr lang="en-GB" sz="2400" dirty="0"/>
              <a:t>m</a:t>
            </a:r>
            <a:r>
              <a:rPr lang="en-GB" sz="2400" smtClean="0"/>
              <a:t>ine</a:t>
            </a:r>
            <a:r>
              <a:rPr lang="en-GB" sz="2400" dirty="0"/>
              <a:t>, yours, his, hers, its, ours, theirs</a:t>
            </a:r>
          </a:p>
        </p:txBody>
      </p:sp>
      <p:sp>
        <p:nvSpPr>
          <p:cNvPr id="14" name="TextBox 13"/>
          <p:cNvSpPr txBox="1"/>
          <p:nvPr/>
        </p:nvSpPr>
        <p:spPr>
          <a:xfrm>
            <a:off x="10023987" y="6341109"/>
            <a:ext cx="2168013" cy="261610"/>
          </a:xfrm>
          <a:prstGeom prst="rect">
            <a:avLst/>
          </a:prstGeom>
          <a:noFill/>
        </p:spPr>
        <p:txBody>
          <a:bodyPr wrap="square" rtlCol="0">
            <a:spAutoFit/>
          </a:bodyPr>
          <a:lstStyle/>
          <a:p>
            <a:r>
              <a:rPr lang="en-GB" sz="1050" dirty="0"/>
              <a:t>Week 1 Friday  Grammar 2</a:t>
            </a:r>
          </a:p>
        </p:txBody>
      </p:sp>
      <p:sp>
        <p:nvSpPr>
          <p:cNvPr id="15" name="TextBox 14"/>
          <p:cNvSpPr txBox="1"/>
          <p:nvPr/>
        </p:nvSpPr>
        <p:spPr>
          <a:xfrm>
            <a:off x="1363637" y="5393069"/>
            <a:ext cx="5152971" cy="919401"/>
          </a:xfrm>
          <a:prstGeom prst="roundRect">
            <a:avLst/>
          </a:prstGeom>
          <a:solidFill>
            <a:schemeClr val="accent1">
              <a:lumMod val="20000"/>
              <a:lumOff val="8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400" b="1" dirty="0"/>
              <a:t>Possessive Determiners</a:t>
            </a:r>
          </a:p>
          <a:p>
            <a:pPr algn="ctr"/>
            <a:r>
              <a:rPr lang="en-GB" sz="2400" dirty="0"/>
              <a:t>m</a:t>
            </a:r>
            <a:r>
              <a:rPr lang="en-GB" sz="2400" dirty="0" smtClean="0"/>
              <a:t>y</a:t>
            </a:r>
            <a:r>
              <a:rPr lang="en-GB" sz="2400" dirty="0"/>
              <a:t>, your, his, her, its, our, their</a:t>
            </a:r>
          </a:p>
        </p:txBody>
      </p:sp>
      <p:sp>
        <p:nvSpPr>
          <p:cNvPr id="5" name="Oval Callout 4"/>
          <p:cNvSpPr/>
          <p:nvPr/>
        </p:nvSpPr>
        <p:spPr>
          <a:xfrm>
            <a:off x="6753412" y="5343894"/>
            <a:ext cx="4691349" cy="789967"/>
          </a:xfrm>
          <a:prstGeom prst="wedgeEllipseCallout">
            <a:avLst>
              <a:gd name="adj1" fmla="val -62612"/>
              <a:gd name="adj2" fmla="val 45408"/>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chemeClr val="tx1"/>
                </a:solidFill>
              </a:rPr>
              <a:t>Determiners stand NEXT TO their noun. They do not replace it. </a:t>
            </a:r>
            <a:endParaRPr lang="en-US" dirty="0">
              <a:solidFill>
                <a:schemeClr val="tx1"/>
              </a:solidFill>
            </a:endParaRPr>
          </a:p>
        </p:txBody>
      </p:sp>
    </p:spTree>
    <p:extLst>
      <p:ext uri="{BB962C8B-B14F-4D97-AF65-F5344CB8AC3E}">
        <p14:creationId xmlns:p14="http://schemas.microsoft.com/office/powerpoint/2010/main" xmlns="" val="1862711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animBg="1"/>
      <p:bldP spid="8" grpId="0" build="p"/>
      <p:bldP spid="9" grpId="0" animBg="1"/>
      <p:bldP spid="10" grpId="0" build="p"/>
      <p:bldP spid="11" grpId="0" animBg="1"/>
      <p:bldP spid="12" grpId="0" animBg="1"/>
      <p:bldP spid="15"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62280" y="667377"/>
            <a:ext cx="10573555" cy="646331"/>
          </a:xfrm>
          <a:prstGeom prst="rect">
            <a:avLst/>
          </a:prstGeom>
          <a:noFill/>
        </p:spPr>
        <p:txBody>
          <a:bodyPr wrap="square" rtlCol="0">
            <a:spAutoFit/>
          </a:bodyPr>
          <a:lstStyle/>
          <a:p>
            <a:pPr algn="ctr"/>
            <a:r>
              <a:rPr lang="en-GB" sz="3600" b="1" dirty="0">
                <a:solidFill>
                  <a:srgbClr val="0000FF"/>
                </a:solidFill>
              </a:rPr>
              <a:t>Pronouns help to link ideas in a story</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3305353" y="1222315"/>
            <a:ext cx="6687408" cy="589072"/>
          </a:xfrm>
          <a:prstGeom prst="rect">
            <a:avLst/>
          </a:prstGeom>
        </p:spPr>
        <p:txBody>
          <a:bodyPr wrap="none">
            <a:spAutoFit/>
          </a:bodyPr>
          <a:lstStyle/>
          <a:p>
            <a:pPr>
              <a:lnSpc>
                <a:spcPct val="150000"/>
              </a:lnSpc>
            </a:pPr>
            <a:r>
              <a:rPr lang="en-GB" sz="2400" b="1" dirty="0">
                <a:solidFill>
                  <a:srgbClr val="0000FF"/>
                </a:solidFill>
              </a:rPr>
              <a:t>Pronouns</a:t>
            </a:r>
            <a:r>
              <a:rPr lang="en-GB" sz="2400" dirty="0"/>
              <a:t> </a:t>
            </a:r>
            <a:r>
              <a:rPr lang="en-GB" sz="2400" b="1" dirty="0"/>
              <a:t>make links</a:t>
            </a:r>
            <a:r>
              <a:rPr lang="en-GB" sz="2400" dirty="0"/>
              <a:t> to what has already been said.</a:t>
            </a:r>
          </a:p>
        </p:txBody>
      </p:sp>
      <p:sp>
        <p:nvSpPr>
          <p:cNvPr id="15" name="TextBox 14"/>
          <p:cNvSpPr txBox="1"/>
          <p:nvPr/>
        </p:nvSpPr>
        <p:spPr>
          <a:xfrm>
            <a:off x="3718828" y="5340395"/>
            <a:ext cx="9385757" cy="461665"/>
          </a:xfrm>
          <a:prstGeom prst="rect">
            <a:avLst/>
          </a:prstGeom>
          <a:noFill/>
        </p:spPr>
        <p:txBody>
          <a:bodyPr wrap="square" rtlCol="0">
            <a:spAutoFit/>
          </a:bodyPr>
          <a:lstStyle/>
          <a:p>
            <a:r>
              <a:rPr lang="en-GB" sz="2400" i="1" dirty="0">
                <a:solidFill>
                  <a:schemeClr val="accent5">
                    <a:lumMod val="75000"/>
                  </a:schemeClr>
                </a:solidFill>
              </a:rPr>
              <a:t>Which pronouns or determiners relate to the princess?</a:t>
            </a:r>
          </a:p>
        </p:txBody>
      </p:sp>
      <p:sp>
        <p:nvSpPr>
          <p:cNvPr id="8" name="Rectangle 7"/>
          <p:cNvSpPr/>
          <p:nvPr/>
        </p:nvSpPr>
        <p:spPr>
          <a:xfrm>
            <a:off x="3305353" y="1920690"/>
            <a:ext cx="7713420" cy="3236207"/>
          </a:xfrm>
          <a:prstGeom prst="rect">
            <a:avLst/>
          </a:prstGeom>
          <a:solidFill>
            <a:srgbClr val="CEE1F2"/>
          </a:solidFill>
        </p:spPr>
        <p:txBody>
          <a:bodyPr wrap="square">
            <a:spAutoFit/>
          </a:bodyPr>
          <a:lstStyle/>
          <a:p>
            <a:pPr>
              <a:lnSpc>
                <a:spcPct val="107000"/>
              </a:lnSpc>
              <a:spcAft>
                <a:spcPts val="800"/>
              </a:spcAft>
            </a:pPr>
            <a:r>
              <a:rPr lang="en-GB" sz="2400" dirty="0">
                <a:latin typeface="Calibri" panose="020F0502020204030204" pitchFamily="34" charset="0"/>
                <a:ea typeface="Calibri" panose="020F0502020204030204" pitchFamily="34" charset="0"/>
                <a:cs typeface="Times New Roman" panose="02020603050405020304" pitchFamily="18" charset="0"/>
              </a:rPr>
              <a:t>The princess climbed into bed and she pulled up her covers. The bed had twenty mattresses piled high and it towered beneath her. The princess wondered if she might be sick. She was not very good with heights. She closed her eyes and swallowed. Little did she know that far below a small pea was sitting, squashed by all of the bedding. It had been hidden there by the queen and its hard, round body was pushing up towards her.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 xmlns:a16="http://schemas.microsoft.com/office/drawing/2014/main" id="{B0081CEF-6A27-424C-A42B-289EC0D574A7}"/>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2578" b="99883" l="742" r="96398">
                        <a14:foregroundMark x1="6992" y1="28940" x2="6992" y2="39133"/>
                        <a14:foregroundMark x1="742" y1="35501" x2="1695" y2="38957"/>
                        <a14:foregroundMark x1="15148" y1="93849" x2="79343" y2="94845"/>
                        <a14:foregroundMark x1="79343" y1="94845" x2="84958" y2="94552"/>
                        <a14:foregroundMark x1="15784" y1="98535" x2="54449" y2="99414"/>
                        <a14:foregroundMark x1="54449" y1="99414" x2="87924" y2="98887"/>
                        <a14:foregroundMark x1="87924" y1="98887" x2="91208" y2="93146"/>
                        <a14:foregroundMark x1="96822" y1="99941" x2="93750" y2="96602"/>
                        <a14:foregroundMark x1="90890" y1="85882" x2="90572" y2="84827"/>
                        <a14:foregroundMark x1="64936" y1="57821" x2="69280" y2="59051"/>
                        <a14:foregroundMark x1="83051" y1="83480" x2="83369" y2="80668"/>
                        <a14:foregroundMark x1="34216" y1="13357" x2="35805" y2="9842"/>
                        <a14:foregroundMark x1="40784" y1="13533" x2="46186" y2="7264"/>
                        <a14:foregroundMark x1="38983" y1="5565" x2="39513" y2="7088"/>
                        <a14:foregroundMark x1="32627" y1="2578" x2="33263" y2="5390"/>
                      </a14:backgroundRemoval>
                    </a14:imgEffect>
                  </a14:imgLayer>
                </a14:imgProps>
              </a:ext>
            </a:extLst>
          </a:blip>
          <a:stretch>
            <a:fillRect/>
          </a:stretch>
        </p:blipFill>
        <p:spPr>
          <a:xfrm>
            <a:off x="543951" y="464235"/>
            <a:ext cx="3236343" cy="5852160"/>
          </a:xfrm>
          <a:prstGeom prst="rect">
            <a:avLst/>
          </a:prstGeom>
        </p:spPr>
      </p:pic>
      <p:sp>
        <p:nvSpPr>
          <p:cNvPr id="10" name="TextBox 9">
            <a:extLst>
              <a:ext uri="{FF2B5EF4-FFF2-40B4-BE49-F238E27FC236}">
                <a16:creationId xmlns="" xmlns:a16="http://schemas.microsoft.com/office/drawing/2014/main" id="{287087CE-ED32-B242-858A-0EC6AB60F67B}"/>
              </a:ext>
            </a:extLst>
          </p:cNvPr>
          <p:cNvSpPr txBox="1"/>
          <p:nvPr/>
        </p:nvSpPr>
        <p:spPr>
          <a:xfrm>
            <a:off x="3718827" y="5750878"/>
            <a:ext cx="9385757" cy="461665"/>
          </a:xfrm>
          <a:prstGeom prst="rect">
            <a:avLst/>
          </a:prstGeom>
          <a:noFill/>
        </p:spPr>
        <p:txBody>
          <a:bodyPr wrap="square" rtlCol="0">
            <a:spAutoFit/>
          </a:bodyPr>
          <a:lstStyle/>
          <a:p>
            <a:r>
              <a:rPr lang="en-GB" sz="2400" i="1" dirty="0">
                <a:solidFill>
                  <a:schemeClr val="accent5">
                    <a:lumMod val="75000"/>
                  </a:schemeClr>
                </a:solidFill>
              </a:rPr>
              <a:t>Which pronouns or determiners relate to the pea?</a:t>
            </a:r>
          </a:p>
        </p:txBody>
      </p:sp>
    </p:spTree>
    <p:extLst>
      <p:ext uri="{BB962C8B-B14F-4D97-AF65-F5344CB8AC3E}">
        <p14:creationId xmlns:p14="http://schemas.microsoft.com/office/powerpoint/2010/main" xmlns="" val="2040224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animBg="1"/>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67144" y="674227"/>
            <a:ext cx="10573555" cy="646331"/>
          </a:xfrm>
          <a:prstGeom prst="rect">
            <a:avLst/>
          </a:prstGeom>
          <a:noFill/>
        </p:spPr>
        <p:txBody>
          <a:bodyPr wrap="square" rtlCol="0">
            <a:spAutoFit/>
          </a:bodyPr>
          <a:lstStyle/>
          <a:p>
            <a:pPr algn="ctr"/>
            <a:r>
              <a:rPr lang="en-GB" sz="3600" b="1" dirty="0">
                <a:solidFill>
                  <a:srgbClr val="0000FF"/>
                </a:solidFill>
              </a:rPr>
              <a:t>Pronouns help to link ideas in a story</a:t>
            </a:r>
            <a:r>
              <a:rPr lang="en-GB" sz="800" dirty="0">
                <a:solidFill>
                  <a:srgbClr val="0000CC"/>
                </a:solidFill>
                <a:latin typeface="Calibri" panose="020F0502020204030204" pitchFamily="34" charset="0"/>
                <a:ea typeface="Times New Roman" panose="02020603050405020304" pitchFamily="18" charset="0"/>
                <a:cs typeface="Arial" panose="020B0604020202020204" pitchFamily="34" charset="0"/>
              </a:rPr>
              <a:t> </a:t>
            </a:r>
            <a:endParaRPr lang="en-GB" sz="800" dirty="0">
              <a:latin typeface="Times New Roman" panose="02020603050405020304" pitchFamily="18" charset="0"/>
              <a:ea typeface="Times New Roman" panose="02020603050405020304" pitchFamily="18" charset="0"/>
            </a:endParaRPr>
          </a:p>
        </p:txBody>
      </p:sp>
      <p:sp>
        <p:nvSpPr>
          <p:cNvPr id="7" name="Rectangle 6"/>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p:cNvSpPr/>
          <p:nvPr/>
        </p:nvSpPr>
        <p:spPr>
          <a:xfrm>
            <a:off x="3310217" y="1231945"/>
            <a:ext cx="6687408" cy="589072"/>
          </a:xfrm>
          <a:prstGeom prst="rect">
            <a:avLst/>
          </a:prstGeom>
        </p:spPr>
        <p:txBody>
          <a:bodyPr wrap="none">
            <a:spAutoFit/>
          </a:bodyPr>
          <a:lstStyle/>
          <a:p>
            <a:pPr>
              <a:lnSpc>
                <a:spcPct val="150000"/>
              </a:lnSpc>
            </a:pPr>
            <a:r>
              <a:rPr lang="en-GB" sz="2400" b="1" dirty="0">
                <a:solidFill>
                  <a:srgbClr val="0000FF"/>
                </a:solidFill>
              </a:rPr>
              <a:t>Pronouns</a:t>
            </a:r>
            <a:r>
              <a:rPr lang="en-GB" sz="2400" dirty="0"/>
              <a:t> </a:t>
            </a:r>
            <a:r>
              <a:rPr lang="en-GB" sz="2400" b="1" dirty="0"/>
              <a:t>make links</a:t>
            </a:r>
            <a:r>
              <a:rPr lang="en-GB" sz="2400" dirty="0"/>
              <a:t> to what has already been said.</a:t>
            </a:r>
          </a:p>
        </p:txBody>
      </p:sp>
      <p:sp>
        <p:nvSpPr>
          <p:cNvPr id="8" name="Rectangle 7"/>
          <p:cNvSpPr/>
          <p:nvPr/>
        </p:nvSpPr>
        <p:spPr>
          <a:xfrm>
            <a:off x="3207510" y="1945286"/>
            <a:ext cx="8087477" cy="3236207"/>
          </a:xfrm>
          <a:prstGeom prst="rect">
            <a:avLst/>
          </a:prstGeom>
          <a:solidFill>
            <a:srgbClr val="CEE1F2"/>
          </a:solidFill>
        </p:spPr>
        <p:txBody>
          <a:bodyPr wrap="square">
            <a:spAutoFit/>
          </a:bodyPr>
          <a:lstStyle/>
          <a:p>
            <a:pPr>
              <a:lnSpc>
                <a:spcPct val="107000"/>
              </a:lnSpc>
              <a:spcAft>
                <a:spcPts val="800"/>
              </a:spcAft>
            </a:pPr>
            <a:r>
              <a:rPr lang="en-GB" sz="2400" b="1" dirty="0">
                <a:latin typeface="Calibri" panose="020F0502020204030204" pitchFamily="34" charset="0"/>
                <a:ea typeface="Calibri" panose="020F0502020204030204" pitchFamily="34" charset="0"/>
                <a:cs typeface="Times New Roman" panose="02020603050405020304" pitchFamily="18" charset="0"/>
              </a:rPr>
              <a:t>The princess </a:t>
            </a:r>
            <a:r>
              <a:rPr lang="en-GB" sz="2400" dirty="0">
                <a:latin typeface="Calibri" panose="020F0502020204030204" pitchFamily="34" charset="0"/>
                <a:ea typeface="Calibri" panose="020F0502020204030204" pitchFamily="34" charset="0"/>
                <a:cs typeface="Times New Roman" panose="02020603050405020304" pitchFamily="18" charset="0"/>
              </a:rPr>
              <a:t>climbed into bed and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she</a:t>
            </a:r>
            <a:r>
              <a:rPr lang="en-GB" sz="2400" dirty="0">
                <a:latin typeface="Calibri" panose="020F0502020204030204" pitchFamily="34" charset="0"/>
                <a:ea typeface="Calibri" panose="020F0502020204030204" pitchFamily="34" charset="0"/>
                <a:cs typeface="Times New Roman" panose="02020603050405020304" pitchFamily="18" charset="0"/>
              </a:rPr>
              <a:t> pulled up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her</a:t>
            </a:r>
            <a:r>
              <a:rPr lang="en-GB" sz="2400" dirty="0">
                <a:latin typeface="Calibri" panose="020F0502020204030204" pitchFamily="34" charset="0"/>
                <a:ea typeface="Calibri" panose="020F0502020204030204" pitchFamily="34" charset="0"/>
                <a:cs typeface="Times New Roman" panose="02020603050405020304" pitchFamily="18" charset="0"/>
              </a:rPr>
              <a:t> covers. The bed had twenty mattresses piled high and it towered beneath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her</a:t>
            </a:r>
            <a:r>
              <a:rPr lang="en-GB" sz="2400" dirty="0">
                <a:latin typeface="Calibri" panose="020F0502020204030204" pitchFamily="34" charset="0"/>
                <a:ea typeface="Calibri" panose="020F0502020204030204" pitchFamily="34" charset="0"/>
                <a:cs typeface="Times New Roman" panose="02020603050405020304" pitchFamily="18" charset="0"/>
              </a:rPr>
              <a:t>. The princess wondered if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she</a:t>
            </a:r>
            <a:r>
              <a:rPr lang="en-GB" sz="2400" dirty="0">
                <a:latin typeface="Calibri" panose="020F0502020204030204" pitchFamily="34" charset="0"/>
                <a:ea typeface="Calibri" panose="020F0502020204030204" pitchFamily="34" charset="0"/>
                <a:cs typeface="Times New Roman" panose="02020603050405020304" pitchFamily="18" charset="0"/>
              </a:rPr>
              <a:t> might be sick.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She</a:t>
            </a:r>
            <a:r>
              <a:rPr lang="en-GB" sz="2400" dirty="0">
                <a:latin typeface="Calibri" panose="020F0502020204030204" pitchFamily="34" charset="0"/>
                <a:ea typeface="Calibri" panose="020F0502020204030204" pitchFamily="34" charset="0"/>
                <a:cs typeface="Times New Roman" panose="02020603050405020304" pitchFamily="18" charset="0"/>
              </a:rPr>
              <a:t> was not very good with heights.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She</a:t>
            </a:r>
            <a:r>
              <a:rPr lang="en-GB" sz="2400" dirty="0">
                <a:latin typeface="Calibri" panose="020F0502020204030204" pitchFamily="34" charset="0"/>
                <a:ea typeface="Calibri" panose="020F0502020204030204" pitchFamily="34" charset="0"/>
                <a:cs typeface="Times New Roman" panose="02020603050405020304" pitchFamily="18" charset="0"/>
              </a:rPr>
              <a:t> closed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her</a:t>
            </a:r>
            <a:r>
              <a:rPr lang="en-GB" sz="2400" dirty="0">
                <a:latin typeface="Calibri" panose="020F0502020204030204" pitchFamily="34" charset="0"/>
                <a:ea typeface="Calibri" panose="020F0502020204030204" pitchFamily="34" charset="0"/>
                <a:cs typeface="Times New Roman" panose="02020603050405020304" pitchFamily="18" charset="0"/>
              </a:rPr>
              <a:t> eyes and swallowed. Little did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she</a:t>
            </a:r>
            <a:r>
              <a:rPr lang="en-GB" sz="2400" dirty="0">
                <a:latin typeface="Calibri" panose="020F0502020204030204" pitchFamily="34" charset="0"/>
                <a:ea typeface="Calibri" panose="020F0502020204030204" pitchFamily="34" charset="0"/>
                <a:cs typeface="Times New Roman" panose="02020603050405020304" pitchFamily="18" charset="0"/>
              </a:rPr>
              <a:t> know that far below a small </a:t>
            </a:r>
            <a:r>
              <a:rPr lang="en-GB" sz="2400" b="1" dirty="0">
                <a:latin typeface="Calibri" panose="020F0502020204030204" pitchFamily="34" charset="0"/>
                <a:ea typeface="Calibri" panose="020F0502020204030204" pitchFamily="34" charset="0"/>
                <a:cs typeface="Times New Roman" panose="02020603050405020304" pitchFamily="18" charset="0"/>
              </a:rPr>
              <a:t>pea</a:t>
            </a:r>
            <a:r>
              <a:rPr lang="en-GB" sz="2400" dirty="0">
                <a:latin typeface="Calibri" panose="020F0502020204030204" pitchFamily="34" charset="0"/>
                <a:ea typeface="Calibri" panose="020F0502020204030204" pitchFamily="34" charset="0"/>
                <a:cs typeface="Times New Roman" panose="02020603050405020304" pitchFamily="18" charset="0"/>
              </a:rPr>
              <a:t> was sitting, squashed by all of the bedding. </a:t>
            </a:r>
            <a:r>
              <a:rPr lang="en-GB" sz="2400" dirty="0">
                <a:solidFill>
                  <a:srgbClr val="00B050"/>
                </a:solidFill>
                <a:latin typeface="Calibri" panose="020F0502020204030204" pitchFamily="34" charset="0"/>
                <a:ea typeface="Calibri" panose="020F0502020204030204" pitchFamily="34" charset="0"/>
                <a:cs typeface="Times New Roman" panose="02020603050405020304" pitchFamily="18" charset="0"/>
              </a:rPr>
              <a:t>It</a:t>
            </a:r>
            <a:r>
              <a:rPr lang="en-GB" sz="2400" dirty="0">
                <a:latin typeface="Calibri" panose="020F0502020204030204" pitchFamily="34" charset="0"/>
                <a:ea typeface="Calibri" panose="020F0502020204030204" pitchFamily="34" charset="0"/>
                <a:cs typeface="Times New Roman" panose="02020603050405020304" pitchFamily="18" charset="0"/>
              </a:rPr>
              <a:t> had been hidden there by the queen and </a:t>
            </a:r>
            <a:r>
              <a:rPr lang="en-GB" sz="2400" dirty="0">
                <a:solidFill>
                  <a:srgbClr val="00B050"/>
                </a:solidFill>
                <a:latin typeface="Calibri" panose="020F0502020204030204" pitchFamily="34" charset="0"/>
                <a:ea typeface="Calibri" panose="020F0502020204030204" pitchFamily="34" charset="0"/>
                <a:cs typeface="Times New Roman" panose="02020603050405020304" pitchFamily="18" charset="0"/>
              </a:rPr>
              <a:t>its</a:t>
            </a:r>
            <a:r>
              <a:rPr lang="en-GB" sz="2400" dirty="0">
                <a:latin typeface="Calibri" panose="020F0502020204030204" pitchFamily="34" charset="0"/>
                <a:ea typeface="Calibri" panose="020F0502020204030204" pitchFamily="34" charset="0"/>
                <a:cs typeface="Times New Roman" panose="02020603050405020304" pitchFamily="18" charset="0"/>
              </a:rPr>
              <a:t> hard, round body was pushing up towards </a:t>
            </a:r>
            <a:r>
              <a:rPr lang="en-GB" sz="2400" dirty="0">
                <a:solidFill>
                  <a:srgbClr val="0000FF"/>
                </a:solidFill>
                <a:latin typeface="Calibri" panose="020F0502020204030204" pitchFamily="34" charset="0"/>
                <a:ea typeface="Calibri" panose="020F0502020204030204" pitchFamily="34" charset="0"/>
                <a:cs typeface="Times New Roman" panose="02020603050405020304" pitchFamily="18" charset="0"/>
              </a:rPr>
              <a:t>her</a:t>
            </a:r>
            <a:r>
              <a:rPr lang="en-GB" sz="2400" dirty="0">
                <a:latin typeface="Calibri" panose="020F0502020204030204" pitchFamily="34" charset="0"/>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p:cNvSpPr/>
          <p:nvPr/>
        </p:nvSpPr>
        <p:spPr>
          <a:xfrm>
            <a:off x="3642727" y="5305763"/>
            <a:ext cx="7518918" cy="646331"/>
          </a:xfrm>
          <a:prstGeom prst="rect">
            <a:avLst/>
          </a:prstGeom>
        </p:spPr>
        <p:txBody>
          <a:bodyPr wrap="none">
            <a:spAutoFit/>
          </a:bodyPr>
          <a:lstStyle/>
          <a:p>
            <a:pPr>
              <a:lnSpc>
                <a:spcPct val="150000"/>
              </a:lnSpc>
            </a:pPr>
            <a:r>
              <a:rPr lang="en-GB" sz="2400" dirty="0">
                <a:solidFill>
                  <a:srgbClr val="0000FF"/>
                </a:solidFill>
              </a:rPr>
              <a:t>Pronouns</a:t>
            </a:r>
            <a:r>
              <a:rPr lang="en-GB" sz="2400" dirty="0"/>
              <a:t> help writing </a:t>
            </a:r>
            <a:r>
              <a:rPr lang="en-GB" sz="2400" b="1" dirty="0"/>
              <a:t>flow</a:t>
            </a:r>
            <a:r>
              <a:rPr lang="en-GB" sz="2400" dirty="0"/>
              <a:t> </a:t>
            </a:r>
            <a:r>
              <a:rPr lang="en-GB" sz="2400" b="1" dirty="0"/>
              <a:t>by making links </a:t>
            </a:r>
            <a:r>
              <a:rPr lang="en-GB" sz="2400" dirty="0"/>
              <a:t>across the text.</a:t>
            </a:r>
          </a:p>
        </p:txBody>
      </p:sp>
      <p:pic>
        <p:nvPicPr>
          <p:cNvPr id="11" name="Picture 10">
            <a:extLst>
              <a:ext uri="{FF2B5EF4-FFF2-40B4-BE49-F238E27FC236}">
                <a16:creationId xmlns="" xmlns:a16="http://schemas.microsoft.com/office/drawing/2014/main" id="{3B0DCEDF-6A7B-C048-A643-94A7867D59F2}"/>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2578" b="99883" l="742" r="96398">
                        <a14:foregroundMark x1="6992" y1="28940" x2="6992" y2="39133"/>
                        <a14:foregroundMark x1="742" y1="35501" x2="1695" y2="38957"/>
                        <a14:foregroundMark x1="15148" y1="93849" x2="79343" y2="94845"/>
                        <a14:foregroundMark x1="79343" y1="94845" x2="84958" y2="94552"/>
                        <a14:foregroundMark x1="15784" y1="98535" x2="54449" y2="99414"/>
                        <a14:foregroundMark x1="54449" y1="99414" x2="87924" y2="98887"/>
                        <a14:foregroundMark x1="87924" y1="98887" x2="91208" y2="93146"/>
                        <a14:foregroundMark x1="96822" y1="99941" x2="93750" y2="96602"/>
                        <a14:foregroundMark x1="90890" y1="85882" x2="90572" y2="84827"/>
                        <a14:foregroundMark x1="64936" y1="57821" x2="69280" y2="59051"/>
                        <a14:foregroundMark x1="83051" y1="83480" x2="83369" y2="80668"/>
                        <a14:foregroundMark x1="34216" y1="13357" x2="35805" y2="9842"/>
                        <a14:foregroundMark x1="40784" y1="13533" x2="46186" y2="7264"/>
                        <a14:foregroundMark x1="38983" y1="5565" x2="39513" y2="7088"/>
                        <a14:foregroundMark x1="32627" y1="2578" x2="33263" y2="5390"/>
                      </a14:backgroundRemoval>
                    </a14:imgEffect>
                  </a14:imgLayer>
                </a14:imgProps>
              </a:ext>
            </a:extLst>
          </a:blip>
          <a:stretch>
            <a:fillRect/>
          </a:stretch>
        </p:blipFill>
        <p:spPr>
          <a:xfrm>
            <a:off x="543951" y="464235"/>
            <a:ext cx="3236342" cy="5852159"/>
          </a:xfrm>
          <a:prstGeom prst="rect">
            <a:avLst/>
          </a:prstGeom>
        </p:spPr>
      </p:pic>
      <p:sp>
        <p:nvSpPr>
          <p:cNvPr id="5" name="Line Callout 1 4"/>
          <p:cNvSpPr/>
          <p:nvPr/>
        </p:nvSpPr>
        <p:spPr>
          <a:xfrm>
            <a:off x="9849618" y="4941167"/>
            <a:ext cx="1440276" cy="402729"/>
          </a:xfrm>
          <a:prstGeom prst="borderCallout1">
            <a:avLst>
              <a:gd name="adj1" fmla="val 37981"/>
              <a:gd name="adj2" fmla="val -926"/>
              <a:gd name="adj3" fmla="val -52885"/>
              <a:gd name="adj4" fmla="val -236749"/>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rgbClr val="006600"/>
                </a:solidFill>
              </a:rPr>
              <a:t>d</a:t>
            </a:r>
            <a:r>
              <a:rPr lang="en-US" dirty="0" smtClean="0">
                <a:solidFill>
                  <a:srgbClr val="006600"/>
                </a:solidFill>
              </a:rPr>
              <a:t>eterminer</a:t>
            </a:r>
            <a:endParaRPr lang="en-US" dirty="0">
              <a:solidFill>
                <a:srgbClr val="006600"/>
              </a:solidFill>
            </a:endParaRPr>
          </a:p>
        </p:txBody>
      </p:sp>
    </p:spTree>
    <p:extLst>
      <p:ext uri="{BB962C8B-B14F-4D97-AF65-F5344CB8AC3E}">
        <p14:creationId xmlns:p14="http://schemas.microsoft.com/office/powerpoint/2010/main" xmlns="" val="3058577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9010" y="3001335"/>
            <a:ext cx="1513979" cy="855330"/>
          </a:xfrm>
        </p:spPr>
        <p:txBody>
          <a:bodyPr>
            <a:noAutofit/>
          </a:bodyPr>
          <a:lstStyle/>
          <a:p>
            <a:r>
              <a:rPr lang="en-GB" b="1" dirty="0">
                <a:solidFill>
                  <a:srgbClr val="0000FF"/>
                </a:solidFill>
                <a:latin typeface="+mn-lt"/>
              </a:rPr>
              <a:t>End</a:t>
            </a:r>
          </a:p>
        </p:txBody>
      </p:sp>
      <p:sp>
        <p:nvSpPr>
          <p:cNvPr id="16" name="Rectangle 15"/>
          <p:cNvSpPr/>
          <p:nvPr/>
        </p:nvSpPr>
        <p:spPr>
          <a:xfrm>
            <a:off x="506437" y="464234"/>
            <a:ext cx="11141612" cy="5852160"/>
          </a:xfrm>
          <a:prstGeom prst="rect">
            <a:avLst/>
          </a:prstGeom>
          <a:noFill/>
          <a:ln w="63500" cmpd="dbl">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8" name="Picture 7">
            <a:extLst>
              <a:ext uri="{FF2B5EF4-FFF2-40B4-BE49-F238E27FC236}">
                <a16:creationId xmlns="" xmlns:a16="http://schemas.microsoft.com/office/drawing/2014/main" id="{484598E3-C0B7-4040-B2E8-EC70DC02E286}"/>
              </a:ext>
            </a:extLst>
          </p:cNvPr>
          <p:cNvPicPr>
            <a:picLocks noChangeAspect="1"/>
          </p:cNvPicPr>
          <p:nvPr/>
        </p:nvPicPr>
        <p:blipFill>
          <a:blip r:embed="rId3" cstate="print">
            <a:extLst>
              <a:ext uri="{BEBA8EAE-BF5A-486C-A8C5-ECC9F3942E4B}">
                <a14:imgProps xmlns:a14="http://schemas.microsoft.com/office/drawing/2010/main" xmlns="">
                  <a14:imgLayer r:embed="rId4">
                    <a14:imgEffect>
                      <a14:backgroundRemoval t="2524" b="90694" l="4977" r="93002">
                        <a14:foregroundMark x1="5132" y1="65931" x2="9953" y2="59464"/>
                        <a14:foregroundMark x1="34681" y1="8360" x2="45723" y2="6151"/>
                        <a14:foregroundMark x1="40124" y1="2997" x2="42146" y2="2524"/>
                        <a14:foregroundMark x1="93157" y1="25710" x2="92379" y2="26183"/>
                        <a14:foregroundMark x1="26594" y1="87855" x2="29860" y2="89748"/>
                        <a14:foregroundMark x1="12908" y1="89117" x2="13530" y2="90694"/>
                        <a14:foregroundMark x1="32348" y1="90063" x2="33126" y2="90536"/>
                      </a14:backgroundRemoval>
                    </a14:imgEffect>
                  </a14:imgLayer>
                </a14:imgProps>
              </a:ext>
            </a:extLst>
          </a:blip>
          <a:stretch>
            <a:fillRect/>
          </a:stretch>
        </p:blipFill>
        <p:spPr>
          <a:xfrm>
            <a:off x="5218917" y="885779"/>
            <a:ext cx="2145588" cy="2115556"/>
          </a:xfrm>
          <a:prstGeom prst="rect">
            <a:avLst/>
          </a:prstGeom>
        </p:spPr>
      </p:pic>
      <p:pic>
        <p:nvPicPr>
          <p:cNvPr id="9" name="Picture 8">
            <a:extLst>
              <a:ext uri="{FF2B5EF4-FFF2-40B4-BE49-F238E27FC236}">
                <a16:creationId xmlns="" xmlns:a16="http://schemas.microsoft.com/office/drawing/2014/main" id="{1F4FB8E1-6A07-C84C-94CB-3AE6FBB2B0AA}"/>
              </a:ext>
            </a:extLst>
          </p:cNvPr>
          <p:cNvPicPr>
            <a:picLocks noChangeAspect="1"/>
          </p:cNvPicPr>
          <p:nvPr/>
        </p:nvPicPr>
        <p:blipFill>
          <a:blip r:embed="rId5" cstate="print">
            <a:extLst>
              <a:ext uri="{BEBA8EAE-BF5A-486C-A8C5-ECC9F3942E4B}">
                <a14:imgProps xmlns:a14="http://schemas.microsoft.com/office/drawing/2010/main" xmlns="">
                  <a14:imgLayer r:embed="rId6">
                    <a14:imgEffect>
                      <a14:backgroundRemoval t="7048" b="94476" l="5138" r="95413">
                        <a14:foregroundMark x1="5138" y1="26857" x2="7523" y2="33333"/>
                        <a14:foregroundMark x1="36697" y1="8190" x2="45872" y2="7238"/>
                        <a14:foregroundMark x1="45872" y1="7238" x2="46055" y2="7238"/>
                        <a14:foregroundMark x1="87523" y1="21333" x2="88624" y2="35238"/>
                        <a14:foregroundMark x1="91927" y1="17905" x2="95596" y2="12762"/>
                        <a14:foregroundMark x1="21284" y1="88952" x2="18899" y2="91810"/>
                        <a14:foregroundMark x1="14862" y1="93714" x2="17431" y2="94476"/>
                        <a14:backgroundMark x1="33211" y1="83619" x2="39083" y2="78857"/>
                        <a14:backgroundMark x1="39083" y1="78857" x2="40917" y2="81524"/>
                        <a14:backgroundMark x1="55596" y1="72952" x2="57431" y2="73333"/>
                        <a14:backgroundMark x1="74495" y1="72381" x2="77615" y2="79619"/>
                        <a14:backgroundMark x1="77615" y1="79619" x2="73761" y2="71048"/>
                      </a14:backgroundRemoval>
                    </a14:imgEffect>
                  </a14:imgLayer>
                </a14:imgProps>
              </a:ext>
            </a:extLst>
          </a:blip>
          <a:stretch>
            <a:fillRect/>
          </a:stretch>
        </p:blipFill>
        <p:spPr>
          <a:xfrm>
            <a:off x="4904717" y="3901769"/>
            <a:ext cx="2459788" cy="2369521"/>
          </a:xfrm>
          <a:prstGeom prst="rect">
            <a:avLst/>
          </a:prstGeom>
        </p:spPr>
      </p:pic>
    </p:spTree>
    <p:extLst>
      <p:ext uri="{BB962C8B-B14F-4D97-AF65-F5344CB8AC3E}">
        <p14:creationId xmlns:p14="http://schemas.microsoft.com/office/powerpoint/2010/main" xmlns="" val="20022850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1106</TotalTime>
  <Words>1653</Words>
  <Application>Microsoft Office PowerPoint</Application>
  <PresentationFormat>Custom</PresentationFormat>
  <Paragraphs>181</Paragraphs>
  <Slides>15</Slides>
  <Notes>14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Pronouns</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End</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Pronouns</dc:title>
  <dc:creator>Deidre Holes</dc:creator>
  <cp:lastModifiedBy>Windows User</cp:lastModifiedBy>
  <cp:revision>89</cp:revision>
  <dcterms:created xsi:type="dcterms:W3CDTF">2013-08-23T07:43:20Z</dcterms:created>
  <dcterms:modified xsi:type="dcterms:W3CDTF">2020-04-29T14:17:51Z</dcterms:modified>
</cp:coreProperties>
</file>