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7" r:id="rId10"/>
    <p:sldId id="264" r:id="rId11"/>
    <p:sldId id="269" r:id="rId12"/>
    <p:sldId id="266" r:id="rId13"/>
    <p:sldId id="290" r:id="rId14"/>
    <p:sldId id="265" r:id="rId15"/>
    <p:sldId id="271" r:id="rId16"/>
    <p:sldId id="272" r:id="rId17"/>
    <p:sldId id="28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70336"/>
  </p:normalViewPr>
  <p:slideViewPr>
    <p:cSldViewPr snapToGrid="0" snapToObjects="1">
      <p:cViewPr varScale="1">
        <p:scale>
          <a:sx n="58" d="100"/>
          <a:sy n="58" d="100"/>
        </p:scale>
        <p:origin x="19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C8DE8C-813E-DA45-8A9E-95681019025F}" type="datetimeFigureOut">
              <a:rPr lang="en-GB" smtClean="0"/>
              <a:t>22/03/2022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B1D740-6A38-DB43-A597-21CCF631477E}" type="slidenum">
              <a:rPr lang="en-GB" smtClean="0"/>
              <a:t>‹#›</a:t>
            </a:fld>
            <a:endParaRPr lang="en-GB"/>
          </a:p>
        </p:txBody>
      </p:sp>
    </p:spTree>
    <p:extLst>
      <p:ext uri="{BB962C8B-B14F-4D97-AF65-F5344CB8AC3E}">
        <p14:creationId xmlns:p14="http://schemas.microsoft.com/office/powerpoint/2010/main" val="3767597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childline.org.uk/info-advice/bullying-abuse-safety/types-bullying/"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childline.org.uk/get-support/contacting-childlin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childline.org.uk/info-advice/bullying-abuse-safety/getting-help/asking-adult-help/"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www.childline.org.uk/get-support/" TargetMode="External"/><Relationship Id="rId5" Type="http://schemas.openxmlformats.org/officeDocument/2006/relationships/hyperlink" Target="https://www.ceop.police.uk/Safety-Centre/" TargetMode="External"/><Relationship Id="rId4" Type="http://schemas.openxmlformats.org/officeDocument/2006/relationships/hyperlink" Target="https://www.childline.org.uk/info-advice/bullying-abuse-safety/online-mobile-safety/remove-nude-image-shared-online/"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1</a:t>
            </a:fld>
            <a:endParaRPr lang="en-GB"/>
          </a:p>
        </p:txBody>
      </p:sp>
    </p:spTree>
    <p:extLst>
      <p:ext uri="{BB962C8B-B14F-4D97-AF65-F5344CB8AC3E}">
        <p14:creationId xmlns:p14="http://schemas.microsoft.com/office/powerpoint/2010/main" val="2726758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Cyberbullying’s impact on young people’s mental health – Government Enquiry Report 2018</a:t>
            </a:r>
            <a:endParaRPr lang="en-GB" dirty="0"/>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Under-age use of social media is commonplace </a:t>
            </a:r>
            <a:endParaRPr lang="en-GB" dirty="0"/>
          </a:p>
          <a:p>
            <a:r>
              <a:rPr lang="en-GB" sz="1200" kern="1200" dirty="0">
                <a:solidFill>
                  <a:schemeClr val="tx1"/>
                </a:solidFill>
                <a:effectLst/>
                <a:latin typeface="+mn-lt"/>
                <a:ea typeface="+mn-ea"/>
                <a:cs typeface="+mn-cs"/>
              </a:rPr>
              <a:t>- Despite most major social media companies – including Facebook, Twitter, Snapchat, YouTube and Instagram – specifying that users must be 13 years old to have an account, we found that 61% of young people had a first account at age 12 or under. </a:t>
            </a:r>
            <a:endParaRPr lang="en-GB" dirty="0"/>
          </a:p>
          <a:p>
            <a:r>
              <a:rPr lang="en-GB" sz="1200" b="1" kern="1200" dirty="0">
                <a:solidFill>
                  <a:schemeClr val="tx1"/>
                </a:solidFill>
                <a:effectLst/>
                <a:latin typeface="+mn-lt"/>
                <a:ea typeface="+mn-ea"/>
                <a:cs typeface="+mn-cs"/>
              </a:rPr>
              <a:t>Children and young people are using social media for longer periods and using multiple profiles </a:t>
            </a:r>
            <a:endParaRPr lang="en-GB" dirty="0"/>
          </a:p>
          <a:p>
            <a:r>
              <a:rPr lang="en-GB" sz="1200" kern="1200" dirty="0">
                <a:solidFill>
                  <a:schemeClr val="tx1"/>
                </a:solidFill>
                <a:effectLst/>
                <a:latin typeface="+mn-lt"/>
                <a:ea typeface="+mn-ea"/>
                <a:cs typeface="+mn-cs"/>
              </a:rPr>
              <a:t>- Our survey indicated that nearly half (44%) of children and young people spend more than three hours per day on social media, whilst almost 1 in 10 (9%) reported always using social media overnight between midnight and 6am. </a:t>
            </a:r>
            <a:endParaRPr lang="en-GB" dirty="0"/>
          </a:p>
          <a:p>
            <a:r>
              <a:rPr lang="en-GB" sz="1200" b="1" kern="1200" dirty="0">
                <a:solidFill>
                  <a:schemeClr val="tx1"/>
                </a:solidFill>
                <a:effectLst/>
                <a:latin typeface="+mn-lt"/>
                <a:ea typeface="+mn-ea"/>
                <a:cs typeface="+mn-cs"/>
              </a:rPr>
              <a:t>There is a connection between intensive social media use and mental ill health </a:t>
            </a:r>
            <a:endParaRPr lang="en-GB" dirty="0"/>
          </a:p>
          <a:p>
            <a:r>
              <a:rPr lang="en-GB" sz="1200" kern="1200" dirty="0">
                <a:solidFill>
                  <a:schemeClr val="tx1"/>
                </a:solidFill>
                <a:effectLst/>
                <a:latin typeface="+mn-lt"/>
                <a:ea typeface="+mn-ea"/>
                <a:cs typeface="+mn-cs"/>
              </a:rPr>
              <a:t>- Thirty eight percent of young people reported that social media has a negative impact on how they feel about themselves, compared to 23% who reported that it has a positive impact. This was exacerbated for girls, with 46% of girls stating that social media had a negative impact on their self-esteem. </a:t>
            </a:r>
            <a:endParaRPr lang="en-GB" dirty="0"/>
          </a:p>
          <a:p>
            <a:r>
              <a:rPr lang="en-GB" sz="1200" b="1" kern="1200" dirty="0">
                <a:solidFill>
                  <a:schemeClr val="tx1"/>
                </a:solidFill>
                <a:effectLst/>
                <a:latin typeface="+mn-lt"/>
                <a:ea typeface="+mn-ea"/>
                <a:cs typeface="+mn-cs"/>
              </a:rPr>
              <a:t>Cyberbullying – a new form of bullying </a:t>
            </a:r>
            <a:endParaRPr lang="en-GB" dirty="0"/>
          </a:p>
          <a:p>
            <a:r>
              <a:rPr lang="en-GB" sz="1200" kern="1200" dirty="0">
                <a:solidFill>
                  <a:schemeClr val="tx1"/>
                </a:solidFill>
                <a:effectLst/>
                <a:latin typeface="+mn-lt"/>
                <a:ea typeface="+mn-ea"/>
                <a:cs typeface="+mn-cs"/>
              </a:rPr>
              <a:t>- Although our inquiry found that offline bullying remains the most common form of bullying, it is clear that cyberbullying is distinct and potent, particularly due to its potential to be relentless. </a:t>
            </a:r>
            <a:endParaRPr lang="en-GB" dirty="0"/>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2</a:t>
            </a:fld>
            <a:endParaRPr lang="en-GB"/>
          </a:p>
        </p:txBody>
      </p:sp>
    </p:spTree>
    <p:extLst>
      <p:ext uri="{BB962C8B-B14F-4D97-AF65-F5344CB8AC3E}">
        <p14:creationId xmlns:p14="http://schemas.microsoft.com/office/powerpoint/2010/main" val="3366391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Children and young people are particularly vulnerable to the effects of cyberbullying </a:t>
            </a:r>
            <a:endParaRPr lang="en-GB" dirty="0"/>
          </a:p>
          <a:p>
            <a:r>
              <a:rPr lang="en-GB" sz="1200" kern="1200" dirty="0">
                <a:solidFill>
                  <a:schemeClr val="tx1"/>
                </a:solidFill>
                <a:effectLst/>
                <a:latin typeface="+mn-lt"/>
                <a:ea typeface="+mn-ea"/>
                <a:cs typeface="+mn-cs"/>
              </a:rPr>
              <a:t>- Children and young people who are currently experiencing a mental health problem are more than three times more likely to have been bullied online in the last year. </a:t>
            </a:r>
            <a:endParaRPr lang="en-GB" dirty="0"/>
          </a:p>
          <a:p>
            <a:r>
              <a:rPr lang="en-GB" sz="1200" b="1" kern="1200" dirty="0">
                <a:solidFill>
                  <a:schemeClr val="tx1"/>
                </a:solidFill>
                <a:effectLst/>
                <a:latin typeface="+mn-lt"/>
                <a:ea typeface="+mn-ea"/>
                <a:cs typeface="+mn-cs"/>
              </a:rPr>
              <a:t>The steps being taken by social media companies in response to cyberbullying are inconsistent and inadequate </a:t>
            </a:r>
            <a:endParaRPr lang="en-GB" dirty="0"/>
          </a:p>
          <a:p>
            <a:r>
              <a:rPr lang="en-GB" sz="1200" kern="1200" dirty="0">
                <a:solidFill>
                  <a:schemeClr val="tx1"/>
                </a:solidFill>
                <a:effectLst/>
                <a:latin typeface="+mn-lt"/>
                <a:ea typeface="+mn-ea"/>
                <a:cs typeface="+mn-cs"/>
              </a:rPr>
              <a:t>- Throughout the course of the inquiry, we heard a number of examples from social media companies about positive initiatives they have established to respond to abusive content online, such as cyberbullying, as well as promoting the mental health of their users. </a:t>
            </a:r>
            <a:endParaRPr lang="en-GB" dirty="0"/>
          </a:p>
          <a:p>
            <a:r>
              <a:rPr lang="en-GB" sz="1200" b="1" kern="1200" dirty="0">
                <a:solidFill>
                  <a:schemeClr val="tx1"/>
                </a:solidFill>
                <a:effectLst/>
                <a:latin typeface="+mn-lt"/>
                <a:ea typeface="+mn-ea"/>
                <a:cs typeface="+mn-cs"/>
              </a:rPr>
              <a:t>Young people concluded that social media companies’ current responses to cyberbullying are inadequate </a:t>
            </a:r>
            <a:endParaRPr lang="en-GB" dirty="0"/>
          </a:p>
          <a:p>
            <a:r>
              <a:rPr lang="en-GB" sz="1200" kern="1200" dirty="0">
                <a:solidFill>
                  <a:schemeClr val="tx1"/>
                </a:solidFill>
                <a:effectLst/>
                <a:latin typeface="+mn-lt"/>
                <a:ea typeface="+mn-ea"/>
                <a:cs typeface="+mn-cs"/>
              </a:rPr>
              <a:t>- There is an appetite among young people for greater interventions to disrupt cyberbullying, with 83% of young people saying that social media companies should do more to tackle cyberbullying on their platforms. </a:t>
            </a:r>
            <a:endParaRPr lang="en-GB" dirty="0"/>
          </a:p>
          <a:p>
            <a:r>
              <a:rPr lang="en-GB" sz="1200" b="1" kern="1200" dirty="0">
                <a:solidFill>
                  <a:schemeClr val="tx1"/>
                </a:solidFill>
                <a:effectLst/>
                <a:latin typeface="+mn-lt"/>
                <a:ea typeface="+mn-ea"/>
                <a:cs typeface="+mn-cs"/>
              </a:rPr>
              <a:t>There is a perceived lack of consequences for those who engage in bullying behaviour </a:t>
            </a:r>
            <a:endParaRPr lang="en-GB" dirty="0"/>
          </a:p>
          <a:p>
            <a:r>
              <a:rPr lang="en-GB" sz="1200" kern="1200" dirty="0">
                <a:solidFill>
                  <a:schemeClr val="tx1"/>
                </a:solidFill>
                <a:effectLst/>
                <a:latin typeface="+mn-lt"/>
                <a:ea typeface="+mn-ea"/>
                <a:cs typeface="+mn-cs"/>
              </a:rPr>
              <a:t>- Young people told the inquiry that they feel as though the onus is on the person who is experiencing cyberbullying to act. They spoke of a perceived lack of consequences for those who engage in bullying behaviour online, in a way there is not in the offline world. </a:t>
            </a:r>
            <a:endParaRPr lang="en-GB" dirty="0"/>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3</a:t>
            </a:fld>
            <a:endParaRPr lang="en-GB"/>
          </a:p>
        </p:txBody>
      </p:sp>
    </p:spTree>
    <p:extLst>
      <p:ext uri="{BB962C8B-B14F-4D97-AF65-F5344CB8AC3E}">
        <p14:creationId xmlns:p14="http://schemas.microsoft.com/office/powerpoint/2010/main" val="292586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 well as increasing, children and young people’s usage of social media is also evolving. The latest findings from Ofcom reveal that three-quarters (74%) of 12 to 15 year olds have a profile on a social media platform. The proportion of 5 to 7s that have a profile is currently 3%, rising to almost a quarter (23%) for 8 to 11 year olds.23 </a:t>
            </a:r>
            <a:endParaRPr lang="en-GB" dirty="0"/>
          </a:p>
          <a:p>
            <a:r>
              <a:rPr lang="en-GB" sz="1200" kern="1200" dirty="0">
                <a:solidFill>
                  <a:schemeClr val="tx1"/>
                </a:solidFill>
                <a:effectLst/>
                <a:latin typeface="+mn-lt"/>
                <a:ea typeface="+mn-ea"/>
                <a:cs typeface="+mn-cs"/>
              </a:rPr>
              <a:t>The use of social media can allow for fast, low cost, and hidden communication between users.24 This factor, in addition to the use of more personalised devices (as noted previously) can make it extremely challenging for adults to monitor their children’s usage. </a:t>
            </a:r>
            <a:endParaRPr lang="en-GB" dirty="0"/>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4</a:t>
            </a:fld>
            <a:endParaRPr lang="en-GB"/>
          </a:p>
        </p:txBody>
      </p:sp>
    </p:spTree>
    <p:extLst>
      <p:ext uri="{BB962C8B-B14F-4D97-AF65-F5344CB8AC3E}">
        <p14:creationId xmlns:p14="http://schemas.microsoft.com/office/powerpoint/2010/main" val="1562685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The benefits of social media for children </a:t>
            </a:r>
            <a:endParaRPr lang="en-GB" dirty="0"/>
          </a:p>
          <a:p>
            <a:r>
              <a:rPr lang="en-GB" sz="1200" kern="1200" dirty="0">
                <a:solidFill>
                  <a:schemeClr val="tx1"/>
                </a:solidFill>
                <a:effectLst/>
                <a:latin typeface="+mn-lt"/>
                <a:ea typeface="+mn-ea"/>
                <a:cs typeface="+mn-cs"/>
              </a:rPr>
              <a:t>The inquiry received evidence demonstrating the multiple benefits social media usage can have for groups of children and young people. The Anti-Bullying Alliance and Youthworks Consulting both noted that young people with disabilities and communication needs (such as special educational needs) are able to find friendship and support on social media, particularly as they can connect with people who have similar experiences.25 </a:t>
            </a:r>
            <a:endParaRPr lang="en-GB" dirty="0"/>
          </a:p>
          <a:p>
            <a:r>
              <a:rPr lang="en-GB" sz="1200" kern="1200" dirty="0">
                <a:solidFill>
                  <a:schemeClr val="tx1"/>
                </a:solidFill>
                <a:effectLst/>
                <a:latin typeface="+mn-lt"/>
                <a:ea typeface="+mn-ea"/>
                <a:cs typeface="+mn-cs"/>
              </a:rPr>
              <a:t>Similarly, social media can offer great support to children and young people who are going through difficulties as a result of their mental health or who are questioning aspects of their identity such as gender and sexuality.26 A recent survey by </a:t>
            </a:r>
            <a:r>
              <a:rPr lang="en-GB" sz="1200" kern="1200" dirty="0" err="1">
                <a:solidFill>
                  <a:schemeClr val="tx1"/>
                </a:solidFill>
                <a:effectLst/>
                <a:latin typeface="+mn-lt"/>
                <a:ea typeface="+mn-ea"/>
                <a:cs typeface="+mn-cs"/>
              </a:rPr>
              <a:t>Childnet</a:t>
            </a:r>
            <a:r>
              <a:rPr lang="en-GB" sz="1200" kern="1200" dirty="0">
                <a:solidFill>
                  <a:schemeClr val="tx1"/>
                </a:solidFill>
                <a:effectLst/>
                <a:latin typeface="+mn-lt"/>
                <a:ea typeface="+mn-ea"/>
                <a:cs typeface="+mn-cs"/>
              </a:rPr>
              <a:t> found that 48% of 13 to 18 year olds say they have shown support online for a certain group in the last year, for example supporting the rights of LGBTQ+ and disabled people.27 </a:t>
            </a:r>
            <a:endParaRPr lang="en-GB" dirty="0"/>
          </a:p>
          <a:p>
            <a:r>
              <a:rPr lang="en-GB" sz="1200" kern="1200" dirty="0">
                <a:solidFill>
                  <a:schemeClr val="tx1"/>
                </a:solidFill>
                <a:effectLst/>
                <a:latin typeface="+mn-lt"/>
                <a:ea typeface="+mn-ea"/>
                <a:cs typeface="+mn-cs"/>
              </a:rPr>
              <a:t>The Good Childhood Report 2017 has also shown that moderate social media usage is associated with higher levels of well-being than no usage, in relation to specific aspects including life satisfaction, friendship and school life.28 </a:t>
            </a:r>
            <a:endParaRPr lang="en-GB" dirty="0"/>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5</a:t>
            </a:fld>
            <a:endParaRPr lang="en-GB"/>
          </a:p>
        </p:txBody>
      </p:sp>
    </p:spTree>
    <p:extLst>
      <p:ext uri="{BB962C8B-B14F-4D97-AF65-F5344CB8AC3E}">
        <p14:creationId xmlns:p14="http://schemas.microsoft.com/office/powerpoint/2010/main" val="2083295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consequences of bullying and cyber bullying can be profound and long lasting, stretching into adulthood.  It can lead to not only common mental health problems like depression and anxiety but also to risky and harmful behaviours such as self-harm and substance abuse</a:t>
            </a:r>
          </a:p>
        </p:txBody>
      </p:sp>
      <p:sp>
        <p:nvSpPr>
          <p:cNvPr id="4" name="Slide Number Placeholder 3"/>
          <p:cNvSpPr>
            <a:spLocks noGrp="1"/>
          </p:cNvSpPr>
          <p:nvPr>
            <p:ph type="sldNum" sz="quarter" idx="5"/>
          </p:nvPr>
        </p:nvSpPr>
        <p:spPr/>
        <p:txBody>
          <a:bodyPr/>
          <a:lstStyle/>
          <a:p>
            <a:fld id="{D5B1D740-6A38-DB43-A597-21CCF631477E}" type="slidenum">
              <a:rPr lang="en-GB" smtClean="0"/>
              <a:t>9</a:t>
            </a:fld>
            <a:endParaRPr lang="en-GB"/>
          </a:p>
        </p:txBody>
      </p:sp>
    </p:spTree>
    <p:extLst>
      <p:ext uri="{BB962C8B-B14F-4D97-AF65-F5344CB8AC3E}">
        <p14:creationId xmlns:p14="http://schemas.microsoft.com/office/powerpoint/2010/main" val="1463408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Explain to your child how bullying can make people feel. </a:t>
            </a:r>
            <a:r>
              <a:rPr lang="en-GB" sz="1200" b="0" i="0" u="sng" kern="1200" dirty="0">
                <a:solidFill>
                  <a:schemeClr val="tx1"/>
                </a:solidFill>
                <a:effectLst/>
                <a:latin typeface="+mn-lt"/>
                <a:ea typeface="+mn-ea"/>
                <a:cs typeface="+mn-cs"/>
                <a:hlinkClick r:id="rId3"/>
              </a:rPr>
              <a:t>Childline has lots of great advice</a:t>
            </a:r>
            <a:r>
              <a:rPr lang="en-GB" sz="1200" b="0" i="0" kern="1200" dirty="0">
                <a:solidFill>
                  <a:schemeClr val="tx1"/>
                </a:solidFill>
                <a:effectLst/>
                <a:latin typeface="+mn-lt"/>
                <a:ea typeface="+mn-ea"/>
                <a:cs typeface="+mn-cs"/>
              </a:rPr>
              <a:t> specially designed for </a:t>
            </a:r>
            <a:r>
              <a:rPr lang="en-GB" sz="1200" b="0" i="0" kern="1200" dirty="0" err="1">
                <a:solidFill>
                  <a:schemeClr val="tx1"/>
                </a:solidFill>
                <a:effectLst/>
                <a:latin typeface="+mn-lt"/>
                <a:ea typeface="+mn-ea"/>
                <a:cs typeface="+mn-cs"/>
              </a:rPr>
              <a:t>childen</a:t>
            </a:r>
            <a:r>
              <a:rPr lang="en-GB" sz="1200" b="0" i="0" kern="1200" dirty="0">
                <a:solidFill>
                  <a:schemeClr val="tx1"/>
                </a:solidFill>
                <a:effectLst/>
                <a:latin typeface="+mn-lt"/>
                <a:ea typeface="+mn-ea"/>
                <a:cs typeface="+mn-cs"/>
              </a:rPr>
              <a:t> and young people.</a:t>
            </a:r>
          </a:p>
          <a:p>
            <a:r>
              <a:rPr lang="en-GB" sz="1200" b="0" i="0" kern="1200" dirty="0">
                <a:solidFill>
                  <a:schemeClr val="tx1"/>
                </a:solidFill>
                <a:effectLst/>
                <a:latin typeface="+mn-lt"/>
                <a:ea typeface="+mn-ea"/>
                <a:cs typeface="+mn-cs"/>
              </a:rPr>
              <a:t>Let them know that what they’re doing is unacceptable. Children and young people don’t always realise what they’re doing is bullying, or understand how much their actions have hurt someone.</a:t>
            </a:r>
          </a:p>
          <a:p>
            <a:r>
              <a:rPr lang="en-GB" sz="1200" b="0" i="0" kern="1200" dirty="0">
                <a:solidFill>
                  <a:schemeClr val="tx1"/>
                </a:solidFill>
                <a:effectLst/>
                <a:latin typeface="+mn-lt"/>
                <a:ea typeface="+mn-ea"/>
                <a:cs typeface="+mn-cs"/>
              </a:rPr>
              <a:t>Help them realise how what they’ve done will have affected the other person. You could ask them how they think the other child is feeling, and to remember how they’ve felt when someone has said or done something unkind to them.</a:t>
            </a:r>
          </a:p>
          <a:p>
            <a:r>
              <a:rPr lang="en-GB" sz="1200" b="0" i="0" kern="1200" dirty="0">
                <a:solidFill>
                  <a:schemeClr val="tx1"/>
                </a:solidFill>
                <a:effectLst/>
                <a:latin typeface="+mn-lt"/>
                <a:ea typeface="+mn-ea"/>
                <a:cs typeface="+mn-cs"/>
              </a:rPr>
              <a:t>Explain what you’re going to do next, such as telling their school, and what you expect your child to do now.</a:t>
            </a:r>
          </a:p>
          <a:p>
            <a:r>
              <a:rPr lang="en-GB" sz="1200" b="0" i="0" kern="1200" dirty="0">
                <a:solidFill>
                  <a:schemeClr val="tx1"/>
                </a:solidFill>
                <a:effectLst/>
                <a:latin typeface="+mn-lt"/>
                <a:ea typeface="+mn-ea"/>
                <a:cs typeface="+mn-cs"/>
              </a:rPr>
              <a:t>Ask them whether they have any questions about why their actions need to change.</a:t>
            </a:r>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12</a:t>
            </a:fld>
            <a:endParaRPr lang="en-GB"/>
          </a:p>
        </p:txBody>
      </p:sp>
    </p:spTree>
    <p:extLst>
      <p:ext uri="{BB962C8B-B14F-4D97-AF65-F5344CB8AC3E}">
        <p14:creationId xmlns:p14="http://schemas.microsoft.com/office/powerpoint/2010/main" val="695398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56907-3AA1-490B-A25B-601863C068E3}" type="slidenum">
              <a:rPr lang="en-GB" smtClean="0"/>
              <a:t>13</a:t>
            </a:fld>
            <a:endParaRPr lang="en-GB"/>
          </a:p>
        </p:txBody>
      </p:sp>
    </p:spTree>
    <p:extLst>
      <p:ext uri="{BB962C8B-B14F-4D97-AF65-F5344CB8AC3E}">
        <p14:creationId xmlns:p14="http://schemas.microsoft.com/office/powerpoint/2010/main" val="3003547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to them about cyber bullying:</a:t>
            </a:r>
          </a:p>
          <a:p>
            <a:endParaRPr lang="en-GB" dirty="0"/>
          </a:p>
          <a:p>
            <a:r>
              <a:rPr lang="en-GB" sz="1200" b="0" i="0" kern="1200" dirty="0">
                <a:solidFill>
                  <a:schemeClr val="tx1"/>
                </a:solidFill>
                <a:effectLst/>
                <a:latin typeface="+mn-lt"/>
                <a:ea typeface="+mn-ea"/>
                <a:cs typeface="+mn-cs"/>
              </a:rPr>
              <a:t>If you suspect your child is being bullied, explain to them what bullying is, and ask if anything like that has happened to them. Keep calm, and listen carefully to what they say.</a:t>
            </a:r>
          </a:p>
          <a:p>
            <a:r>
              <a:rPr lang="en-GB" sz="1200" b="0" i="0" kern="1200" dirty="0">
                <a:solidFill>
                  <a:schemeClr val="tx1"/>
                </a:solidFill>
                <a:effectLst/>
                <a:latin typeface="+mn-lt"/>
                <a:ea typeface="+mn-ea"/>
                <a:cs typeface="+mn-cs"/>
              </a:rPr>
              <a:t>They may feel really scared, embarrassed or ashamed that they’re being bullied, and they may be worried about what will happen if they tell anyone.</a:t>
            </a:r>
          </a:p>
          <a:p>
            <a:r>
              <a:rPr lang="en-GB" sz="1200" b="0" i="0" kern="1200" dirty="0">
                <a:solidFill>
                  <a:schemeClr val="tx1"/>
                </a:solidFill>
                <a:effectLst/>
                <a:latin typeface="+mn-lt"/>
                <a:ea typeface="+mn-ea"/>
                <a:cs typeface="+mn-cs"/>
              </a:rPr>
              <a:t>Once you know your child is being bullied, remember to check in with them regularly. Remind them that they can talk to you about how they’re feeling whenever they want.</a:t>
            </a:r>
          </a:p>
          <a:p>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Encourage them to ask for help</a:t>
            </a:r>
          </a:p>
          <a:p>
            <a:r>
              <a:rPr lang="en-GB" sz="1200" b="0" i="0" kern="1200" dirty="0">
                <a:solidFill>
                  <a:schemeClr val="tx1"/>
                </a:solidFill>
                <a:effectLst/>
                <a:latin typeface="+mn-lt"/>
                <a:ea typeface="+mn-ea"/>
                <a:cs typeface="+mn-cs"/>
              </a:rPr>
              <a:t>If they don’t want to talk to you, suggest they have a chat with another trusted adult, such as a teacher or family member.</a:t>
            </a:r>
          </a:p>
          <a:p>
            <a:r>
              <a:rPr lang="en-GB" sz="1200" b="0" i="0" kern="1200" dirty="0">
                <a:solidFill>
                  <a:schemeClr val="tx1"/>
                </a:solidFill>
                <a:effectLst/>
                <a:latin typeface="+mn-lt"/>
                <a:ea typeface="+mn-ea"/>
                <a:cs typeface="+mn-cs"/>
              </a:rPr>
              <a:t>You could also suggest they contact </a:t>
            </a:r>
            <a:r>
              <a:rPr lang="en-GB" sz="1200" b="0" i="0" u="sng" kern="1200" dirty="0">
                <a:solidFill>
                  <a:schemeClr val="tx1"/>
                </a:solidFill>
                <a:effectLst/>
                <a:latin typeface="+mn-lt"/>
                <a:ea typeface="+mn-ea"/>
                <a:cs typeface="+mn-cs"/>
                <a:hlinkClick r:id="rId3"/>
              </a:rPr>
              <a:t>Childline</a:t>
            </a:r>
            <a:r>
              <a:rPr lang="en-GB" sz="1200" b="0" i="0" kern="1200" dirty="0">
                <a:solidFill>
                  <a:schemeClr val="tx1"/>
                </a:solidFill>
                <a:effectLst/>
                <a:latin typeface="+mn-lt"/>
                <a:ea typeface="+mn-ea"/>
                <a:cs typeface="+mn-cs"/>
              </a:rPr>
              <a:t>, where a trained counsellor will provide a listening ear.</a:t>
            </a:r>
          </a:p>
          <a:p>
            <a:r>
              <a:rPr lang="en-GB" sz="1200" b="0" i="0" kern="1200" dirty="0">
                <a:solidFill>
                  <a:schemeClr val="tx1"/>
                </a:solidFill>
                <a:effectLst/>
                <a:latin typeface="+mn-lt"/>
                <a:ea typeface="+mn-ea"/>
                <a:cs typeface="+mn-cs"/>
              </a:rPr>
              <a:t>They don’t have to give their name and they can talk about anything that’s worrying them.</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Take time out and relax</a:t>
            </a:r>
          </a:p>
          <a:p>
            <a:r>
              <a:rPr lang="en-GB" sz="1200" b="0" i="0" kern="1200" dirty="0">
                <a:solidFill>
                  <a:schemeClr val="tx1"/>
                </a:solidFill>
                <a:effectLst/>
                <a:latin typeface="+mn-lt"/>
                <a:ea typeface="+mn-ea"/>
                <a:cs typeface="+mn-cs"/>
              </a:rPr>
              <a:t>Children and young people may lack confidence as a result of bullying. Help them find things to do that make them feel good, like listening to, or playing, music, or doing sport. Give them opportunities to help build their confidence.</a:t>
            </a:r>
          </a:p>
          <a:p>
            <a:r>
              <a:rPr lang="en-GB" sz="1200" b="0" i="0" kern="1200" dirty="0">
                <a:solidFill>
                  <a:schemeClr val="tx1"/>
                </a:solidFill>
                <a:effectLst/>
                <a:latin typeface="+mn-lt"/>
                <a:ea typeface="+mn-ea"/>
                <a:cs typeface="+mn-cs"/>
              </a:rPr>
              <a:t>Remember to reassure them that it’s not their fault and that they’re loved and valued.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Talk to your child’s school</a:t>
            </a:r>
          </a:p>
          <a:p>
            <a:r>
              <a:rPr lang="en-GB" sz="1200" b="0" i="0" kern="1200" dirty="0">
                <a:solidFill>
                  <a:schemeClr val="tx1"/>
                </a:solidFill>
                <a:effectLst/>
                <a:latin typeface="+mn-lt"/>
                <a:ea typeface="+mn-ea"/>
                <a:cs typeface="+mn-cs"/>
              </a:rPr>
              <a:t>If your child is being bullied, you can talk to their school. It doesn't matter whether the bullying is happening on the premises, outside or on the internet. All schools have a responsibility to protect their pupils from bullying.</a:t>
            </a:r>
          </a:p>
          <a:p>
            <a:r>
              <a:rPr lang="en-GB" sz="1200" b="0" i="0" kern="1200" dirty="0">
                <a:solidFill>
                  <a:schemeClr val="tx1"/>
                </a:solidFill>
                <a:effectLst/>
                <a:latin typeface="+mn-lt"/>
                <a:ea typeface="+mn-ea"/>
                <a:cs typeface="+mn-cs"/>
              </a:rPr>
              <a:t>If your child is being bullied at a club, talk to the person in charge.</a:t>
            </a:r>
          </a:p>
          <a:p>
            <a:r>
              <a:rPr lang="en-GB" sz="1200" b="1" i="0" kern="1200" dirty="0">
                <a:solidFill>
                  <a:schemeClr val="tx1"/>
                </a:solidFill>
                <a:effectLst/>
                <a:latin typeface="+mn-lt"/>
                <a:ea typeface="+mn-ea"/>
                <a:cs typeface="+mn-cs"/>
              </a:rPr>
              <a:t>Arrange a meeting with their teacher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Take another person along with you for support if you feel it will help you.</a:t>
            </a:r>
          </a:p>
          <a:p>
            <a:r>
              <a:rPr lang="en-GB" sz="1200" b="0" i="0" kern="1200" dirty="0">
                <a:solidFill>
                  <a:schemeClr val="tx1"/>
                </a:solidFill>
                <a:effectLst/>
                <a:latin typeface="+mn-lt"/>
                <a:ea typeface="+mn-ea"/>
                <a:cs typeface="+mn-cs"/>
              </a:rPr>
              <a:t>Take a notebook so you can jot down what’s said at the meeting.</a:t>
            </a:r>
          </a:p>
          <a:p>
            <a:r>
              <a:rPr lang="en-GB" sz="1200" b="0" i="0" kern="1200" dirty="0">
                <a:solidFill>
                  <a:schemeClr val="tx1"/>
                </a:solidFill>
                <a:effectLst/>
                <a:latin typeface="+mn-lt"/>
                <a:ea typeface="+mn-ea"/>
                <a:cs typeface="+mn-cs"/>
              </a:rPr>
              <a:t>Bring any evidence you have of the bullying, such as text messages, a record of incidents, or screenshots if the bullying is happening online.</a:t>
            </a:r>
          </a:p>
          <a:p>
            <a:r>
              <a:rPr lang="en-GB" sz="1200" b="0" i="0" kern="1200" dirty="0">
                <a:solidFill>
                  <a:schemeClr val="tx1"/>
                </a:solidFill>
                <a:effectLst/>
                <a:latin typeface="+mn-lt"/>
                <a:ea typeface="+mn-ea"/>
                <a:cs typeface="+mn-cs"/>
              </a:rPr>
              <a:t>Tell them what effect the bullying is having on your child, and make it clear you expect them to respond.</a:t>
            </a:r>
          </a:p>
          <a:p>
            <a:r>
              <a:rPr lang="en-GB" sz="1200" b="0" i="0" kern="1200" dirty="0">
                <a:solidFill>
                  <a:schemeClr val="tx1"/>
                </a:solidFill>
                <a:effectLst/>
                <a:latin typeface="+mn-lt"/>
                <a:ea typeface="+mn-ea"/>
                <a:cs typeface="+mn-cs"/>
              </a:rPr>
              <a:t>Ask for a copy of the school or club’s anti-bullying policy, behaviour policy and complaints procedure. These may be available to you before the meeting on the school or club’s website.</a:t>
            </a:r>
          </a:p>
          <a:p>
            <a:r>
              <a:rPr lang="en-GB" sz="1200" b="0" i="0" kern="1200" dirty="0">
                <a:solidFill>
                  <a:schemeClr val="tx1"/>
                </a:solidFill>
                <a:effectLst/>
                <a:latin typeface="+mn-lt"/>
                <a:ea typeface="+mn-ea"/>
                <a:cs typeface="+mn-cs"/>
              </a:rPr>
              <a:t>Ask the teacher or organiser what action they’re going to take, making sure you all agree on what they propose to do.</a:t>
            </a:r>
          </a:p>
          <a:p>
            <a:r>
              <a:rPr lang="en-GB" sz="1200" b="0" i="0" kern="1200" dirty="0">
                <a:solidFill>
                  <a:schemeClr val="tx1"/>
                </a:solidFill>
                <a:effectLst/>
                <a:latin typeface="+mn-lt"/>
                <a:ea typeface="+mn-ea"/>
                <a:cs typeface="+mn-cs"/>
              </a:rPr>
              <a:t>Arrange a date to speak to them again so you can see what progress has been made.</a:t>
            </a:r>
          </a:p>
          <a:p>
            <a:r>
              <a:rPr lang="en-GB" sz="1200" b="0" i="0" kern="1200" dirty="0">
                <a:solidFill>
                  <a:schemeClr val="tx1"/>
                </a:solidFill>
                <a:effectLst/>
                <a:latin typeface="+mn-lt"/>
                <a:ea typeface="+mn-ea"/>
                <a:cs typeface="+mn-cs"/>
              </a:rPr>
              <a:t>The school may inform the Police if the bullying involves ongoing harassment and intimidation, or a hate crime, such as racism or homophobia.</a:t>
            </a:r>
          </a:p>
          <a:p>
            <a:r>
              <a:rPr lang="en-GB" sz="1200" b="0" i="0" kern="1200" dirty="0">
                <a:solidFill>
                  <a:schemeClr val="tx1"/>
                </a:solidFill>
                <a:effectLst/>
                <a:latin typeface="+mn-lt"/>
                <a:ea typeface="+mn-ea"/>
                <a:cs typeface="+mn-cs"/>
              </a:rPr>
              <a:t>Keep copies of any correspondence with the school</a:t>
            </a:r>
          </a:p>
          <a:p>
            <a:r>
              <a:rPr lang="en-GB" sz="1200" b="0" i="0" kern="1200" dirty="0">
                <a:solidFill>
                  <a:schemeClr val="tx1"/>
                </a:solidFill>
                <a:effectLst/>
                <a:latin typeface="+mn-lt"/>
                <a:ea typeface="+mn-ea"/>
                <a:cs typeface="+mn-cs"/>
              </a:rPr>
              <a:t>If the school doesn’t act take it further – write to the school </a:t>
            </a:r>
            <a:r>
              <a:rPr lang="en-GB" sz="1200" b="0" i="0" kern="1200" dirty="0" err="1">
                <a:solidFill>
                  <a:schemeClr val="tx1"/>
                </a:solidFill>
                <a:effectLst/>
                <a:latin typeface="+mn-lt"/>
                <a:ea typeface="+mn-ea"/>
                <a:cs typeface="+mn-cs"/>
              </a:rPr>
              <a:t>govenors</a:t>
            </a:r>
            <a:r>
              <a:rPr lang="en-GB" sz="1200" b="0" i="0" kern="1200" dirty="0">
                <a:solidFill>
                  <a:schemeClr val="tx1"/>
                </a:solidFill>
                <a:effectLst/>
                <a:latin typeface="+mn-lt"/>
                <a:ea typeface="+mn-ea"/>
                <a:cs typeface="+mn-cs"/>
              </a:rPr>
              <a:t> or local council</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dirty="0"/>
              <a:t/>
            </a:r>
            <a:br>
              <a:rPr lang="en-GB" dirty="0"/>
            </a:br>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14</a:t>
            </a:fld>
            <a:endParaRPr lang="en-GB"/>
          </a:p>
        </p:txBody>
      </p:sp>
    </p:spTree>
    <p:extLst>
      <p:ext uri="{BB962C8B-B14F-4D97-AF65-F5344CB8AC3E}">
        <p14:creationId xmlns:p14="http://schemas.microsoft.com/office/powerpoint/2010/main" val="632793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Ask for the message to be deleted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Explain that you’re not comfortable with them keeping the picture and ask them to delete it.</a:t>
            </a:r>
          </a:p>
          <a:p>
            <a:r>
              <a:rPr lang="en-GB" sz="1200" b="0" i="0" kern="1200" dirty="0">
                <a:solidFill>
                  <a:schemeClr val="tx1"/>
                </a:solidFill>
                <a:effectLst/>
                <a:latin typeface="+mn-lt"/>
                <a:ea typeface="+mn-ea"/>
                <a:cs typeface="+mn-cs"/>
              </a:rPr>
              <a:t>Don’t reply to threats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Don’t reply to someone trying to threaten or blackmail you, and don’t send more photos. It can be scary, but it can help you to keep in control</a:t>
            </a:r>
          </a:p>
          <a:p>
            <a:r>
              <a:rPr lang="en-GB" sz="1200" b="0" i="0" kern="1200" dirty="0">
                <a:solidFill>
                  <a:schemeClr val="tx1"/>
                </a:solidFill>
                <a:effectLst/>
                <a:latin typeface="+mn-lt"/>
                <a:ea typeface="+mn-ea"/>
                <a:cs typeface="+mn-cs"/>
              </a:rPr>
              <a:t>Talk to someone you trust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Talking can be scary, especially if you’re being threatened. But it can also help you get support and stay in control. </a:t>
            </a:r>
            <a:r>
              <a:rPr lang="en-GB" sz="1200" b="0" i="0" u="none" strike="noStrike" kern="1200" dirty="0">
                <a:solidFill>
                  <a:schemeClr val="tx1"/>
                </a:solidFill>
                <a:effectLst/>
                <a:latin typeface="+mn-lt"/>
                <a:ea typeface="+mn-ea"/>
                <a:cs typeface="+mn-cs"/>
                <a:hlinkClick r:id="rId3"/>
              </a:rPr>
              <a:t>Find out more about asking an adult for help.</a:t>
            </a:r>
            <a:br>
              <a:rPr lang="en-GB" sz="1200" b="0" i="0" u="none" strike="noStrike" kern="1200" dirty="0">
                <a:solidFill>
                  <a:schemeClr val="tx1"/>
                </a:solidFill>
                <a:effectLst/>
                <a:latin typeface="+mn-lt"/>
                <a:ea typeface="+mn-ea"/>
                <a:cs typeface="+mn-cs"/>
                <a:hlinkClick r:id="rId3"/>
              </a:rPr>
            </a:br>
            <a:r>
              <a:rPr lang="en-GB" sz="1200" b="0" i="0" u="none" strike="noStrike" kern="1200" dirty="0">
                <a:solidFill>
                  <a:schemeClr val="tx1"/>
                </a:solidFill>
                <a:effectLst/>
                <a:latin typeface="+mn-lt"/>
                <a:ea typeface="+mn-ea"/>
                <a:cs typeface="+mn-cs"/>
                <a:hlinkClick r:id="rId3"/>
              </a:rPr>
              <a:t/>
            </a:r>
            <a:br>
              <a:rPr lang="en-GB" sz="1200" b="0" i="0" u="none" strike="noStrike" kern="1200" dirty="0">
                <a:solidFill>
                  <a:schemeClr val="tx1"/>
                </a:solidFill>
                <a:effectLst/>
                <a:latin typeface="+mn-lt"/>
                <a:ea typeface="+mn-ea"/>
                <a:cs typeface="+mn-cs"/>
                <a:hlinkClick r:id="rId3"/>
              </a:rPr>
            </a:b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Use Report Remove to get it removed from the internet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If you're under 18 and a nude image or video has been shared online, we can help you get it removed from the internet. Find out how to </a:t>
            </a:r>
            <a:r>
              <a:rPr lang="en-GB" sz="1200" b="0" i="0" u="none" strike="noStrike" kern="1200" dirty="0">
                <a:solidFill>
                  <a:schemeClr val="tx1"/>
                </a:solidFill>
                <a:effectLst/>
                <a:latin typeface="+mn-lt"/>
                <a:ea typeface="+mn-ea"/>
                <a:cs typeface="+mn-cs"/>
                <a:hlinkClick r:id="rId4"/>
              </a:rPr>
              <a:t>remove a nude image shared online</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Report what’s happened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If you’re under 18 and you’re worried or being threatened you can </a:t>
            </a:r>
            <a:r>
              <a:rPr lang="en-GB" sz="1200" b="0" i="0" u="none" strike="noStrike" kern="1200" dirty="0">
                <a:solidFill>
                  <a:schemeClr val="tx1"/>
                </a:solidFill>
                <a:effectLst/>
                <a:latin typeface="+mn-lt"/>
                <a:ea typeface="+mn-ea"/>
                <a:cs typeface="+mn-cs"/>
                <a:hlinkClick r:id="rId5"/>
              </a:rPr>
              <a:t>make a report to CEOP</a:t>
            </a:r>
            <a:r>
              <a:rPr lang="en-GB" sz="1200" b="0" i="0" kern="1200" dirty="0">
                <a:solidFill>
                  <a:schemeClr val="tx1"/>
                </a:solidFill>
                <a:effectLst/>
                <a:latin typeface="+mn-lt"/>
                <a:ea typeface="+mn-ea"/>
                <a:cs typeface="+mn-cs"/>
              </a:rPr>
              <a:t>. Making a report isn’t confidential but it does mean that they can help to stop what’s happening.</a:t>
            </a:r>
          </a:p>
          <a:p>
            <a:r>
              <a:rPr lang="en-GB" sz="1200" b="0" i="0" kern="1200" dirty="0">
                <a:solidFill>
                  <a:schemeClr val="tx1"/>
                </a:solidFill>
                <a:effectLst/>
                <a:latin typeface="+mn-lt"/>
                <a:ea typeface="+mn-ea"/>
                <a:cs typeface="+mn-cs"/>
              </a:rPr>
              <a:t>Get help with how you’re feeling</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Having a nude shared by other people or being threatened isn’t your fault. If you’re struggling to cope or you don’t know what to do, </a:t>
            </a:r>
            <a:r>
              <a:rPr lang="en-GB" sz="1200" b="0" i="0" u="none" strike="noStrike" kern="1200" dirty="0">
                <a:solidFill>
                  <a:schemeClr val="tx1"/>
                </a:solidFill>
                <a:effectLst/>
                <a:latin typeface="+mn-lt"/>
                <a:ea typeface="+mn-ea"/>
                <a:cs typeface="+mn-cs"/>
                <a:hlinkClick r:id="rId6"/>
              </a:rPr>
              <a:t>talk to us</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D5B1D740-6A38-DB43-A597-21CCF631477E}" type="slidenum">
              <a:rPr lang="en-GB" smtClean="0"/>
              <a:t>16</a:t>
            </a:fld>
            <a:endParaRPr lang="en-GB"/>
          </a:p>
        </p:txBody>
      </p:sp>
    </p:spTree>
    <p:extLst>
      <p:ext uri="{BB962C8B-B14F-4D97-AF65-F5344CB8AC3E}">
        <p14:creationId xmlns:p14="http://schemas.microsoft.com/office/powerpoint/2010/main" val="1505592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577690E-4090-40E6-A3FB-56B2AC4319FF}" type="slidenum">
              <a:rPr lang="en-GB" smtClean="0"/>
              <a:t>17</a:t>
            </a:fld>
            <a:endParaRPr lang="en-GB"/>
          </a:p>
        </p:txBody>
      </p:sp>
    </p:spTree>
    <p:extLst>
      <p:ext uri="{BB962C8B-B14F-4D97-AF65-F5344CB8AC3E}">
        <p14:creationId xmlns:p14="http://schemas.microsoft.com/office/powerpoint/2010/main" val="973551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92E55-8138-654C-8970-F918699D634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435C3FE-139D-BD4C-910B-D77A9405EB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F1DEC6B-905E-A246-BB4C-4FF08C013B69}"/>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AA950C3F-D2E1-A84D-A35C-4A40395B4B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28B238-9055-1B44-8DF5-084A86EDD3A8}"/>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1383946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C7463-6CC5-4643-A58F-1EDAF8A1B3F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BFC18D4-A916-4046-B04C-BAA29665E5B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0ECE76-E34C-084D-8D5C-EAE1C068AAA5}"/>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70116309-211A-C443-8017-AC72AE9F85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3EA61B-F224-344E-83F4-12D62D14CFE3}"/>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1491590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B9B47-3D45-334B-96F5-A43A783EEED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5BF175A-EF93-2B4C-B69B-3B3E0B835F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FD63711-39AE-FE4E-81A7-3F671ADF2786}"/>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3D599AE4-94EA-A540-BB40-5AF2D1565D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FAEAEC-FDDF-544E-8A95-AD37D8F031DE}"/>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1449958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A89EC-F218-B54E-AA77-6253DD02727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D8CB831-D3F9-1246-B3DB-DE73B775BCA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2165A87-23C7-7545-9025-383C1F03C3D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0D09388-3016-1C4B-BE71-529839E0D215}"/>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6" name="Footer Placeholder 5">
            <a:extLst>
              <a:ext uri="{FF2B5EF4-FFF2-40B4-BE49-F238E27FC236}">
                <a16:creationId xmlns:a16="http://schemas.microsoft.com/office/drawing/2014/main" id="{3C25EA77-369C-5A46-8689-990912149D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A92704-47A5-5647-9963-F558F30044E4}"/>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4061046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BFB06-916F-B94C-AD2D-A7ADC526D05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C40B7F2-E918-F842-A95D-4D8AB797DC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50D19A0-FDF9-1844-8642-51330C28A01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2B4F6A8-8553-B74E-B9E2-D7C0B8B924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E0E6871-4141-184F-B9FF-27AF379AE79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7E13A04-78EC-7F49-A4C3-EB90D4297BFD}"/>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8" name="Footer Placeholder 7">
            <a:extLst>
              <a:ext uri="{FF2B5EF4-FFF2-40B4-BE49-F238E27FC236}">
                <a16:creationId xmlns:a16="http://schemas.microsoft.com/office/drawing/2014/main" id="{78044ED1-E710-BC43-97E5-24CE304C00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2B8CD7C-674E-2044-848C-55714962DAE1}"/>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3716236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17464-25F2-0945-82F6-80819D92A1B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0A799BD-AA76-714B-A05C-0830C6D9EF05}"/>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4" name="Footer Placeholder 3">
            <a:extLst>
              <a:ext uri="{FF2B5EF4-FFF2-40B4-BE49-F238E27FC236}">
                <a16:creationId xmlns:a16="http://schemas.microsoft.com/office/drawing/2014/main" id="{9D6AFB57-3C29-7F46-BD84-8313C12B8F5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4E20A38-F7A9-674B-9B21-D8D4CD48A732}"/>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1219155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D52182-26A0-D64B-A1E5-0724AC1B29C1}"/>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3" name="Footer Placeholder 2">
            <a:extLst>
              <a:ext uri="{FF2B5EF4-FFF2-40B4-BE49-F238E27FC236}">
                <a16:creationId xmlns:a16="http://schemas.microsoft.com/office/drawing/2014/main" id="{1A32EB22-3F9F-DE46-965E-A5DDBBFB28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CDB8E6-5108-424B-BDFD-84787889115D}"/>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3379512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7EBAD-216E-0A4B-AAFC-F16646747BC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7E6A448-1BAE-5949-8E89-01ED4C10E0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8020329-67E5-E74C-9C5B-0905428A25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E2324FD-E39C-1441-9A35-54418B03C48F}"/>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6" name="Footer Placeholder 5">
            <a:extLst>
              <a:ext uri="{FF2B5EF4-FFF2-40B4-BE49-F238E27FC236}">
                <a16:creationId xmlns:a16="http://schemas.microsoft.com/office/drawing/2014/main" id="{C6DB575D-FCF2-D246-8BFD-85ECB288F3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A41955-83E8-4041-80C0-7C5E360B49B0}"/>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123724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EDE0C-3D57-9048-B8F4-F6FCDF9600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674082C-1E37-FE45-9B30-417657068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F580EA2-1C8F-1D4F-B010-EEB820EC44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3DF3C4-7CFD-4744-9216-2E26F656BC86}"/>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6" name="Footer Placeholder 5">
            <a:extLst>
              <a:ext uri="{FF2B5EF4-FFF2-40B4-BE49-F238E27FC236}">
                <a16:creationId xmlns:a16="http://schemas.microsoft.com/office/drawing/2014/main" id="{BFEC30C2-BC24-8647-B342-C78A34006E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B2F74D-790B-FE4D-B2A1-17C8B2C6FF63}"/>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988582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64D77-A90F-2A4E-8F74-9B993F5FB1A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CC1EDB2-4860-D34E-8D81-DB7758743C6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6EF2F27-44A1-314F-8971-9AAFA5B5F5F3}"/>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2A60E58B-ED43-3A4E-A6DF-EFFD99D726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6FE03D-F598-F840-B899-8D0E16B40016}"/>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3887923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19A775-B07E-AC46-B45F-75E4A7A672C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B2BA69B-48EE-B640-AAD5-5699DFB14AB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E456C67-F65A-E548-8DAF-E8F618EE2197}"/>
              </a:ext>
            </a:extLst>
          </p:cNvPr>
          <p:cNvSpPr>
            <a:spLocks noGrp="1"/>
          </p:cNvSpPr>
          <p:nvPr>
            <p:ph type="dt" sz="half" idx="10"/>
          </p:nvPr>
        </p:nvSpPr>
        <p:spPr/>
        <p:txBody>
          <a:body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E4C07FD0-57DF-C941-A8E2-E78460847F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E1C19E-982F-0C46-B688-2BAB49D710E2}"/>
              </a:ext>
            </a:extLst>
          </p:cNvPr>
          <p:cNvSpPr>
            <a:spLocks noGrp="1"/>
          </p:cNvSpPr>
          <p:nvPr>
            <p:ph type="sldNum" sz="quarter" idx="12"/>
          </p:nvPr>
        </p:nvSpPr>
        <p:spPr/>
        <p:txBody>
          <a:bodyPr/>
          <a:lstStyle/>
          <a:p>
            <a:fld id="{A4A52430-CA11-9C44-93AC-1EDF7B9B2ED3}" type="slidenum">
              <a:rPr lang="en-GB" smtClean="0"/>
              <a:t>‹#›</a:t>
            </a:fld>
            <a:endParaRPr lang="en-GB"/>
          </a:p>
        </p:txBody>
      </p:sp>
    </p:spTree>
    <p:extLst>
      <p:ext uri="{BB962C8B-B14F-4D97-AF65-F5344CB8AC3E}">
        <p14:creationId xmlns:p14="http://schemas.microsoft.com/office/powerpoint/2010/main" val="701316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330991" y="5567264"/>
            <a:ext cx="1560711" cy="1085182"/>
          </a:xfrm>
          <a:prstGeom prst="rect">
            <a:avLst/>
          </a:prstGeom>
        </p:spPr>
      </p:pic>
    </p:spTree>
    <p:extLst>
      <p:ext uri="{BB962C8B-B14F-4D97-AF65-F5344CB8AC3E}">
        <p14:creationId xmlns:p14="http://schemas.microsoft.com/office/powerpoint/2010/main" val="1444713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A4E4B1-E085-9A42-AACA-A6B0C8C150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F71FFB2-9174-294D-8DA8-FC9E1D3A68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C826FE0-6E1E-7349-99BA-0FCAA571C8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F6034A-564B-704B-94EB-636000AF810C}" type="datetimeFigureOut">
              <a:rPr lang="en-GB" smtClean="0"/>
              <a:t>22/03/2022</a:t>
            </a:fld>
            <a:endParaRPr lang="en-GB"/>
          </a:p>
        </p:txBody>
      </p:sp>
      <p:sp>
        <p:nvSpPr>
          <p:cNvPr id="5" name="Footer Placeholder 4">
            <a:extLst>
              <a:ext uri="{FF2B5EF4-FFF2-40B4-BE49-F238E27FC236}">
                <a16:creationId xmlns:a16="http://schemas.microsoft.com/office/drawing/2014/main" id="{7DE4CBC4-76FC-794B-8DDF-6C72F6C652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0FE54F9-0A97-304D-8627-531BBC4C29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A52430-CA11-9C44-93AC-1EDF7B9B2ED3}" type="slidenum">
              <a:rPr lang="en-GB" smtClean="0"/>
              <a:t>‹#›</a:t>
            </a:fld>
            <a:endParaRPr lang="en-GB"/>
          </a:p>
        </p:txBody>
      </p:sp>
    </p:spTree>
    <p:extLst>
      <p:ext uri="{BB962C8B-B14F-4D97-AF65-F5344CB8AC3E}">
        <p14:creationId xmlns:p14="http://schemas.microsoft.com/office/powerpoint/2010/main" val="201374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jpeg"/><Relationship Id="rId5" Type="http://schemas.openxmlformats.org/officeDocument/2006/relationships/image" Target="../media/image7.png"/><Relationship Id="rId4" Type="http://schemas.openxmlformats.org/officeDocument/2006/relationships/hyperlink" Target="https://youtu.be/za9XTbRZD1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jpe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hyperlink" Target="https://www.ceop.police.uk/Safety-Centr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FF9E2-ECC9-5640-8967-E37311EEE7CF}"/>
              </a:ext>
            </a:extLst>
          </p:cNvPr>
          <p:cNvSpPr>
            <a:spLocks noGrp="1"/>
          </p:cNvSpPr>
          <p:nvPr>
            <p:ph type="ctrTitle"/>
          </p:nvPr>
        </p:nvSpPr>
        <p:spPr/>
        <p:txBody>
          <a:bodyPr/>
          <a:lstStyle/>
          <a:p>
            <a:r>
              <a:rPr lang="en-GB" dirty="0"/>
              <a:t>Parents Online Safety &amp; Mental Health</a:t>
            </a:r>
          </a:p>
        </p:txBody>
      </p:sp>
      <p:sp>
        <p:nvSpPr>
          <p:cNvPr id="3" name="Subtitle 2">
            <a:extLst>
              <a:ext uri="{FF2B5EF4-FFF2-40B4-BE49-F238E27FC236}">
                <a16:creationId xmlns:a16="http://schemas.microsoft.com/office/drawing/2014/main" id="{2FCAF542-8E0F-E64A-AEF1-9EC606C0FFE7}"/>
              </a:ext>
            </a:extLst>
          </p:cNvPr>
          <p:cNvSpPr>
            <a:spLocks noGrp="1"/>
          </p:cNvSpPr>
          <p:nvPr>
            <p:ph type="subTitle" idx="1"/>
          </p:nvPr>
        </p:nvSpPr>
        <p:spPr/>
        <p:txBody>
          <a:bodyPr>
            <a:normAutofit/>
          </a:bodyPr>
          <a:lstStyle/>
          <a:p>
            <a:r>
              <a:rPr lang="en-GB" sz="2800" dirty="0"/>
              <a:t>With Karen Ali – Mind &amp; PC Mick </a:t>
            </a:r>
            <a:r>
              <a:rPr lang="en-GB" sz="2800" dirty="0" err="1"/>
              <a:t>Mitridate</a:t>
            </a:r>
            <a:endParaRPr lang="en-GB" sz="2800" dirty="0"/>
          </a:p>
        </p:txBody>
      </p:sp>
      <p:pic>
        <p:nvPicPr>
          <p:cNvPr id="1026" name="Picture 2">
            <a:extLst>
              <a:ext uri="{FF2B5EF4-FFF2-40B4-BE49-F238E27FC236}">
                <a16:creationId xmlns:a16="http://schemas.microsoft.com/office/drawing/2014/main" id="{FE144F06-7F40-D74C-B93B-E75FE32E70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8170" y="5735637"/>
            <a:ext cx="4216400" cy="889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33651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65591-B69D-3C41-AD03-27C749E7F91B}"/>
              </a:ext>
            </a:extLst>
          </p:cNvPr>
          <p:cNvSpPr>
            <a:spLocks noGrp="1"/>
          </p:cNvSpPr>
          <p:nvPr>
            <p:ph type="title"/>
          </p:nvPr>
        </p:nvSpPr>
        <p:spPr>
          <a:xfrm>
            <a:off x="838200" y="172620"/>
            <a:ext cx="10515600" cy="1325563"/>
          </a:xfrm>
        </p:spPr>
        <p:txBody>
          <a:bodyPr>
            <a:normAutofit/>
          </a:bodyPr>
          <a:lstStyle/>
          <a:p>
            <a:r>
              <a:rPr lang="en-GB" sz="4000" dirty="0">
                <a:latin typeface="Tahoma" panose="020B0604030504040204" pitchFamily="34" charset="0"/>
                <a:ea typeface="Tahoma" panose="020B0604030504040204" pitchFamily="34" charset="0"/>
                <a:cs typeface="Tahoma" panose="020B0604030504040204" pitchFamily="34" charset="0"/>
              </a:rPr>
              <a:t>Social media and cyber bullying – the facts</a:t>
            </a:r>
          </a:p>
        </p:txBody>
      </p:sp>
      <p:sp>
        <p:nvSpPr>
          <p:cNvPr id="3" name="Content Placeholder 2">
            <a:extLst>
              <a:ext uri="{FF2B5EF4-FFF2-40B4-BE49-F238E27FC236}">
                <a16:creationId xmlns:a16="http://schemas.microsoft.com/office/drawing/2014/main" id="{BC774F12-0EE1-CC47-8DAA-B0848EAB2145}"/>
              </a:ext>
            </a:extLst>
          </p:cNvPr>
          <p:cNvSpPr>
            <a:spLocks noGrp="1"/>
          </p:cNvSpPr>
          <p:nvPr>
            <p:ph idx="1"/>
          </p:nvPr>
        </p:nvSpPr>
        <p:spPr>
          <a:xfrm>
            <a:off x="838200" y="1588168"/>
            <a:ext cx="10515600" cy="4588795"/>
          </a:xfrm>
        </p:spPr>
        <p:txBody>
          <a:bodyPr>
            <a:normAutofit fontScale="92500" lnSpcReduction="20000"/>
          </a:bodyPr>
          <a:lstStyle/>
          <a:p>
            <a:r>
              <a:rPr lang="en-GB" b="1" dirty="0">
                <a:latin typeface="Tahoma" panose="020B0604030504040204" pitchFamily="34" charset="0"/>
                <a:ea typeface="Tahoma" panose="020B0604030504040204" pitchFamily="34" charset="0"/>
                <a:cs typeface="Tahoma" panose="020B0604030504040204" pitchFamily="34" charset="0"/>
              </a:rPr>
              <a:t>Under-age use of social media is commonplace </a:t>
            </a:r>
          </a:p>
          <a:p>
            <a:pPr lvl="1"/>
            <a:r>
              <a:rPr lang="en-GB" dirty="0">
                <a:latin typeface="Tahoma" panose="020B0604030504040204" pitchFamily="34" charset="0"/>
                <a:ea typeface="Tahoma" panose="020B0604030504040204" pitchFamily="34" charset="0"/>
                <a:cs typeface="Tahoma" panose="020B0604030504040204" pitchFamily="34" charset="0"/>
              </a:rPr>
              <a:t>61% of children had an account at age of 12 or under</a:t>
            </a:r>
          </a:p>
          <a:p>
            <a:pPr lvl="1"/>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Children and young people are using social media for longer periods and using multiple profiles </a:t>
            </a:r>
          </a:p>
          <a:p>
            <a:pPr lvl="1"/>
            <a:r>
              <a:rPr lang="en-GB" dirty="0">
                <a:latin typeface="Tahoma" panose="020B0604030504040204" pitchFamily="34" charset="0"/>
                <a:ea typeface="Tahoma" panose="020B0604030504040204" pitchFamily="34" charset="0"/>
                <a:cs typeface="Tahoma" panose="020B0604030504040204" pitchFamily="34" charset="0"/>
              </a:rPr>
              <a:t>44% of young people spend more than 3 hours per day</a:t>
            </a:r>
          </a:p>
          <a:p>
            <a:pPr lvl="1"/>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There is a connection between intensive social media use and mental ill health </a:t>
            </a:r>
          </a:p>
          <a:p>
            <a:pPr lvl="1"/>
            <a:r>
              <a:rPr lang="en-GB" dirty="0">
                <a:latin typeface="Tahoma" panose="020B0604030504040204" pitchFamily="34" charset="0"/>
                <a:ea typeface="Tahoma" panose="020B0604030504040204" pitchFamily="34" charset="0"/>
                <a:cs typeface="Tahoma" panose="020B0604030504040204" pitchFamily="34" charset="0"/>
              </a:rPr>
              <a:t>38% of young people reported that it had a negative effect on their mental health</a:t>
            </a:r>
          </a:p>
          <a:p>
            <a:pPr lvl="1"/>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Cyberbullying – a new form of bullying </a:t>
            </a:r>
          </a:p>
          <a:p>
            <a:pPr lvl="1"/>
            <a:r>
              <a:rPr lang="en-GB" dirty="0"/>
              <a:t>cyberbullying is distinct and potent, particularly due to its potential to be relentless. </a:t>
            </a:r>
          </a:p>
          <a:p>
            <a:pPr lvl="1"/>
            <a:endParaRPr lang="en-GB" dirty="0"/>
          </a:p>
        </p:txBody>
      </p:sp>
      <p:pic>
        <p:nvPicPr>
          <p:cNvPr id="2050" name="Picture 2">
            <a:extLst>
              <a:ext uri="{FF2B5EF4-FFF2-40B4-BE49-F238E27FC236}">
                <a16:creationId xmlns:a16="http://schemas.microsoft.com/office/drawing/2014/main" id="{E31E6131-22B0-C447-8BB1-DBA5ABFB45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419" y="5969000"/>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96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81C85F-1A42-564B-B219-BC8575CCAB5B}"/>
              </a:ext>
            </a:extLst>
          </p:cNvPr>
          <p:cNvSpPr>
            <a:spLocks noGrp="1"/>
          </p:cNvSpPr>
          <p:nvPr>
            <p:ph idx="1"/>
          </p:nvPr>
        </p:nvSpPr>
        <p:spPr>
          <a:xfrm>
            <a:off x="764771" y="1064030"/>
            <a:ext cx="10589029" cy="5412192"/>
          </a:xfrm>
        </p:spPr>
        <p:txBody>
          <a:bodyPr>
            <a:normAutofit fontScale="77500" lnSpcReduction="20000"/>
          </a:bodyPr>
          <a:lstStyle/>
          <a:p>
            <a:r>
              <a:rPr lang="en-GB" b="1" dirty="0">
                <a:latin typeface="Tahoma" panose="020B0604030504040204" pitchFamily="34" charset="0"/>
                <a:ea typeface="Tahoma" panose="020B0604030504040204" pitchFamily="34" charset="0"/>
                <a:cs typeface="Tahoma" panose="020B0604030504040204" pitchFamily="34" charset="0"/>
              </a:rPr>
              <a:t>Children and young people are particularly vulnerable to the effects of cyberbullying </a:t>
            </a:r>
          </a:p>
          <a:p>
            <a:pPr lvl="1"/>
            <a:r>
              <a:rPr lang="en-GB" dirty="0">
                <a:latin typeface="Tahoma" panose="020B0604030504040204" pitchFamily="34" charset="0"/>
                <a:ea typeface="Tahoma" panose="020B0604030504040204" pitchFamily="34" charset="0"/>
                <a:cs typeface="Tahoma" panose="020B0604030504040204" pitchFamily="34" charset="0"/>
              </a:rPr>
              <a:t>Children and young people who are currently experiencing  a mental health problem are 3 times more likely to have been bullied in the past year</a:t>
            </a:r>
            <a:endParaRPr lang="en-GB" b="1" dirty="0">
              <a:latin typeface="Tahoma" panose="020B0604030504040204" pitchFamily="34" charset="0"/>
              <a:ea typeface="Tahoma" panose="020B0604030504040204" pitchFamily="34" charset="0"/>
              <a:cs typeface="Tahoma" panose="020B0604030504040204" pitchFamily="34" charset="0"/>
            </a:endParaRPr>
          </a:p>
          <a:p>
            <a:pPr lvl="1"/>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The steps being taken by social media companies in response to cyberbullying are inconsistent and inadequate </a:t>
            </a:r>
          </a:p>
          <a:p>
            <a:pPr lvl="1"/>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Young people concluded that social media companies’ current responses to cyberbullying are inadequate </a:t>
            </a:r>
          </a:p>
          <a:p>
            <a:pPr lvl="1"/>
            <a:r>
              <a:rPr lang="en-GB" dirty="0">
                <a:latin typeface="Tahoma" panose="020B0604030504040204" pitchFamily="34" charset="0"/>
                <a:ea typeface="Tahoma" panose="020B0604030504040204" pitchFamily="34" charset="0"/>
                <a:cs typeface="Tahoma" panose="020B0604030504040204" pitchFamily="34" charset="0"/>
              </a:rPr>
              <a:t>83% </a:t>
            </a:r>
            <a:r>
              <a:rPr lang="en-GB" dirty="0"/>
              <a:t>of young people saying that social media companies should do more to tackle cyberbullying on their platforms. </a:t>
            </a:r>
          </a:p>
          <a:p>
            <a:pPr lvl="1"/>
            <a:r>
              <a:rPr lang="en-GB" dirty="0"/>
              <a:t>82%of young people thought social media companies should do more to promote mental health. </a:t>
            </a:r>
            <a:endParaRPr lang="en-GB" dirty="0">
              <a:effectLst/>
            </a:endParaRPr>
          </a:p>
          <a:p>
            <a:pPr marL="0" indent="0">
              <a:buNone/>
            </a:pPr>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There is a perceived lack of consequences for those who engage in bullying behaviour </a:t>
            </a:r>
          </a:p>
          <a:p>
            <a:pPr lvl="1"/>
            <a:r>
              <a:rPr lang="en-GB" dirty="0"/>
              <a:t>There is a perceived lack of consequences for those who engage in bullying behaviour online, in a way there is not in the offline world. </a:t>
            </a:r>
          </a:p>
          <a:p>
            <a:pPr lvl="1"/>
            <a:endParaRPr lang="en-GB" dirty="0"/>
          </a:p>
          <a:p>
            <a:pPr lvl="1"/>
            <a:endParaRPr lang="en-GB" dirty="0">
              <a:latin typeface="Tahoma" panose="020B0604030504040204" pitchFamily="34" charset="0"/>
              <a:ea typeface="Tahoma" panose="020B0604030504040204" pitchFamily="34" charset="0"/>
              <a:cs typeface="Tahoma" panose="020B0604030504040204" pitchFamily="34" charset="0"/>
            </a:endParaRPr>
          </a:p>
          <a:p>
            <a:pPr lvl="1"/>
            <a:endParaRPr lang="en-GB" dirty="0">
              <a:latin typeface="Tahoma" panose="020B0604030504040204" pitchFamily="34" charset="0"/>
              <a:ea typeface="Tahoma" panose="020B0604030504040204" pitchFamily="34" charset="0"/>
              <a:cs typeface="Tahoma" panose="020B0604030504040204" pitchFamily="34" charset="0"/>
            </a:endParaRPr>
          </a:p>
          <a:p>
            <a:endParaRPr lang="en-GB" dirty="0"/>
          </a:p>
        </p:txBody>
      </p:sp>
      <p:pic>
        <p:nvPicPr>
          <p:cNvPr id="3074" name="Picture 2">
            <a:extLst>
              <a:ext uri="{FF2B5EF4-FFF2-40B4-BE49-F238E27FC236}">
                <a16:creationId xmlns:a16="http://schemas.microsoft.com/office/drawing/2014/main" id="{75D7158D-A4EB-CC4E-9DE0-1F6519505D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3930" y="6031721"/>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02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9F631-30D1-8B49-B699-2D1DE94F303D}"/>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Social media usage</a:t>
            </a:r>
          </a:p>
        </p:txBody>
      </p:sp>
      <p:pic>
        <p:nvPicPr>
          <p:cNvPr id="5" name="Content Placeholder 4" descr="Chart, bar chart&#10;&#10;Description automatically generated">
            <a:extLst>
              <a:ext uri="{FF2B5EF4-FFF2-40B4-BE49-F238E27FC236}">
                <a16:creationId xmlns:a16="http://schemas.microsoft.com/office/drawing/2014/main" id="{90B7CC11-D345-C445-AEFC-F7CEB56A1ADA}"/>
              </a:ext>
            </a:extLst>
          </p:cNvPr>
          <p:cNvPicPr>
            <a:picLocks noGrp="1" noChangeAspect="1"/>
          </p:cNvPicPr>
          <p:nvPr>
            <p:ph idx="1"/>
          </p:nvPr>
        </p:nvPicPr>
        <p:blipFill>
          <a:blip r:embed="rId3"/>
          <a:stretch>
            <a:fillRect/>
          </a:stretch>
        </p:blipFill>
        <p:spPr>
          <a:xfrm>
            <a:off x="1809424" y="1858876"/>
            <a:ext cx="4716045" cy="4351338"/>
          </a:xfrm>
        </p:spPr>
      </p:pic>
      <p:pic>
        <p:nvPicPr>
          <p:cNvPr id="7" name="Picture 6" descr="Logo, company name&#10;&#10;Description automatically generated">
            <a:extLst>
              <a:ext uri="{FF2B5EF4-FFF2-40B4-BE49-F238E27FC236}">
                <a16:creationId xmlns:a16="http://schemas.microsoft.com/office/drawing/2014/main" id="{75D8B1D8-76C1-ED43-8FDA-6D7D89D237BA}"/>
              </a:ext>
            </a:extLst>
          </p:cNvPr>
          <p:cNvPicPr>
            <a:picLocks noChangeAspect="1"/>
          </p:cNvPicPr>
          <p:nvPr/>
        </p:nvPicPr>
        <p:blipFill>
          <a:blip r:embed="rId4"/>
          <a:stretch>
            <a:fillRect/>
          </a:stretch>
        </p:blipFill>
        <p:spPr>
          <a:xfrm>
            <a:off x="6096000" y="1227052"/>
            <a:ext cx="4485821" cy="4983162"/>
          </a:xfrm>
          <a:prstGeom prst="rect">
            <a:avLst/>
          </a:prstGeom>
        </p:spPr>
      </p:pic>
      <p:pic>
        <p:nvPicPr>
          <p:cNvPr id="4098" name="Picture 2">
            <a:extLst>
              <a:ext uri="{FF2B5EF4-FFF2-40B4-BE49-F238E27FC236}">
                <a16:creationId xmlns:a16="http://schemas.microsoft.com/office/drawing/2014/main" id="{F74C37B8-1B0F-A94A-9374-7F70C7A89B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4920" y="5933902"/>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325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239DE-2C33-5142-9E8A-A2AA41A85EDB}"/>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It’s not all bad</a:t>
            </a:r>
          </a:p>
        </p:txBody>
      </p:sp>
      <p:sp>
        <p:nvSpPr>
          <p:cNvPr id="3" name="Content Placeholder 2">
            <a:extLst>
              <a:ext uri="{FF2B5EF4-FFF2-40B4-BE49-F238E27FC236}">
                <a16:creationId xmlns:a16="http://schemas.microsoft.com/office/drawing/2014/main" id="{1D6AB5A4-DAD8-6248-9DE6-12BF6EBA09DE}"/>
              </a:ext>
            </a:extLst>
          </p:cNvPr>
          <p:cNvSpPr>
            <a:spLocks noGrp="1"/>
          </p:cNvSpPr>
          <p:nvPr>
            <p:ph idx="1"/>
          </p:nvPr>
        </p:nvSpPr>
        <p:spPr>
          <a:xfrm>
            <a:off x="1217130" y="1996186"/>
            <a:ext cx="10136670" cy="3904902"/>
          </a:xfrm>
        </p:spPr>
        <p:txBody>
          <a:bodyPr/>
          <a:lstStyle/>
          <a:p>
            <a:r>
              <a:rPr lang="en-GB" dirty="0">
                <a:latin typeface="Tahoma" panose="020B0604030504040204" pitchFamily="34" charset="0"/>
                <a:ea typeface="Tahoma" panose="020B0604030504040204" pitchFamily="34" charset="0"/>
                <a:cs typeface="Tahoma" panose="020B0604030504040204" pitchFamily="34" charset="0"/>
              </a:rPr>
              <a:t>Young people with disabilities and communications needs are able to find friendship and support</a:t>
            </a:r>
          </a:p>
          <a:p>
            <a:r>
              <a:rPr lang="en-GB" dirty="0">
                <a:latin typeface="Tahoma" panose="020B0604030504040204" pitchFamily="34" charset="0"/>
                <a:ea typeface="Tahoma" panose="020B0604030504040204" pitchFamily="34" charset="0"/>
                <a:cs typeface="Tahoma" panose="020B0604030504040204" pitchFamily="34" charset="0"/>
              </a:rPr>
              <a:t>Good support for young people going through mental health difficulties or gender difficulties</a:t>
            </a:r>
          </a:p>
          <a:p>
            <a:r>
              <a:rPr lang="en-GB" dirty="0">
                <a:latin typeface="Tahoma" panose="020B0604030504040204" pitchFamily="34" charset="0"/>
                <a:ea typeface="Tahoma" panose="020B0604030504040204" pitchFamily="34" charset="0"/>
                <a:cs typeface="Tahoma" panose="020B0604030504040204" pitchFamily="34" charset="0"/>
              </a:rPr>
              <a:t>Allows young people to show support for good causes</a:t>
            </a:r>
          </a:p>
          <a:p>
            <a:r>
              <a:rPr lang="en-GB" dirty="0">
                <a:latin typeface="Tahoma" panose="020B0604030504040204" pitchFamily="34" charset="0"/>
                <a:ea typeface="Tahoma" panose="020B0604030504040204" pitchFamily="34" charset="0"/>
                <a:cs typeface="Tahoma" panose="020B0604030504040204" pitchFamily="34" charset="0"/>
              </a:rPr>
              <a:t>Moderate social media usage is associated with higher levels of well- being</a:t>
            </a:r>
          </a:p>
        </p:txBody>
      </p:sp>
      <p:pic>
        <p:nvPicPr>
          <p:cNvPr id="5122" name="Picture 2">
            <a:extLst>
              <a:ext uri="{FF2B5EF4-FFF2-40B4-BE49-F238E27FC236}">
                <a16:creationId xmlns:a16="http://schemas.microsoft.com/office/drawing/2014/main" id="{BCA4FCE5-2284-AB49-BF61-7925D06B6D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3769" y="5472605"/>
            <a:ext cx="4064462" cy="856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01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656C9-0A3F-624E-BC8E-084F36391589}"/>
              </a:ext>
            </a:extLst>
          </p:cNvPr>
          <p:cNvSpPr>
            <a:spLocks noGrp="1"/>
          </p:cNvSpPr>
          <p:nvPr>
            <p:ph type="title"/>
          </p:nvPr>
        </p:nvSpPr>
        <p:spPr>
          <a:xfrm>
            <a:off x="838200" y="365126"/>
            <a:ext cx="10515600" cy="599150"/>
          </a:xfrm>
        </p:spPr>
        <p:txBody>
          <a:bodyPr>
            <a:normAutofit fontScale="90000"/>
          </a:bodyPr>
          <a:lstStyle/>
          <a:p>
            <a:r>
              <a:rPr lang="en-GB" dirty="0">
                <a:latin typeface="Tahoma" panose="020B0604030504040204" pitchFamily="34" charset="0"/>
                <a:ea typeface="Tahoma" panose="020B0604030504040204" pitchFamily="34" charset="0"/>
                <a:cs typeface="Tahoma" panose="020B0604030504040204" pitchFamily="34" charset="0"/>
              </a:rPr>
              <a:t>Types of cyber bullying</a:t>
            </a:r>
          </a:p>
        </p:txBody>
      </p:sp>
      <p:sp>
        <p:nvSpPr>
          <p:cNvPr id="3" name="Content Placeholder 2">
            <a:extLst>
              <a:ext uri="{FF2B5EF4-FFF2-40B4-BE49-F238E27FC236}">
                <a16:creationId xmlns:a16="http://schemas.microsoft.com/office/drawing/2014/main" id="{0DC5C0A2-7B26-E74F-AA0E-68D8CDB31C50}"/>
              </a:ext>
            </a:extLst>
          </p:cNvPr>
          <p:cNvSpPr>
            <a:spLocks noGrp="1"/>
          </p:cNvSpPr>
          <p:nvPr>
            <p:ph idx="1"/>
          </p:nvPr>
        </p:nvSpPr>
        <p:spPr>
          <a:xfrm>
            <a:off x="964276" y="964276"/>
            <a:ext cx="10208029" cy="5212687"/>
          </a:xfrm>
        </p:spPr>
        <p:txBody>
          <a:bodyPr>
            <a:noAutofit/>
          </a:bodyPr>
          <a:lstStyle/>
          <a:p>
            <a:r>
              <a:rPr lang="en-GB" sz="2000" dirty="0">
                <a:latin typeface="Tahoma" panose="020B0604030504040204" pitchFamily="34" charset="0"/>
                <a:ea typeface="Tahoma" panose="020B0604030504040204" pitchFamily="34" charset="0"/>
                <a:cs typeface="Tahoma" panose="020B0604030504040204" pitchFamily="34" charset="0"/>
              </a:rPr>
              <a:t>sending threatening or abusive text messages</a:t>
            </a:r>
          </a:p>
          <a:p>
            <a:r>
              <a:rPr lang="en-GB" sz="2000" dirty="0">
                <a:latin typeface="Tahoma" panose="020B0604030504040204" pitchFamily="34" charset="0"/>
                <a:ea typeface="Tahoma" panose="020B0604030504040204" pitchFamily="34" charset="0"/>
                <a:cs typeface="Tahoma" panose="020B0604030504040204" pitchFamily="34" charset="0"/>
              </a:rPr>
              <a:t>creating and sharing embarrassing images or videos</a:t>
            </a:r>
          </a:p>
          <a:p>
            <a:r>
              <a:rPr lang="en-GB" sz="2000" dirty="0">
                <a:latin typeface="Tahoma" panose="020B0604030504040204" pitchFamily="34" charset="0"/>
                <a:ea typeface="Tahoma" panose="020B0604030504040204" pitchFamily="34" charset="0"/>
                <a:cs typeface="Tahoma" panose="020B0604030504040204" pitchFamily="34" charset="0"/>
              </a:rPr>
              <a:t>trolling – the sending of menacing or upsetting messages on social networks, chat rooms or online games</a:t>
            </a:r>
          </a:p>
          <a:p>
            <a:r>
              <a:rPr lang="en-GB" sz="2000" dirty="0">
                <a:latin typeface="Tahoma" panose="020B0604030504040204" pitchFamily="34" charset="0"/>
                <a:ea typeface="Tahoma" panose="020B0604030504040204" pitchFamily="34" charset="0"/>
                <a:cs typeface="Tahoma" panose="020B0604030504040204" pitchFamily="34" charset="0"/>
              </a:rPr>
              <a:t>excluding children from online games, activities or friendship groups</a:t>
            </a:r>
          </a:p>
          <a:p>
            <a:r>
              <a:rPr lang="en-GB" sz="2000" dirty="0">
                <a:latin typeface="Tahoma" panose="020B0604030504040204" pitchFamily="34" charset="0"/>
                <a:ea typeface="Tahoma" panose="020B0604030504040204" pitchFamily="34" charset="0"/>
                <a:cs typeface="Tahoma" panose="020B0604030504040204" pitchFamily="34" charset="0"/>
              </a:rPr>
              <a:t>shaming someone online</a:t>
            </a:r>
          </a:p>
          <a:p>
            <a:r>
              <a:rPr lang="en-GB" sz="2000" dirty="0">
                <a:latin typeface="Tahoma" panose="020B0604030504040204" pitchFamily="34" charset="0"/>
                <a:ea typeface="Tahoma" panose="020B0604030504040204" pitchFamily="34" charset="0"/>
                <a:cs typeface="Tahoma" panose="020B0604030504040204" pitchFamily="34" charset="0"/>
              </a:rPr>
              <a:t>setting up hate sites or groups about a particular child</a:t>
            </a:r>
          </a:p>
          <a:p>
            <a:r>
              <a:rPr lang="en-GB" sz="2000" dirty="0">
                <a:latin typeface="Tahoma" panose="020B0604030504040204" pitchFamily="34" charset="0"/>
                <a:ea typeface="Tahoma" panose="020B0604030504040204" pitchFamily="34" charset="0"/>
                <a:cs typeface="Tahoma" panose="020B0604030504040204" pitchFamily="34" charset="0"/>
              </a:rPr>
              <a:t>encouraging young people to self-harm</a:t>
            </a:r>
          </a:p>
          <a:p>
            <a:r>
              <a:rPr lang="en-GB" sz="2000" dirty="0">
                <a:latin typeface="Tahoma" panose="020B0604030504040204" pitchFamily="34" charset="0"/>
                <a:ea typeface="Tahoma" panose="020B0604030504040204" pitchFamily="34" charset="0"/>
                <a:cs typeface="Tahoma" panose="020B0604030504040204" pitchFamily="34" charset="0"/>
              </a:rPr>
              <a:t>voting for or against someone in an abusive poll</a:t>
            </a:r>
          </a:p>
          <a:p>
            <a:r>
              <a:rPr lang="en-GB" sz="2000" dirty="0">
                <a:latin typeface="Tahoma" panose="020B0604030504040204" pitchFamily="34" charset="0"/>
                <a:ea typeface="Tahoma" panose="020B0604030504040204" pitchFamily="34" charset="0"/>
                <a:cs typeface="Tahoma" panose="020B0604030504040204" pitchFamily="34" charset="0"/>
              </a:rPr>
              <a:t>creating fake accounts, hijacking or stealing online identities to embarrass a young person or cause trouble using their name</a:t>
            </a:r>
          </a:p>
          <a:p>
            <a:r>
              <a:rPr lang="en-GB" sz="2000" dirty="0">
                <a:latin typeface="Tahoma" panose="020B0604030504040204" pitchFamily="34" charset="0"/>
                <a:ea typeface="Tahoma" panose="020B0604030504040204" pitchFamily="34" charset="0"/>
                <a:cs typeface="Tahoma" panose="020B0604030504040204" pitchFamily="34" charset="0"/>
              </a:rPr>
              <a:t>sending explicit messages, also known as sexting</a:t>
            </a:r>
          </a:p>
          <a:p>
            <a:r>
              <a:rPr lang="en-GB" sz="2000" dirty="0">
                <a:latin typeface="Tahoma" panose="020B0604030504040204" pitchFamily="34" charset="0"/>
                <a:ea typeface="Tahoma" panose="020B0604030504040204" pitchFamily="34" charset="0"/>
                <a:cs typeface="Tahoma" panose="020B0604030504040204" pitchFamily="34" charset="0"/>
              </a:rPr>
              <a:t>pressuring children into sending sexual images or engaging in sexual conversations.</a:t>
            </a:r>
          </a:p>
          <a:p>
            <a:pPr marL="0" indent="0">
              <a:buNone/>
            </a:pPr>
            <a:r>
              <a:rPr lang="en-GB" sz="2000" dirty="0">
                <a:latin typeface="Tahoma" panose="020B0604030504040204" pitchFamily="34" charset="0"/>
                <a:ea typeface="Tahoma" panose="020B0604030504040204" pitchFamily="34" charset="0"/>
                <a:cs typeface="Tahoma" panose="020B0604030504040204" pitchFamily="34" charset="0"/>
              </a:rPr>
              <a:t/>
            </a:r>
            <a:br>
              <a:rPr lang="en-GB" sz="2000" dirty="0">
                <a:latin typeface="Tahoma" panose="020B0604030504040204" pitchFamily="34" charset="0"/>
                <a:ea typeface="Tahoma" panose="020B0604030504040204" pitchFamily="34" charset="0"/>
                <a:cs typeface="Tahoma" panose="020B0604030504040204" pitchFamily="34" charset="0"/>
              </a:rPr>
            </a:br>
            <a:endParaRPr lang="en-GB" sz="2000" dirty="0">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a:extLst>
              <a:ext uri="{FF2B5EF4-FFF2-40B4-BE49-F238E27FC236}">
                <a16:creationId xmlns:a16="http://schemas.microsoft.com/office/drawing/2014/main" id="{E0570FF7-907F-3748-B67B-4821133B55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800" y="5969000"/>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6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61F23-A748-3848-BC59-DE27DE54853F}"/>
              </a:ext>
            </a:extLst>
          </p:cNvPr>
          <p:cNvSpPr>
            <a:spLocks noGrp="1"/>
          </p:cNvSpPr>
          <p:nvPr>
            <p:ph type="title"/>
          </p:nvPr>
        </p:nvSpPr>
        <p:spPr>
          <a:xfrm>
            <a:off x="838200" y="18255"/>
            <a:ext cx="10515600" cy="1325563"/>
          </a:xfrm>
        </p:spPr>
        <p:txBody>
          <a:bodyPr/>
          <a:lstStyle/>
          <a:p>
            <a:r>
              <a:rPr lang="en-GB" dirty="0">
                <a:latin typeface="Tahoma" panose="020B0604030504040204" pitchFamily="34" charset="0"/>
                <a:ea typeface="Tahoma" panose="020B0604030504040204" pitchFamily="34" charset="0"/>
                <a:cs typeface="Tahoma" panose="020B0604030504040204" pitchFamily="34" charset="0"/>
              </a:rPr>
              <a:t>Is your child being bullied?</a:t>
            </a:r>
          </a:p>
        </p:txBody>
      </p:sp>
      <p:sp>
        <p:nvSpPr>
          <p:cNvPr id="3" name="Content Placeholder 2">
            <a:extLst>
              <a:ext uri="{FF2B5EF4-FFF2-40B4-BE49-F238E27FC236}">
                <a16:creationId xmlns:a16="http://schemas.microsoft.com/office/drawing/2014/main" id="{6F7C2842-34D9-994F-8165-69C94A40B5D1}"/>
              </a:ext>
            </a:extLst>
          </p:cNvPr>
          <p:cNvSpPr>
            <a:spLocks noGrp="1"/>
          </p:cNvSpPr>
          <p:nvPr>
            <p:ph idx="1"/>
          </p:nvPr>
        </p:nvSpPr>
        <p:spPr>
          <a:xfrm>
            <a:off x="838200" y="1343818"/>
            <a:ext cx="10515600" cy="4833145"/>
          </a:xfrm>
        </p:spPr>
        <p:txBody>
          <a:bodyPr>
            <a:normAutofit lnSpcReduction="10000"/>
          </a:bodyPr>
          <a:lstStyle/>
          <a:p>
            <a:r>
              <a:rPr lang="en-GB" dirty="0">
                <a:latin typeface="Tahoma" panose="020B0604030504040204" pitchFamily="34" charset="0"/>
                <a:ea typeface="Tahoma" panose="020B0604030504040204" pitchFamily="34" charset="0"/>
                <a:cs typeface="Tahoma" panose="020B0604030504040204" pitchFamily="34" charset="0"/>
              </a:rPr>
              <a:t>belongings getting 'lost' or damaged</a:t>
            </a:r>
          </a:p>
          <a:p>
            <a:r>
              <a:rPr lang="en-GB" dirty="0">
                <a:latin typeface="Tahoma" panose="020B0604030504040204" pitchFamily="34" charset="0"/>
                <a:ea typeface="Tahoma" panose="020B0604030504040204" pitchFamily="34" charset="0"/>
                <a:cs typeface="Tahoma" panose="020B0604030504040204" pitchFamily="34" charset="0"/>
              </a:rPr>
              <a:t>physical injuries, such as unexplained bruises</a:t>
            </a:r>
          </a:p>
          <a:p>
            <a:r>
              <a:rPr lang="en-GB" dirty="0">
                <a:latin typeface="Tahoma" panose="020B0604030504040204" pitchFamily="34" charset="0"/>
                <a:ea typeface="Tahoma" panose="020B0604030504040204" pitchFamily="34" charset="0"/>
                <a:cs typeface="Tahoma" panose="020B0604030504040204" pitchFamily="34" charset="0"/>
              </a:rPr>
              <a:t>being afraid to go to school, being mysteriously 'ill' each morning, or skipping school</a:t>
            </a:r>
          </a:p>
          <a:p>
            <a:r>
              <a:rPr lang="en-GB" dirty="0">
                <a:latin typeface="Tahoma" panose="020B0604030504040204" pitchFamily="34" charset="0"/>
                <a:ea typeface="Tahoma" panose="020B0604030504040204" pitchFamily="34" charset="0"/>
                <a:cs typeface="Tahoma" panose="020B0604030504040204" pitchFamily="34" charset="0"/>
              </a:rPr>
              <a:t>not doing as well at school</a:t>
            </a:r>
          </a:p>
          <a:p>
            <a:r>
              <a:rPr lang="en-GB" dirty="0">
                <a:latin typeface="Tahoma" panose="020B0604030504040204" pitchFamily="34" charset="0"/>
                <a:ea typeface="Tahoma" panose="020B0604030504040204" pitchFamily="34" charset="0"/>
                <a:cs typeface="Tahoma" panose="020B0604030504040204" pitchFamily="34" charset="0"/>
              </a:rPr>
              <a:t>asking for, or stealing, money (to give to whoever's bullying them)</a:t>
            </a:r>
          </a:p>
          <a:p>
            <a:r>
              <a:rPr lang="en-GB" dirty="0">
                <a:latin typeface="Tahoma" panose="020B0604030504040204" pitchFamily="34" charset="0"/>
                <a:ea typeface="Tahoma" panose="020B0604030504040204" pitchFamily="34" charset="0"/>
                <a:cs typeface="Tahoma" panose="020B0604030504040204" pitchFamily="34" charset="0"/>
              </a:rPr>
              <a:t>being nervous, losing confidence, or becoming distressed and withdrawn</a:t>
            </a:r>
          </a:p>
          <a:p>
            <a:r>
              <a:rPr lang="en-GB" dirty="0">
                <a:latin typeface="Tahoma" panose="020B0604030504040204" pitchFamily="34" charset="0"/>
                <a:ea typeface="Tahoma" panose="020B0604030504040204" pitchFamily="34" charset="0"/>
                <a:cs typeface="Tahoma" panose="020B0604030504040204" pitchFamily="34" charset="0"/>
              </a:rPr>
              <a:t>problems with eating or sleeping</a:t>
            </a:r>
          </a:p>
          <a:p>
            <a:r>
              <a:rPr lang="en-GB" dirty="0">
                <a:latin typeface="Tahoma" panose="020B0604030504040204" pitchFamily="34" charset="0"/>
                <a:ea typeface="Tahoma" panose="020B0604030504040204" pitchFamily="34" charset="0"/>
                <a:cs typeface="Tahoma" panose="020B0604030504040204" pitchFamily="34" charset="0"/>
              </a:rPr>
              <a:t>bullying others.</a:t>
            </a:r>
          </a:p>
          <a:p>
            <a:endParaRPr lang="en-GB" dirty="0"/>
          </a:p>
        </p:txBody>
      </p:sp>
      <p:pic>
        <p:nvPicPr>
          <p:cNvPr id="7170" name="Picture 2">
            <a:extLst>
              <a:ext uri="{FF2B5EF4-FFF2-40B4-BE49-F238E27FC236}">
                <a16:creationId xmlns:a16="http://schemas.microsoft.com/office/drawing/2014/main" id="{E8873D45-3089-214F-8312-FAE54E575B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1793" y="5769770"/>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98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FD3BA-EC2F-5748-8A6B-65A1C92A8ABF}"/>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Consequences of cyber bullying</a:t>
            </a:r>
          </a:p>
        </p:txBody>
      </p:sp>
      <p:sp>
        <p:nvSpPr>
          <p:cNvPr id="3" name="Content Placeholder 2">
            <a:extLst>
              <a:ext uri="{FF2B5EF4-FFF2-40B4-BE49-F238E27FC236}">
                <a16:creationId xmlns:a16="http://schemas.microsoft.com/office/drawing/2014/main" id="{5D09E329-176A-EB4E-9F8E-6A4B6E10195E}"/>
              </a:ext>
            </a:extLst>
          </p:cNvPr>
          <p:cNvSpPr>
            <a:spLocks noGrp="1"/>
          </p:cNvSpPr>
          <p:nvPr>
            <p:ph idx="1"/>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may develop mental health problems like depression and anxiety</a:t>
            </a:r>
          </a:p>
          <a:p>
            <a:r>
              <a:rPr lang="en-GB" dirty="0">
                <a:latin typeface="Tahoma" panose="020B0604030504040204" pitchFamily="34" charset="0"/>
                <a:ea typeface="Tahoma" panose="020B0604030504040204" pitchFamily="34" charset="0"/>
                <a:cs typeface="Tahoma" panose="020B0604030504040204" pitchFamily="34" charset="0"/>
              </a:rPr>
              <a:t>have fewer friendships</a:t>
            </a:r>
          </a:p>
          <a:p>
            <a:r>
              <a:rPr lang="en-GB" dirty="0">
                <a:latin typeface="Tahoma" panose="020B0604030504040204" pitchFamily="34" charset="0"/>
                <a:ea typeface="Tahoma" panose="020B0604030504040204" pitchFamily="34" charset="0"/>
                <a:cs typeface="Tahoma" panose="020B0604030504040204" pitchFamily="34" charset="0"/>
              </a:rPr>
              <a:t>aren't accepted by their peers</a:t>
            </a:r>
          </a:p>
          <a:p>
            <a:r>
              <a:rPr lang="en-GB" dirty="0">
                <a:latin typeface="Tahoma" panose="020B0604030504040204" pitchFamily="34" charset="0"/>
                <a:ea typeface="Tahoma" panose="020B0604030504040204" pitchFamily="34" charset="0"/>
                <a:cs typeface="Tahoma" panose="020B0604030504040204" pitchFamily="34" charset="0"/>
              </a:rPr>
              <a:t>are wary and suspicious of others</a:t>
            </a:r>
          </a:p>
          <a:p>
            <a:r>
              <a:rPr lang="en-GB" dirty="0">
                <a:latin typeface="Tahoma" panose="020B0604030504040204" pitchFamily="34" charset="0"/>
                <a:ea typeface="Tahoma" panose="020B0604030504040204" pitchFamily="34" charset="0"/>
                <a:cs typeface="Tahoma" panose="020B0604030504040204" pitchFamily="34" charset="0"/>
              </a:rPr>
              <a:t>have problems adjusting to school, and don't do as well.</a:t>
            </a:r>
          </a:p>
          <a:p>
            <a:r>
              <a:rPr lang="en-GB" dirty="0">
                <a:latin typeface="Tahoma" panose="020B0604030504040204" pitchFamily="34" charset="0"/>
                <a:ea typeface="Tahoma" panose="020B0604030504040204" pitchFamily="34" charset="0"/>
                <a:cs typeface="Tahoma" panose="020B0604030504040204" pitchFamily="34" charset="0"/>
              </a:rPr>
              <a:t>Physical problems – stomach upsets, frequent headaches</a:t>
            </a:r>
          </a:p>
          <a:p>
            <a:r>
              <a:rPr lang="en-GB" dirty="0">
                <a:latin typeface="Tahoma" panose="020B0604030504040204" pitchFamily="34" charset="0"/>
                <a:ea typeface="Tahoma" panose="020B0604030504040204" pitchFamily="34" charset="0"/>
                <a:cs typeface="Tahoma" panose="020B0604030504040204" pitchFamily="34" charset="0"/>
              </a:rPr>
              <a:t>Skin conditions – eczema, psoriasis</a:t>
            </a:r>
          </a:p>
          <a:p>
            <a:endParaRPr lang="en-GB" dirty="0">
              <a:latin typeface="Tahoma" panose="020B0604030504040204" pitchFamily="34" charset="0"/>
              <a:ea typeface="Tahoma" panose="020B0604030504040204" pitchFamily="34" charset="0"/>
              <a:cs typeface="Tahoma" panose="020B0604030504040204" pitchFamily="34" charset="0"/>
            </a:endParaRPr>
          </a:p>
          <a:p>
            <a:endParaRPr lang="en-GB" dirty="0"/>
          </a:p>
        </p:txBody>
      </p:sp>
      <p:pic>
        <p:nvPicPr>
          <p:cNvPr id="8194" name="Picture 2">
            <a:extLst>
              <a:ext uri="{FF2B5EF4-FFF2-40B4-BE49-F238E27FC236}">
                <a16:creationId xmlns:a16="http://schemas.microsoft.com/office/drawing/2014/main" id="{65418D25-2885-5949-8B3B-5BE750A182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800" y="5732463"/>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71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952B1-6CBE-1F46-8A13-A3CC298A5885}"/>
              </a:ext>
            </a:extLst>
          </p:cNvPr>
          <p:cNvSpPr>
            <a:spLocks noGrp="1"/>
          </p:cNvSpPr>
          <p:nvPr>
            <p:ph type="title"/>
          </p:nvPr>
        </p:nvSpPr>
        <p:spPr/>
        <p:txBody>
          <a:bodyPr>
            <a:normAutofit/>
          </a:bodyPr>
          <a:lstStyle/>
          <a:p>
            <a:r>
              <a:rPr lang="en-GB" sz="4000" dirty="0">
                <a:latin typeface="Tahoma" panose="020B0604030504040204" pitchFamily="34" charset="0"/>
                <a:ea typeface="Tahoma" panose="020B0604030504040204" pitchFamily="34" charset="0"/>
                <a:cs typeface="Tahoma" panose="020B0604030504040204" pitchFamily="34" charset="0"/>
              </a:rPr>
              <a:t>Mental health consequences of cyber bullying</a:t>
            </a:r>
          </a:p>
        </p:txBody>
      </p:sp>
      <p:sp>
        <p:nvSpPr>
          <p:cNvPr id="3" name="Content Placeholder 2">
            <a:extLst>
              <a:ext uri="{FF2B5EF4-FFF2-40B4-BE49-F238E27FC236}">
                <a16:creationId xmlns:a16="http://schemas.microsoft.com/office/drawing/2014/main" id="{A1F63A8B-7D15-0D4B-B4BE-58A07F094551}"/>
              </a:ext>
            </a:extLst>
          </p:cNvPr>
          <p:cNvSpPr>
            <a:spLocks noGrp="1"/>
          </p:cNvSpPr>
          <p:nvPr>
            <p:ph idx="1"/>
          </p:nvPr>
        </p:nvSpPr>
        <p:spPr/>
        <p:txBody>
          <a:bodyPr>
            <a:normAutofit fontScale="92500" lnSpcReduction="20000"/>
          </a:bodyPr>
          <a:lstStyle/>
          <a:p>
            <a:r>
              <a:rPr lang="en-GB" dirty="0"/>
              <a:t>Depression</a:t>
            </a:r>
          </a:p>
          <a:p>
            <a:r>
              <a:rPr lang="en-GB" dirty="0"/>
              <a:t>Anxiety</a:t>
            </a:r>
          </a:p>
          <a:p>
            <a:r>
              <a:rPr lang="en-GB" dirty="0"/>
              <a:t>Self-isolation</a:t>
            </a:r>
          </a:p>
          <a:p>
            <a:r>
              <a:rPr lang="en-GB" dirty="0"/>
              <a:t>Outbursts of unprompted anger</a:t>
            </a:r>
          </a:p>
          <a:p>
            <a:r>
              <a:rPr lang="en-GB" dirty="0"/>
              <a:t>Acting out violently</a:t>
            </a:r>
          </a:p>
          <a:p>
            <a:r>
              <a:rPr lang="en-GB" dirty="0"/>
              <a:t>Low self-esteem</a:t>
            </a:r>
          </a:p>
          <a:p>
            <a:r>
              <a:rPr lang="en-GB" dirty="0"/>
              <a:t>Long lasting emotional effects</a:t>
            </a:r>
          </a:p>
          <a:p>
            <a:r>
              <a:rPr lang="en-GB" dirty="0"/>
              <a:t>Self-harm</a:t>
            </a:r>
          </a:p>
          <a:p>
            <a:r>
              <a:rPr lang="en-GB" dirty="0"/>
              <a:t>Substance abuse</a:t>
            </a:r>
          </a:p>
          <a:p>
            <a:r>
              <a:rPr lang="en-GB" dirty="0"/>
              <a:t>Suicidal thoughts or action</a:t>
            </a:r>
          </a:p>
        </p:txBody>
      </p:sp>
      <p:pic>
        <p:nvPicPr>
          <p:cNvPr id="9218" name="Picture 2">
            <a:extLst>
              <a:ext uri="{FF2B5EF4-FFF2-40B4-BE49-F238E27FC236}">
                <a16:creationId xmlns:a16="http://schemas.microsoft.com/office/drawing/2014/main" id="{1E6ED6AA-4BA1-6545-9A99-0703447D79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7800" y="5732463"/>
            <a:ext cx="4216400" cy="889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person, person&#10;&#10;Description automatically generated">
            <a:extLst>
              <a:ext uri="{FF2B5EF4-FFF2-40B4-BE49-F238E27FC236}">
                <a16:creationId xmlns:a16="http://schemas.microsoft.com/office/drawing/2014/main" id="{496ED0A4-07B6-6C47-9CF1-F6CAD3775112}"/>
              </a:ext>
            </a:extLst>
          </p:cNvPr>
          <p:cNvPicPr>
            <a:picLocks noChangeAspect="1"/>
          </p:cNvPicPr>
          <p:nvPr/>
        </p:nvPicPr>
        <p:blipFill>
          <a:blip r:embed="rId4"/>
          <a:stretch>
            <a:fillRect/>
          </a:stretch>
        </p:blipFill>
        <p:spPr>
          <a:xfrm>
            <a:off x="6912219" y="2396392"/>
            <a:ext cx="3467100" cy="2311400"/>
          </a:xfrm>
          <a:prstGeom prst="rect">
            <a:avLst/>
          </a:prstGeom>
        </p:spPr>
      </p:pic>
    </p:spTree>
    <p:extLst>
      <p:ext uri="{BB962C8B-B14F-4D97-AF65-F5344CB8AC3E}">
        <p14:creationId xmlns:p14="http://schemas.microsoft.com/office/powerpoint/2010/main" val="270996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60712-EBEB-EE4B-83C0-278AD0C7E846}"/>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More likely to be cyber bullied</a:t>
            </a:r>
          </a:p>
        </p:txBody>
      </p:sp>
      <p:sp>
        <p:nvSpPr>
          <p:cNvPr id="3" name="Content Placeholder 2">
            <a:extLst>
              <a:ext uri="{FF2B5EF4-FFF2-40B4-BE49-F238E27FC236}">
                <a16:creationId xmlns:a16="http://schemas.microsoft.com/office/drawing/2014/main" id="{11E3A049-D343-6545-847B-0EFB9F3CB8DC}"/>
              </a:ext>
            </a:extLst>
          </p:cNvPr>
          <p:cNvSpPr>
            <a:spLocks noGrp="1"/>
          </p:cNvSpPr>
          <p:nvPr>
            <p:ph idx="1"/>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race or ethnic background</a:t>
            </a:r>
          </a:p>
          <a:p>
            <a:r>
              <a:rPr lang="en-GB" dirty="0">
                <a:latin typeface="Tahoma" panose="020B0604030504040204" pitchFamily="34" charset="0"/>
                <a:ea typeface="Tahoma" panose="020B0604030504040204" pitchFamily="34" charset="0"/>
                <a:cs typeface="Tahoma" panose="020B0604030504040204" pitchFamily="34" charset="0"/>
              </a:rPr>
              <a:t>gender</a:t>
            </a:r>
          </a:p>
          <a:p>
            <a:r>
              <a:rPr lang="en-GB" dirty="0">
                <a:latin typeface="Tahoma" panose="020B0604030504040204" pitchFamily="34" charset="0"/>
                <a:ea typeface="Tahoma" panose="020B0604030504040204" pitchFamily="34" charset="0"/>
                <a:cs typeface="Tahoma" panose="020B0604030504040204" pitchFamily="34" charset="0"/>
              </a:rPr>
              <a:t>sexual orientation.</a:t>
            </a:r>
          </a:p>
          <a:p>
            <a:r>
              <a:rPr lang="en-GB" dirty="0">
                <a:latin typeface="Tahoma" panose="020B0604030504040204" pitchFamily="34" charset="0"/>
                <a:ea typeface="Tahoma" panose="020B0604030504040204" pitchFamily="34" charset="0"/>
                <a:cs typeface="Tahoma" panose="020B0604030504040204" pitchFamily="34" charset="0"/>
              </a:rPr>
              <a:t>appear anxious or have low self-esteem</a:t>
            </a:r>
          </a:p>
          <a:p>
            <a:r>
              <a:rPr lang="en-GB" dirty="0">
                <a:latin typeface="Tahoma" panose="020B0604030504040204" pitchFamily="34" charset="0"/>
                <a:ea typeface="Tahoma" panose="020B0604030504040204" pitchFamily="34" charset="0"/>
                <a:cs typeface="Tahoma" panose="020B0604030504040204" pitchFamily="34" charset="0"/>
              </a:rPr>
              <a:t>lack assertiveness</a:t>
            </a:r>
          </a:p>
          <a:p>
            <a:r>
              <a:rPr lang="en-GB" dirty="0">
                <a:latin typeface="Tahoma" panose="020B0604030504040204" pitchFamily="34" charset="0"/>
                <a:ea typeface="Tahoma" panose="020B0604030504040204" pitchFamily="34" charset="0"/>
                <a:cs typeface="Tahoma" panose="020B0604030504040204" pitchFamily="34" charset="0"/>
              </a:rPr>
              <a:t>are shy or introverted.</a:t>
            </a:r>
          </a:p>
          <a:p>
            <a:endParaRPr lang="en-GB" dirty="0"/>
          </a:p>
        </p:txBody>
      </p:sp>
      <p:pic>
        <p:nvPicPr>
          <p:cNvPr id="10242" name="Picture 2">
            <a:extLst>
              <a:ext uri="{FF2B5EF4-FFF2-40B4-BE49-F238E27FC236}">
                <a16:creationId xmlns:a16="http://schemas.microsoft.com/office/drawing/2014/main" id="{176479C6-9539-0E47-A5B6-62C1B95C54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800" y="5603875"/>
            <a:ext cx="4216400" cy="889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person&#10;&#10;Description automatically generated">
            <a:extLst>
              <a:ext uri="{FF2B5EF4-FFF2-40B4-BE49-F238E27FC236}">
                <a16:creationId xmlns:a16="http://schemas.microsoft.com/office/drawing/2014/main" id="{DE0848F4-AD58-5C40-A04C-B57B266A661E}"/>
              </a:ext>
            </a:extLst>
          </p:cNvPr>
          <p:cNvPicPr>
            <a:picLocks noChangeAspect="1"/>
          </p:cNvPicPr>
          <p:nvPr/>
        </p:nvPicPr>
        <p:blipFill>
          <a:blip r:embed="rId3"/>
          <a:stretch>
            <a:fillRect/>
          </a:stretch>
        </p:blipFill>
        <p:spPr>
          <a:xfrm>
            <a:off x="7774842" y="2482850"/>
            <a:ext cx="3289300" cy="2463800"/>
          </a:xfrm>
          <a:prstGeom prst="rect">
            <a:avLst/>
          </a:prstGeom>
        </p:spPr>
      </p:pic>
    </p:spTree>
    <p:extLst>
      <p:ext uri="{BB962C8B-B14F-4D97-AF65-F5344CB8AC3E}">
        <p14:creationId xmlns:p14="http://schemas.microsoft.com/office/powerpoint/2010/main" val="252115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D1380-4025-BB40-AC6C-3DE8876DCE50}"/>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A mother’s story</a:t>
            </a:r>
          </a:p>
        </p:txBody>
      </p:sp>
      <p:sp>
        <p:nvSpPr>
          <p:cNvPr id="3" name="Content Placeholder 2">
            <a:extLst>
              <a:ext uri="{FF2B5EF4-FFF2-40B4-BE49-F238E27FC236}">
                <a16:creationId xmlns:a16="http://schemas.microsoft.com/office/drawing/2014/main" id="{C9FFC1E5-B8F0-1743-8F08-09495D661486}"/>
              </a:ext>
            </a:extLst>
          </p:cNvPr>
          <p:cNvSpPr>
            <a:spLocks noGrp="1"/>
          </p:cNvSpPr>
          <p:nvPr>
            <p:ph idx="1"/>
          </p:nvPr>
        </p:nvSpPr>
        <p:spPr>
          <a:xfrm>
            <a:off x="3108960" y="6131243"/>
            <a:ext cx="8244840" cy="45719"/>
          </a:xfrm>
        </p:spPr>
        <p:txBody>
          <a:bodyPr>
            <a:normAutofit fontScale="25000" lnSpcReduction="20000"/>
          </a:bodyPr>
          <a:lstStyle/>
          <a:p>
            <a:r>
              <a:rPr lang="en-GB" dirty="0">
                <a:hlinkClick r:id="rId4"/>
              </a:rPr>
              <a:t>https://youtu.be/za9XTbRZD10</a:t>
            </a:r>
            <a:endParaRPr lang="en-GB" dirty="0"/>
          </a:p>
          <a:p>
            <a:endParaRPr lang="en-GB" dirty="0"/>
          </a:p>
          <a:p>
            <a:endParaRPr lang="en-GB" dirty="0"/>
          </a:p>
        </p:txBody>
      </p:sp>
      <p:pic>
        <p:nvPicPr>
          <p:cNvPr id="4" name="Cyber Bullies Drove My Daughter to Commit Suicide   This Morning.mp4" descr="Cyber Bullies Drove My Daughter to Commit Suicide   This Morning.mp4">
            <a:hlinkClick r:id="" action="ppaction://media"/>
            <a:extLst>
              <a:ext uri="{FF2B5EF4-FFF2-40B4-BE49-F238E27FC236}">
                <a16:creationId xmlns:a16="http://schemas.microsoft.com/office/drawing/2014/main" id="{3160C206-8176-C446-AC42-036FC00FD3B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99736" y="1442937"/>
            <a:ext cx="8691419" cy="4572000"/>
          </a:xfrm>
          <a:prstGeom prst="rect">
            <a:avLst/>
          </a:prstGeom>
        </p:spPr>
      </p:pic>
      <p:pic>
        <p:nvPicPr>
          <p:cNvPr id="11266" name="Picture 2">
            <a:extLst>
              <a:ext uri="{FF2B5EF4-FFF2-40B4-BE49-F238E27FC236}">
                <a16:creationId xmlns:a16="http://schemas.microsoft.com/office/drawing/2014/main" id="{170C7ABE-C597-FF42-ADC3-C299BB5966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7800" y="6014937"/>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74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38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A12C2-D090-5B45-AA46-EE3B1DE12AA8}"/>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What if your child is part of the bullying?</a:t>
            </a:r>
          </a:p>
        </p:txBody>
      </p:sp>
      <p:sp>
        <p:nvSpPr>
          <p:cNvPr id="3" name="Content Placeholder 2">
            <a:extLst>
              <a:ext uri="{FF2B5EF4-FFF2-40B4-BE49-F238E27FC236}">
                <a16:creationId xmlns:a16="http://schemas.microsoft.com/office/drawing/2014/main" id="{98E54B4C-7ECB-B248-9697-12CB0A92F4E4}"/>
              </a:ext>
            </a:extLst>
          </p:cNvPr>
          <p:cNvSpPr>
            <a:spLocks noGrp="1"/>
          </p:cNvSpPr>
          <p:nvPr>
            <p:ph idx="1"/>
          </p:nvPr>
        </p:nvSpPr>
        <p:spPr/>
        <p:txBody>
          <a:bodyPr/>
          <a:lstStyle/>
          <a:p>
            <a:pPr marL="0" indent="0">
              <a:buNone/>
            </a:pPr>
            <a:r>
              <a:rPr lang="en-GB" dirty="0">
                <a:latin typeface="Tahoma" panose="020B0604030504040204" pitchFamily="34" charset="0"/>
                <a:ea typeface="Tahoma" panose="020B0604030504040204" pitchFamily="34" charset="0"/>
                <a:cs typeface="Tahoma" panose="020B0604030504040204" pitchFamily="34" charset="0"/>
              </a:rPr>
              <a:t>Help your child to understand what bullying behaviour is</a:t>
            </a:r>
          </a:p>
          <a:p>
            <a:r>
              <a:rPr lang="en-GB" dirty="0">
                <a:latin typeface="Tahoma" panose="020B0604030504040204" pitchFamily="34" charset="0"/>
                <a:ea typeface="Tahoma" panose="020B0604030504040204" pitchFamily="34" charset="0"/>
                <a:cs typeface="Tahoma" panose="020B0604030504040204" pitchFamily="34" charset="0"/>
              </a:rPr>
              <a:t>Explain to your child how bullying can make people feel.</a:t>
            </a:r>
          </a:p>
          <a:p>
            <a:r>
              <a:rPr lang="en-GB" dirty="0">
                <a:latin typeface="Tahoma" panose="020B0604030504040204" pitchFamily="34" charset="0"/>
                <a:ea typeface="Tahoma" panose="020B0604030504040204" pitchFamily="34" charset="0"/>
                <a:cs typeface="Tahoma" panose="020B0604030504040204" pitchFamily="34" charset="0"/>
              </a:rPr>
              <a:t>Let them know that what they’re doing is unacceptable</a:t>
            </a:r>
          </a:p>
          <a:p>
            <a:r>
              <a:rPr lang="en-GB" dirty="0">
                <a:latin typeface="Tahoma" panose="020B0604030504040204" pitchFamily="34" charset="0"/>
                <a:ea typeface="Tahoma" panose="020B0604030504040204" pitchFamily="34" charset="0"/>
                <a:cs typeface="Tahoma" panose="020B0604030504040204" pitchFamily="34" charset="0"/>
              </a:rPr>
              <a:t>Help them realise how what they’ve done will have affected the other person.</a:t>
            </a:r>
          </a:p>
          <a:p>
            <a:r>
              <a:rPr lang="en-GB" dirty="0">
                <a:latin typeface="Tahoma" panose="020B0604030504040204" pitchFamily="34" charset="0"/>
                <a:ea typeface="Tahoma" panose="020B0604030504040204" pitchFamily="34" charset="0"/>
                <a:cs typeface="Tahoma" panose="020B0604030504040204" pitchFamily="34" charset="0"/>
              </a:rPr>
              <a:t>Explain what you’re going to do next, such as telling their school, and what you expect your child to do now.</a:t>
            </a:r>
          </a:p>
          <a:p>
            <a:r>
              <a:rPr lang="en-GB" dirty="0">
                <a:latin typeface="Tahoma" panose="020B0604030504040204" pitchFamily="34" charset="0"/>
                <a:ea typeface="Tahoma" panose="020B0604030504040204" pitchFamily="34" charset="0"/>
                <a:cs typeface="Tahoma" panose="020B0604030504040204" pitchFamily="34" charset="0"/>
              </a:rPr>
              <a:t>Ask them whether they have any questions about why their actions need to change</a:t>
            </a:r>
          </a:p>
        </p:txBody>
      </p:sp>
      <p:pic>
        <p:nvPicPr>
          <p:cNvPr id="12290" name="Picture 2">
            <a:extLst>
              <a:ext uri="{FF2B5EF4-FFF2-40B4-BE49-F238E27FC236}">
                <a16:creationId xmlns:a16="http://schemas.microsoft.com/office/drawing/2014/main" id="{1DE0F7AE-F588-B043-8405-3289F3B089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1669" y="5879346"/>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27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BBED1-422E-4C3D-8519-97420D8ED02B}"/>
              </a:ext>
            </a:extLst>
          </p:cNvPr>
          <p:cNvSpPr>
            <a:spLocks noGrp="1"/>
          </p:cNvSpPr>
          <p:nvPr>
            <p:ph type="title"/>
          </p:nvPr>
        </p:nvSpPr>
        <p:spPr>
          <a:xfrm>
            <a:off x="725018" y="226813"/>
            <a:ext cx="11003920" cy="1325563"/>
          </a:xfrm>
        </p:spPr>
        <p:txBody>
          <a:bodyPr>
            <a:noAutofit/>
          </a:bodyPr>
          <a:lstStyle/>
          <a:p>
            <a:pPr algn="ctr"/>
            <a:r>
              <a:rPr lang="en-US" sz="4000" dirty="0">
                <a:solidFill>
                  <a:srgbClr val="002060"/>
                </a:solidFill>
                <a:latin typeface="Tahoma"/>
                <a:ea typeface="+mj-lt"/>
                <a:cs typeface="+mj-lt"/>
              </a:rPr>
              <a:t>How your child can help prevent cyber bullying</a:t>
            </a:r>
            <a:endParaRPr lang="en-US" sz="4000" dirty="0">
              <a:solidFill>
                <a:srgbClr val="002060"/>
              </a:solidFill>
              <a:latin typeface="Tahoma"/>
              <a:ea typeface="Tahoma"/>
              <a:cs typeface="Tahoma"/>
            </a:endParaRPr>
          </a:p>
        </p:txBody>
      </p:sp>
      <p:sp>
        <p:nvSpPr>
          <p:cNvPr id="3" name="Content Placeholder 2">
            <a:extLst>
              <a:ext uri="{FF2B5EF4-FFF2-40B4-BE49-F238E27FC236}">
                <a16:creationId xmlns:a16="http://schemas.microsoft.com/office/drawing/2014/main" id="{13F5DA7B-E8B1-46E5-A189-5DD988E085C3}"/>
              </a:ext>
            </a:extLst>
          </p:cNvPr>
          <p:cNvSpPr>
            <a:spLocks noGrp="1"/>
          </p:cNvSpPr>
          <p:nvPr>
            <p:ph idx="1"/>
          </p:nvPr>
        </p:nvSpPr>
        <p:spPr>
          <a:xfrm>
            <a:off x="725018" y="1552376"/>
            <a:ext cx="10515600" cy="4351338"/>
          </a:xfrm>
        </p:spPr>
        <p:txBody>
          <a:bodyPr vert="horz" lIns="91440" tIns="45720" rIns="91440" bIns="45720" rtlCol="0" anchor="t">
            <a:normAutofit/>
          </a:bodyPr>
          <a:lstStyle/>
          <a:p>
            <a:r>
              <a:rPr lang="en-US" dirty="0">
                <a:latin typeface="Tahoma"/>
                <a:ea typeface="+mn-lt"/>
                <a:cs typeface="+mn-lt"/>
              </a:rPr>
              <a:t>Don’t contribute to online bullying, even if your friends encourage you to do it</a:t>
            </a:r>
            <a:endParaRPr lang="en-US" dirty="0">
              <a:latin typeface="Tahoma"/>
              <a:ea typeface="Tahoma"/>
              <a:cs typeface="Tahoma"/>
            </a:endParaRPr>
          </a:p>
          <a:p>
            <a:r>
              <a:rPr lang="en-US" dirty="0">
                <a:latin typeface="Tahoma"/>
                <a:ea typeface="+mn-lt"/>
                <a:cs typeface="+mn-lt"/>
              </a:rPr>
              <a:t>Stop before hitting </a:t>
            </a:r>
            <a:r>
              <a:rPr lang="en-US" b="1" dirty="0">
                <a:solidFill>
                  <a:srgbClr val="7030A0"/>
                </a:solidFill>
                <a:latin typeface="Tahoma"/>
                <a:ea typeface="+mn-lt"/>
                <a:cs typeface="+mn-lt"/>
              </a:rPr>
              <a:t>like</a:t>
            </a:r>
            <a:r>
              <a:rPr lang="en-US" dirty="0">
                <a:latin typeface="Tahoma"/>
                <a:ea typeface="+mn-lt"/>
                <a:cs typeface="+mn-lt"/>
              </a:rPr>
              <a:t> on a hurtful social media post - don’t encourage bullies</a:t>
            </a:r>
            <a:endParaRPr lang="en-US" dirty="0">
              <a:latin typeface="Tahoma"/>
              <a:ea typeface="Tahoma"/>
              <a:cs typeface="Tahoma"/>
            </a:endParaRPr>
          </a:p>
          <a:p>
            <a:r>
              <a:rPr lang="en-US" dirty="0">
                <a:latin typeface="Tahoma"/>
                <a:ea typeface="+mn-lt"/>
                <a:cs typeface="+mn-lt"/>
              </a:rPr>
              <a:t>Don’t spread rumors online - call out misinformation and gossip</a:t>
            </a:r>
            <a:endParaRPr lang="en-US" dirty="0">
              <a:latin typeface="Tahoma"/>
              <a:ea typeface="Tahoma"/>
              <a:cs typeface="Tahoma"/>
            </a:endParaRPr>
          </a:p>
          <a:p>
            <a:r>
              <a:rPr lang="en-US" dirty="0">
                <a:latin typeface="Tahoma"/>
                <a:ea typeface="+mn-lt"/>
                <a:cs typeface="+mn-lt"/>
              </a:rPr>
              <a:t>Don’t forward mean messages</a:t>
            </a:r>
            <a:endParaRPr lang="en-US" dirty="0">
              <a:latin typeface="Tahoma"/>
              <a:ea typeface="Tahoma"/>
              <a:cs typeface="Tahoma"/>
            </a:endParaRPr>
          </a:p>
          <a:p>
            <a:r>
              <a:rPr lang="en-US" dirty="0">
                <a:latin typeface="Tahoma"/>
                <a:ea typeface="+mn-lt"/>
                <a:cs typeface="+mn-lt"/>
              </a:rPr>
              <a:t>Defend other people when they’re being bullied online</a:t>
            </a:r>
            <a:endParaRPr lang="en-US" dirty="0">
              <a:latin typeface="Tahoma"/>
              <a:ea typeface="Tahoma"/>
              <a:cs typeface="Tahoma"/>
            </a:endParaRPr>
          </a:p>
          <a:p>
            <a:r>
              <a:rPr lang="en-US" dirty="0">
                <a:latin typeface="Tahoma"/>
                <a:ea typeface="+mn-lt"/>
                <a:cs typeface="+mn-lt"/>
              </a:rPr>
              <a:t>Block and report harassers - many websites like Facebook or Twitter have safety centers where you can report harassment</a:t>
            </a:r>
            <a:endParaRPr lang="en-US" dirty="0">
              <a:latin typeface="Tahoma"/>
              <a:ea typeface="Tahoma"/>
              <a:cs typeface="Tahoma"/>
            </a:endParaRPr>
          </a:p>
          <a:p>
            <a:endParaRPr lang="en-US" dirty="0">
              <a:latin typeface="Tahoma"/>
              <a:ea typeface="Tahoma"/>
              <a:cs typeface="Tahoma"/>
            </a:endParaRPr>
          </a:p>
        </p:txBody>
      </p:sp>
      <p:pic>
        <p:nvPicPr>
          <p:cNvPr id="6" name="Picture 5" descr="A picture containing logo&#10;&#10;Description automatically generated">
            <a:extLst>
              <a:ext uri="{FF2B5EF4-FFF2-40B4-BE49-F238E27FC236}">
                <a16:creationId xmlns:a16="http://schemas.microsoft.com/office/drawing/2014/main" id="{3C351C9A-DD5C-1145-AC58-D69E988133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9550" y="5903714"/>
            <a:ext cx="4152900" cy="876300"/>
          </a:xfrm>
          <a:prstGeom prst="rect">
            <a:avLst/>
          </a:prstGeom>
        </p:spPr>
      </p:pic>
    </p:spTree>
    <p:extLst>
      <p:ext uri="{BB962C8B-B14F-4D97-AF65-F5344CB8AC3E}">
        <p14:creationId xmlns:p14="http://schemas.microsoft.com/office/powerpoint/2010/main" val="282516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2"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2"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2"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2"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63D72-C222-E543-95DF-F53E6B8DE5C8}"/>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How to support your child</a:t>
            </a:r>
          </a:p>
        </p:txBody>
      </p:sp>
      <p:sp>
        <p:nvSpPr>
          <p:cNvPr id="3" name="Content Placeholder 2">
            <a:extLst>
              <a:ext uri="{FF2B5EF4-FFF2-40B4-BE49-F238E27FC236}">
                <a16:creationId xmlns:a16="http://schemas.microsoft.com/office/drawing/2014/main" id="{10759E29-37D1-AF48-8FE7-6103C4D7F7AD}"/>
              </a:ext>
            </a:extLst>
          </p:cNvPr>
          <p:cNvSpPr>
            <a:spLocks noGrp="1"/>
          </p:cNvSpPr>
          <p:nvPr>
            <p:ph idx="1"/>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Talk to them about cyber bullying</a:t>
            </a:r>
          </a:p>
          <a:p>
            <a:r>
              <a:rPr lang="en-GB" dirty="0">
                <a:latin typeface="Tahoma" panose="020B0604030504040204" pitchFamily="34" charset="0"/>
                <a:ea typeface="Tahoma" panose="020B0604030504040204" pitchFamily="34" charset="0"/>
                <a:cs typeface="Tahoma" panose="020B0604030504040204" pitchFamily="34" charset="0"/>
              </a:rPr>
              <a:t>Encourage them to ask for help</a:t>
            </a:r>
          </a:p>
          <a:p>
            <a:r>
              <a:rPr lang="en-GB" dirty="0">
                <a:latin typeface="Tahoma" panose="020B0604030504040204" pitchFamily="34" charset="0"/>
                <a:ea typeface="Tahoma" panose="020B0604030504040204" pitchFamily="34" charset="0"/>
                <a:cs typeface="Tahoma" panose="020B0604030504040204" pitchFamily="34" charset="0"/>
              </a:rPr>
              <a:t>Get them to take time out and relax</a:t>
            </a:r>
          </a:p>
          <a:p>
            <a:r>
              <a:rPr lang="en-GB" dirty="0">
                <a:latin typeface="Tahoma" panose="020B0604030504040204" pitchFamily="34" charset="0"/>
                <a:ea typeface="Tahoma" panose="020B0604030504040204" pitchFamily="34" charset="0"/>
                <a:cs typeface="Tahoma" panose="020B0604030504040204" pitchFamily="34" charset="0"/>
              </a:rPr>
              <a:t>Talk to your child’s school</a:t>
            </a:r>
          </a:p>
          <a:p>
            <a:r>
              <a:rPr lang="en-GB" dirty="0">
                <a:latin typeface="Tahoma" panose="020B0604030504040204" pitchFamily="34" charset="0"/>
                <a:ea typeface="Tahoma" panose="020B0604030504040204" pitchFamily="34" charset="0"/>
                <a:cs typeface="Tahoma" panose="020B0604030504040204" pitchFamily="34" charset="0"/>
              </a:rPr>
              <a:t>Ask your child to collect evidence of the bullying</a:t>
            </a:r>
          </a:p>
          <a:p>
            <a:r>
              <a:rPr lang="en-GB" dirty="0">
                <a:latin typeface="Tahoma" panose="020B0604030504040204" pitchFamily="34" charset="0"/>
                <a:ea typeface="Tahoma" panose="020B0604030504040204" pitchFamily="34" charset="0"/>
                <a:cs typeface="Tahoma" panose="020B0604030504040204" pitchFamily="34" charset="0"/>
              </a:rPr>
              <a:t>Unfriend</a:t>
            </a:r>
            <a:r>
              <a:rPr lang="en-GB">
                <a:latin typeface="Tahoma" panose="020B0604030504040204" pitchFamily="34" charset="0"/>
                <a:ea typeface="Tahoma" panose="020B0604030504040204" pitchFamily="34" charset="0"/>
                <a:cs typeface="Tahoma" panose="020B0604030504040204" pitchFamily="34" charset="0"/>
              </a:rPr>
              <a:t>, block, report</a:t>
            </a:r>
            <a:endParaRPr lang="en-GB" dirty="0">
              <a:latin typeface="Tahoma" panose="020B0604030504040204" pitchFamily="34" charset="0"/>
              <a:ea typeface="Tahoma" panose="020B0604030504040204" pitchFamily="34" charset="0"/>
              <a:cs typeface="Tahoma" panose="020B0604030504040204" pitchFamily="34" charset="0"/>
            </a:endParaRPr>
          </a:p>
          <a:p>
            <a:endParaRPr lang="en-GB" dirty="0"/>
          </a:p>
        </p:txBody>
      </p:sp>
      <p:pic>
        <p:nvPicPr>
          <p:cNvPr id="13314" name="Picture 2">
            <a:extLst>
              <a:ext uri="{FF2B5EF4-FFF2-40B4-BE49-F238E27FC236}">
                <a16:creationId xmlns:a16="http://schemas.microsoft.com/office/drawing/2014/main" id="{2A746F86-5869-A744-A5EF-4887067D28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2411" y="5603875"/>
            <a:ext cx="4216400" cy="889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wo people sitting on the floor&#10;&#10;Description automatically generated with medium confidence">
            <a:extLst>
              <a:ext uri="{FF2B5EF4-FFF2-40B4-BE49-F238E27FC236}">
                <a16:creationId xmlns:a16="http://schemas.microsoft.com/office/drawing/2014/main" id="{02686029-A518-274E-9135-F2CAC25F3FF4}"/>
              </a:ext>
            </a:extLst>
          </p:cNvPr>
          <p:cNvPicPr>
            <a:picLocks noChangeAspect="1"/>
          </p:cNvPicPr>
          <p:nvPr/>
        </p:nvPicPr>
        <p:blipFill>
          <a:blip r:embed="rId4"/>
          <a:stretch>
            <a:fillRect/>
          </a:stretch>
        </p:blipFill>
        <p:spPr>
          <a:xfrm>
            <a:off x="7970715" y="1027906"/>
            <a:ext cx="3289300" cy="2463800"/>
          </a:xfrm>
          <a:prstGeom prst="rect">
            <a:avLst/>
          </a:prstGeom>
        </p:spPr>
      </p:pic>
    </p:spTree>
    <p:extLst>
      <p:ext uri="{BB962C8B-B14F-4D97-AF65-F5344CB8AC3E}">
        <p14:creationId xmlns:p14="http://schemas.microsoft.com/office/powerpoint/2010/main" val="391621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AF0C9-93C1-BB41-8D2D-BDC219A39C40}"/>
              </a:ext>
            </a:extLst>
          </p:cNvPr>
          <p:cNvSpPr>
            <a:spLocks noGrp="1"/>
          </p:cNvSpPr>
          <p:nvPr>
            <p:ph type="title"/>
          </p:nvPr>
        </p:nvSpPr>
        <p:spPr>
          <a:xfrm>
            <a:off x="838200" y="365125"/>
            <a:ext cx="10515600" cy="777875"/>
          </a:xfrm>
        </p:spPr>
        <p:txBody>
          <a:bodyPr/>
          <a:lstStyle/>
          <a:p>
            <a:r>
              <a:rPr lang="en-GB" dirty="0">
                <a:latin typeface="Tahoma" panose="020B0604030504040204" pitchFamily="34" charset="0"/>
                <a:ea typeface="Tahoma" panose="020B0604030504040204" pitchFamily="34" charset="0"/>
                <a:cs typeface="Tahoma" panose="020B0604030504040204" pitchFamily="34" charset="0"/>
              </a:rPr>
              <a:t>Sexting – what can happen</a:t>
            </a:r>
          </a:p>
        </p:txBody>
      </p:sp>
      <p:pic>
        <p:nvPicPr>
          <p:cNvPr id="3" name="The Dangers Of Sexting - ITV Meridian.mp4" descr="The Dangers Of Sexting - ITV Meridian.mp4">
            <a:hlinkClick r:id="" action="ppaction://media"/>
            <a:extLst>
              <a:ext uri="{FF2B5EF4-FFF2-40B4-BE49-F238E27FC236}">
                <a16:creationId xmlns:a16="http://schemas.microsoft.com/office/drawing/2014/main" id="{54AAF61D-0811-4245-BF74-F7DF0883446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32000" y="1143000"/>
            <a:ext cx="8128000" cy="4572000"/>
          </a:xfrm>
          <a:prstGeom prst="rect">
            <a:avLst/>
          </a:prstGeom>
        </p:spPr>
      </p:pic>
      <p:pic>
        <p:nvPicPr>
          <p:cNvPr id="14338" name="Picture 2">
            <a:extLst>
              <a:ext uri="{FF2B5EF4-FFF2-40B4-BE49-F238E27FC236}">
                <a16:creationId xmlns:a16="http://schemas.microsoft.com/office/drawing/2014/main" id="{0CED8807-AB69-5D4B-AA7D-4425C4FEFD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7800" y="5715000"/>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761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37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11D10B-8319-094C-9066-0DE7131525FD}"/>
              </a:ext>
            </a:extLst>
          </p:cNvPr>
          <p:cNvSpPr>
            <a:spLocks noGrp="1"/>
          </p:cNvSpPr>
          <p:nvPr>
            <p:ph type="title"/>
          </p:nvPr>
        </p:nvSpPr>
        <p:spPr>
          <a:xfrm>
            <a:off x="838200" y="365126"/>
            <a:ext cx="10515600" cy="931660"/>
          </a:xfrm>
        </p:spPr>
        <p:txBody>
          <a:bodyPr>
            <a:normAutofit/>
          </a:bodyPr>
          <a:lstStyle/>
          <a:p>
            <a:r>
              <a:rPr lang="en-GB" sz="4000" dirty="0">
                <a:latin typeface="Tahoma" panose="020B0604030504040204" pitchFamily="34" charset="0"/>
                <a:ea typeface="Tahoma" panose="020B0604030504040204" pitchFamily="34" charset="0"/>
                <a:cs typeface="Tahoma" panose="020B0604030504040204" pitchFamily="34" charset="0"/>
              </a:rPr>
              <a:t>It’s happened – what can your child do?</a:t>
            </a:r>
          </a:p>
        </p:txBody>
      </p:sp>
      <p:sp>
        <p:nvSpPr>
          <p:cNvPr id="4" name="Content Placeholder 3">
            <a:extLst>
              <a:ext uri="{FF2B5EF4-FFF2-40B4-BE49-F238E27FC236}">
                <a16:creationId xmlns:a16="http://schemas.microsoft.com/office/drawing/2014/main" id="{EE97EE67-5907-A54E-9ED3-4AD4F0A1ED6C}"/>
              </a:ext>
            </a:extLst>
          </p:cNvPr>
          <p:cNvSpPr>
            <a:spLocks noGrp="1"/>
          </p:cNvSpPr>
          <p:nvPr>
            <p:ph idx="1"/>
          </p:nvPr>
        </p:nvSpPr>
        <p:spPr>
          <a:xfrm>
            <a:off x="838200" y="1143000"/>
            <a:ext cx="10666615" cy="5028219"/>
          </a:xfrm>
        </p:spPr>
        <p:txBody>
          <a:bodyPr>
            <a:noAutofit/>
          </a:bodyPr>
          <a:lstStyle/>
          <a:p>
            <a:r>
              <a:rPr lang="en-GB" sz="2400" dirty="0">
                <a:latin typeface="Tahoma" panose="020B0604030504040204" pitchFamily="34" charset="0"/>
                <a:ea typeface="Tahoma" panose="020B0604030504040204" pitchFamily="34" charset="0"/>
                <a:cs typeface="Tahoma" panose="020B0604030504040204" pitchFamily="34" charset="0"/>
              </a:rPr>
              <a:t>Ask for the message to be deleted</a:t>
            </a:r>
            <a:br>
              <a:rPr lang="en-GB" sz="2400" dirty="0">
                <a:latin typeface="Tahoma" panose="020B0604030504040204" pitchFamily="34" charset="0"/>
                <a:ea typeface="Tahoma" panose="020B0604030504040204" pitchFamily="34" charset="0"/>
                <a:cs typeface="Tahoma" panose="020B0604030504040204" pitchFamily="34" charset="0"/>
              </a:rPr>
            </a:br>
            <a:r>
              <a:rPr lang="en-GB" sz="2400" dirty="0">
                <a:latin typeface="Tahoma" panose="020B0604030504040204" pitchFamily="34" charset="0"/>
                <a:ea typeface="Tahoma" panose="020B0604030504040204" pitchFamily="34" charset="0"/>
                <a:cs typeface="Tahoma" panose="020B0604030504040204" pitchFamily="34" charset="0"/>
              </a:rPr>
              <a:t>	Don’t reply to threats</a:t>
            </a:r>
            <a:br>
              <a:rPr lang="en-GB" sz="2400" dirty="0">
                <a:latin typeface="Tahoma" panose="020B0604030504040204" pitchFamily="34" charset="0"/>
                <a:ea typeface="Tahoma" panose="020B0604030504040204" pitchFamily="34" charset="0"/>
                <a:cs typeface="Tahoma" panose="020B0604030504040204" pitchFamily="34" charset="0"/>
              </a:rPr>
            </a:br>
            <a:r>
              <a:rPr lang="en-GB" sz="2400" dirty="0">
                <a:latin typeface="Tahoma" panose="020B0604030504040204" pitchFamily="34" charset="0"/>
                <a:ea typeface="Tahoma" panose="020B0604030504040204" pitchFamily="34" charset="0"/>
                <a:cs typeface="Tahoma" panose="020B0604030504040204" pitchFamily="34" charset="0"/>
              </a:rPr>
              <a:t>	Don’t reply to someone trying to threaten or blackmail you, and don’t 	send more photos. l</a:t>
            </a:r>
          </a:p>
          <a:p>
            <a:r>
              <a:rPr lang="en-GB" sz="2400" dirty="0">
                <a:latin typeface="Tahoma" panose="020B0604030504040204" pitchFamily="34" charset="0"/>
                <a:ea typeface="Tahoma" panose="020B0604030504040204" pitchFamily="34" charset="0"/>
                <a:cs typeface="Tahoma" panose="020B0604030504040204" pitchFamily="34" charset="0"/>
              </a:rPr>
              <a:t>Talk to you or someone they trust</a:t>
            </a:r>
            <a:br>
              <a:rPr lang="en-GB" sz="2400" dirty="0">
                <a:latin typeface="Tahoma" panose="020B0604030504040204" pitchFamily="34" charset="0"/>
                <a:ea typeface="Tahoma" panose="020B0604030504040204" pitchFamily="34" charset="0"/>
                <a:cs typeface="Tahoma" panose="020B0604030504040204" pitchFamily="34" charset="0"/>
              </a:rPr>
            </a:br>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Use Report Remove on the Childline website to get it removed from the internet</a:t>
            </a:r>
            <a:br>
              <a:rPr lang="en-GB" sz="2400" dirty="0">
                <a:latin typeface="Tahoma" panose="020B0604030504040204" pitchFamily="34" charset="0"/>
                <a:ea typeface="Tahoma" panose="020B0604030504040204" pitchFamily="34" charset="0"/>
                <a:cs typeface="Tahoma" panose="020B0604030504040204" pitchFamily="34" charset="0"/>
              </a:rPr>
            </a:br>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Report what’s happened</a:t>
            </a:r>
            <a:br>
              <a:rPr lang="en-GB" sz="2400" dirty="0">
                <a:latin typeface="Tahoma" panose="020B0604030504040204" pitchFamily="34" charset="0"/>
                <a:ea typeface="Tahoma" panose="020B0604030504040204" pitchFamily="34" charset="0"/>
                <a:cs typeface="Tahoma" panose="020B0604030504040204" pitchFamily="34" charset="0"/>
              </a:rPr>
            </a:br>
            <a:r>
              <a:rPr lang="en-GB" sz="2400" dirty="0">
                <a:latin typeface="Tahoma" panose="020B0604030504040204" pitchFamily="34" charset="0"/>
                <a:ea typeface="Tahoma" panose="020B0604030504040204" pitchFamily="34" charset="0"/>
                <a:cs typeface="Tahoma" panose="020B0604030504040204" pitchFamily="34" charset="0"/>
              </a:rPr>
              <a:t>If you’re under 18 and you’re worried or being threatened you can </a:t>
            </a:r>
            <a:r>
              <a:rPr lang="en-GB" sz="2400" dirty="0">
                <a:latin typeface="Tahoma" panose="020B0604030504040204" pitchFamily="34" charset="0"/>
                <a:ea typeface="Tahoma" panose="020B0604030504040204" pitchFamily="34" charset="0"/>
                <a:cs typeface="Tahoma" panose="020B0604030504040204" pitchFamily="34" charset="0"/>
                <a:hlinkClick r:id="rId3"/>
              </a:rPr>
              <a:t>make a report to CEOP</a:t>
            </a:r>
            <a:r>
              <a:rPr lang="en-GB" sz="2400" dirty="0">
                <a:latin typeface="Tahoma" panose="020B0604030504040204" pitchFamily="34" charset="0"/>
                <a:ea typeface="Tahoma" panose="020B0604030504040204" pitchFamily="34" charset="0"/>
                <a:cs typeface="Tahoma" panose="020B0604030504040204" pitchFamily="34" charset="0"/>
              </a:rPr>
              <a:t>.</a:t>
            </a:r>
          </a:p>
          <a:p>
            <a:r>
              <a:rPr lang="en-GB" sz="2400" dirty="0">
                <a:latin typeface="Tahoma" panose="020B0604030504040204" pitchFamily="34" charset="0"/>
                <a:ea typeface="Tahoma" panose="020B0604030504040204" pitchFamily="34" charset="0"/>
                <a:cs typeface="Tahoma" panose="020B0604030504040204" pitchFamily="34" charset="0"/>
              </a:rPr>
              <a:t>Get help with how you’re feeling</a:t>
            </a:r>
            <a:br>
              <a:rPr lang="en-GB" sz="2400" dirty="0">
                <a:latin typeface="Tahoma" panose="020B0604030504040204" pitchFamily="34" charset="0"/>
                <a:ea typeface="Tahoma" panose="020B0604030504040204" pitchFamily="34" charset="0"/>
                <a:cs typeface="Tahoma" panose="020B0604030504040204" pitchFamily="34" charset="0"/>
              </a:rPr>
            </a:br>
            <a:endParaRPr lang="en-GB" sz="2400" dirty="0">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a:extLst>
              <a:ext uri="{FF2B5EF4-FFF2-40B4-BE49-F238E27FC236}">
                <a16:creationId xmlns:a16="http://schemas.microsoft.com/office/drawing/2014/main" id="{DCA2D6BB-5566-4A4A-A22D-E063E77D1E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4708" y="5969000"/>
            <a:ext cx="42164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38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07982" y="644970"/>
            <a:ext cx="5074501" cy="630937"/>
          </a:xfrm>
        </p:spPr>
        <p:txBody>
          <a:bodyPr>
            <a:noAutofit/>
          </a:bodyPr>
          <a:lstStyle/>
          <a:p>
            <a:r>
              <a:rPr lang="en-GB" sz="5400">
                <a:solidFill>
                  <a:srgbClr val="002060"/>
                </a:solidFill>
                <a:latin typeface="KG Small Town Southern Girl" panose="02000505000000020004" pitchFamily="2" charset="0"/>
                <a:ea typeface="Tahoma" panose="020B0604030504040204" pitchFamily="34" charset="0"/>
                <a:cs typeface="Tahoma" panose="020B0604030504040204" pitchFamily="34" charset="0"/>
              </a:rPr>
              <a:t>How can we help?</a:t>
            </a:r>
          </a:p>
        </p:txBody>
      </p:sp>
      <p:sp>
        <p:nvSpPr>
          <p:cNvPr id="4" name="Rectangle 3"/>
          <p:cNvSpPr/>
          <p:nvPr/>
        </p:nvSpPr>
        <p:spPr>
          <a:xfrm>
            <a:off x="1524000" y="1598570"/>
            <a:ext cx="5007166" cy="1246495"/>
          </a:xfrm>
          <a:prstGeom prst="rect">
            <a:avLst/>
          </a:prstGeom>
        </p:spPr>
        <p:txBody>
          <a:bodyPr wrap="square">
            <a:spAutoFit/>
          </a:bodyPr>
          <a:lstStyle/>
          <a:p>
            <a:pPr lvl="0" eaLnBrk="0" fontAlgn="base" hangingPunct="0">
              <a:spcBef>
                <a:spcPct val="0"/>
              </a:spcBef>
              <a:spcAft>
                <a:spcPct val="0"/>
              </a:spcAft>
            </a:pPr>
            <a:r>
              <a:rPr lang="en-US" sz="2500" err="1">
                <a:solidFill>
                  <a:srgbClr val="003377"/>
                </a:solidFill>
                <a:latin typeface="Tahoma" panose="020B0604030504040204" pitchFamily="34" charset="0"/>
                <a:ea typeface="Tahoma" panose="020B0604030504040204" pitchFamily="34" charset="0"/>
                <a:cs typeface="Tahoma" panose="020B0604030504040204" pitchFamily="34" charset="0"/>
              </a:rPr>
              <a:t>Carers</a:t>
            </a:r>
            <a:r>
              <a:rPr lang="en-US" sz="2500">
                <a:solidFill>
                  <a:srgbClr val="003377"/>
                </a:solidFill>
                <a:latin typeface="Tahoma" panose="020B0604030504040204" pitchFamily="34" charset="0"/>
                <a:ea typeface="Tahoma" panose="020B0604030504040204" pitchFamily="34" charset="0"/>
                <a:cs typeface="Tahoma" panose="020B0604030504040204" pitchFamily="34" charset="0"/>
              </a:rPr>
              <a:t> in Mind</a:t>
            </a:r>
          </a:p>
          <a:p>
            <a:pPr lvl="0" eaLnBrk="0" fontAlgn="base" hangingPunct="0">
              <a:spcBef>
                <a:spcPct val="0"/>
              </a:spcBef>
              <a:spcAft>
                <a:spcPct val="0"/>
              </a:spcAft>
            </a:pPr>
            <a:r>
              <a:rPr lang="en-US" sz="2500">
                <a:solidFill>
                  <a:srgbClr val="003377"/>
                </a:solidFill>
                <a:latin typeface="Tahoma" panose="020B0604030504040204" pitchFamily="34" charset="0"/>
                <a:ea typeface="Tahoma" panose="020B0604030504040204" pitchFamily="34" charset="0"/>
                <a:cs typeface="Tahoma" panose="020B0604030504040204" pitchFamily="34" charset="0"/>
              </a:rPr>
              <a:t>Reach</a:t>
            </a:r>
          </a:p>
          <a:p>
            <a:pPr lvl="0" eaLnBrk="0" fontAlgn="base" hangingPunct="0">
              <a:spcBef>
                <a:spcPct val="0"/>
              </a:spcBef>
              <a:spcAft>
                <a:spcPct val="0"/>
              </a:spcAft>
            </a:pPr>
            <a:r>
              <a:rPr lang="en-US" sz="2500">
                <a:solidFill>
                  <a:srgbClr val="003377"/>
                </a:solidFill>
                <a:latin typeface="Tahoma" panose="020B0604030504040204" pitchFamily="34" charset="0"/>
                <a:ea typeface="Tahoma" panose="020B0604030504040204" pitchFamily="34" charset="0"/>
                <a:cs typeface="Tahoma" panose="020B0604030504040204" pitchFamily="34" charset="0"/>
              </a:rPr>
              <a:t>One to one peer mentoring</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9434" y="1466489"/>
            <a:ext cx="4465674" cy="1737821"/>
          </a:xfrm>
          <a:prstGeom prst="rect">
            <a:avLst/>
          </a:prstGeom>
        </p:spPr>
      </p:pic>
      <p:sp>
        <p:nvSpPr>
          <p:cNvPr id="6" name="Rounded Rectangular Callout 5"/>
          <p:cNvSpPr/>
          <p:nvPr/>
        </p:nvSpPr>
        <p:spPr>
          <a:xfrm>
            <a:off x="1651590" y="3131562"/>
            <a:ext cx="3997844" cy="2183400"/>
          </a:xfrm>
          <a:prstGeom prst="wedgeRoundRect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a:solidFill>
                  <a:srgbClr val="002060"/>
                </a:solidFill>
                <a:latin typeface="KG Small Town Southern Girl" panose="02000505000000020004" pitchFamily="2" charset="0"/>
              </a:rPr>
              <a:t>Carers In Mind</a:t>
            </a:r>
          </a:p>
          <a:p>
            <a:pPr algn="ctr"/>
            <a:r>
              <a:rPr lang="en-GB" sz="2000">
                <a:solidFill>
                  <a:srgbClr val="002060"/>
                </a:solidFill>
              </a:rPr>
              <a:t>You may be a care and do not even realise you are</a:t>
            </a:r>
          </a:p>
          <a:p>
            <a:pPr algn="ctr"/>
            <a:r>
              <a:rPr lang="en-GB" sz="2000">
                <a:solidFill>
                  <a:srgbClr val="002060"/>
                </a:solidFill>
              </a:rPr>
              <a:t>We also support young carers</a:t>
            </a:r>
          </a:p>
        </p:txBody>
      </p:sp>
      <p:sp>
        <p:nvSpPr>
          <p:cNvPr id="7" name="Rounded Rectangular Callout 6"/>
          <p:cNvSpPr/>
          <p:nvPr/>
        </p:nvSpPr>
        <p:spPr>
          <a:xfrm>
            <a:off x="5819554" y="4075995"/>
            <a:ext cx="3317358" cy="1786270"/>
          </a:xfrm>
          <a:prstGeom prst="wedgeRoundRect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a:solidFill>
                  <a:srgbClr val="FFC000"/>
                </a:solidFill>
                <a:latin typeface="KG Small Town Southern Girl" panose="02000505000000020004" pitchFamily="2" charset="0"/>
              </a:rPr>
              <a:t>Youth Services</a:t>
            </a:r>
          </a:p>
          <a:p>
            <a:pPr algn="ctr"/>
            <a:r>
              <a:rPr lang="en-GB" sz="2000">
                <a:solidFill>
                  <a:srgbClr val="FFC000"/>
                </a:solidFill>
              </a:rPr>
              <a:t>For 14-18 year olds </a:t>
            </a:r>
          </a:p>
          <a:p>
            <a:pPr algn="ctr"/>
            <a:r>
              <a:rPr lang="en-GB" sz="2000">
                <a:solidFill>
                  <a:srgbClr val="FFC000"/>
                </a:solidFill>
              </a:rPr>
              <a:t>Reach</a:t>
            </a:r>
          </a:p>
          <a:p>
            <a:pPr algn="ctr"/>
            <a:r>
              <a:rPr lang="en-GB" sz="2000">
                <a:solidFill>
                  <a:srgbClr val="FFC000"/>
                </a:solidFill>
              </a:rPr>
              <a:t>One to one peer mentoring</a:t>
            </a:r>
          </a:p>
        </p:txBody>
      </p:sp>
    </p:spTree>
    <p:extLst>
      <p:ext uri="{BB962C8B-B14F-4D97-AF65-F5344CB8AC3E}">
        <p14:creationId xmlns:p14="http://schemas.microsoft.com/office/powerpoint/2010/main" val="382900149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1890</Words>
  <Application>Microsoft Office PowerPoint</Application>
  <PresentationFormat>Widescreen</PresentationFormat>
  <Paragraphs>203</Paragraphs>
  <Slides>17</Slides>
  <Notes>11</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KG Small Town Southern Girl</vt:lpstr>
      <vt:lpstr>Tahoma</vt:lpstr>
      <vt:lpstr>Office Theme</vt:lpstr>
      <vt:lpstr>Parents Online Safety &amp; Mental Health</vt:lpstr>
      <vt:lpstr>Social media and cyber bullying – the facts</vt:lpstr>
      <vt:lpstr>PowerPoint Presentation</vt:lpstr>
      <vt:lpstr>Social media usage</vt:lpstr>
      <vt:lpstr>It’s not all bad</vt:lpstr>
      <vt:lpstr>Types of cyber bullying</vt:lpstr>
      <vt:lpstr>Is your child being bullied?</vt:lpstr>
      <vt:lpstr>Consequences of cyber bullying</vt:lpstr>
      <vt:lpstr>Mental health consequences of cyber bullying</vt:lpstr>
      <vt:lpstr>More likely to be cyber bullied</vt:lpstr>
      <vt:lpstr>A mother’s story</vt:lpstr>
      <vt:lpstr>What if your child is part of the bullying?</vt:lpstr>
      <vt:lpstr>How your child can help prevent cyber bullying</vt:lpstr>
      <vt:lpstr>How to support your child</vt:lpstr>
      <vt:lpstr>Sexting – what can happen</vt:lpstr>
      <vt:lpstr>It’s happened – what can your child do?</vt:lpstr>
      <vt:lpstr>How can we help?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Micka Clayton</dc:creator>
  <cp:lastModifiedBy>Windows User</cp:lastModifiedBy>
  <cp:revision>7</cp:revision>
  <dcterms:created xsi:type="dcterms:W3CDTF">2022-03-17T09:33:59Z</dcterms:created>
  <dcterms:modified xsi:type="dcterms:W3CDTF">2022-03-22T17:57:41Z</dcterms:modified>
</cp:coreProperties>
</file>