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24"/>
  </p:notesMasterIdLst>
  <p:handoutMasterIdLst>
    <p:handoutMasterId r:id="rId25"/>
  </p:handoutMasterIdLst>
  <p:sldIdLst>
    <p:sldId id="256" r:id="rId9"/>
    <p:sldId id="468" r:id="rId10"/>
    <p:sldId id="465" r:id="rId11"/>
    <p:sldId id="421" r:id="rId12"/>
    <p:sldId id="462" r:id="rId13"/>
    <p:sldId id="469" r:id="rId14"/>
    <p:sldId id="473" r:id="rId15"/>
    <p:sldId id="419" r:id="rId16"/>
    <p:sldId id="466" r:id="rId17"/>
    <p:sldId id="470" r:id="rId18"/>
    <p:sldId id="433" r:id="rId19"/>
    <p:sldId id="467" r:id="rId20"/>
    <p:sldId id="463" r:id="rId21"/>
    <p:sldId id="464" r:id="rId22"/>
    <p:sldId id="471" r:id="rId23"/>
  </p:sldIdLst>
  <p:sldSz cx="12192000" cy="6858000"/>
  <p:notesSz cx="6797675" cy="9926638"/>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64" autoAdjust="0"/>
    <p:restoredTop sz="76741" autoAdjust="0"/>
  </p:normalViewPr>
  <p:slideViewPr>
    <p:cSldViewPr>
      <p:cViewPr varScale="1">
        <p:scale>
          <a:sx n="70" d="100"/>
          <a:sy n="70" d="100"/>
        </p:scale>
        <p:origin x="105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19E2DD4-DAFE-4325-BDC0-A85163E55610}" type="datetimeFigureOut">
              <a:rPr lang="en-GB" smtClean="0"/>
              <a:t>26/11/2024</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8F0328A-55F1-4AA6-AE67-C8C09C85602E}" type="slidenum">
              <a:rPr lang="en-GB" smtClean="0"/>
              <a:t>‹#›</a:t>
            </a:fld>
            <a:endParaRPr lang="en-GB"/>
          </a:p>
        </p:txBody>
      </p:sp>
    </p:spTree>
    <p:extLst>
      <p:ext uri="{BB962C8B-B14F-4D97-AF65-F5344CB8AC3E}">
        <p14:creationId xmlns:p14="http://schemas.microsoft.com/office/powerpoint/2010/main" val="35679222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90488" y="744538"/>
            <a:ext cx="6616700" cy="3722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06357" y="4715153"/>
            <a:ext cx="4984962" cy="4466987"/>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90488" y="744538"/>
            <a:ext cx="6616700" cy="3722687"/>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1" dirty="0" smtClean="0">
                <a:latin typeface="Calibri"/>
                <a:cs typeface="Calibri"/>
              </a:rPr>
              <a:t>Slide purpose:</a:t>
            </a:r>
          </a:p>
          <a:p>
            <a:pPr marL="171450" indent="-171450">
              <a:buFont typeface="Arial" panose="020B0604020202020204" pitchFamily="34" charset="0"/>
              <a:buChar char="•"/>
            </a:pPr>
            <a:r>
              <a:rPr lang="en-GB" dirty="0" smtClean="0">
                <a:latin typeface="Calibri"/>
                <a:cs typeface="Calibri"/>
              </a:rPr>
              <a:t>To provide a simple definition of phonics</a:t>
            </a:r>
          </a:p>
          <a:p>
            <a:pPr marL="171450" indent="-171450">
              <a:buFont typeface="Arial,Sans-Serif"/>
              <a:buChar char="•"/>
            </a:pPr>
            <a:endParaRPr lang="en-GB" dirty="0" smtClean="0">
              <a:latin typeface="Calibri"/>
              <a:cs typeface="Calibri"/>
            </a:endParaRPr>
          </a:p>
          <a:p>
            <a:pPr marL="0" indent="0">
              <a:buFont typeface="Arial,Sans-Serif"/>
              <a:buNone/>
            </a:pPr>
            <a:r>
              <a:rPr lang="en-GB" b="1" dirty="0" smtClean="0">
                <a:latin typeface="Calibri"/>
                <a:cs typeface="Calibri"/>
              </a:rPr>
              <a:t>Suggested script:</a:t>
            </a:r>
            <a:endParaRPr lang="en-US" dirty="0" smtClean="0">
              <a:latin typeface="Calibri"/>
              <a:cs typeface="Calibri"/>
            </a:endParaRPr>
          </a:p>
          <a:p>
            <a:pPr marL="171450" indent="-171450">
              <a:buFont typeface="Arial,Sans-Serif"/>
              <a:buChar char="•"/>
            </a:pPr>
            <a:r>
              <a:rPr lang="en-US" i="1" dirty="0" smtClean="0">
                <a:latin typeface="Calibri"/>
                <a:cs typeface="Calibri"/>
              </a:rPr>
              <a:t>So what is phonics?</a:t>
            </a:r>
            <a:endParaRPr lang="en-US" dirty="0" smtClean="0"/>
          </a:p>
          <a:p>
            <a:pPr marL="171450" indent="-171450">
              <a:buFont typeface="Arial,Sans-Serif"/>
              <a:buChar char="•"/>
            </a:pPr>
            <a:r>
              <a:rPr lang="en-US" i="0" dirty="0" smtClean="0">
                <a:latin typeface="Calibri"/>
                <a:cs typeface="Calibri"/>
              </a:rPr>
              <a:t>Read the slide.</a:t>
            </a:r>
          </a:p>
          <a:p>
            <a:pPr marL="171450" indent="-171450">
              <a:buFont typeface="Arial,Sans-Serif"/>
              <a:buChar char="•"/>
            </a:pPr>
            <a:r>
              <a:rPr lang="en-US" i="1" dirty="0" smtClean="0">
                <a:latin typeface="Calibri"/>
                <a:cs typeface="Calibri"/>
              </a:rPr>
              <a:t>It sounds complicated but it really isn’t! </a:t>
            </a:r>
            <a:endParaRPr lang="en-US" dirty="0" smtClean="0">
              <a:latin typeface="Calibri"/>
              <a:cs typeface="Calibri"/>
            </a:endParaRPr>
          </a:p>
          <a:p>
            <a:pPr marL="171450" indent="-171450">
              <a:buFont typeface="Arial,Sans-Serif"/>
              <a:buChar char="•"/>
            </a:pPr>
            <a:r>
              <a:rPr lang="en-US" i="1" dirty="0" smtClean="0">
                <a:latin typeface="Calibri"/>
                <a:cs typeface="Calibri"/>
              </a:rPr>
              <a:t>Let's learn some important words that will help you understand phonics ...</a:t>
            </a:r>
            <a:endParaRPr lang="en-US" dirty="0" smtClean="0">
              <a:latin typeface="Calibri"/>
              <a:cs typeface="Calibri"/>
            </a:endParaRPr>
          </a:p>
          <a:p>
            <a:endParaRPr lang="en-GB" dirty="0"/>
          </a:p>
        </p:txBody>
      </p:sp>
    </p:spTree>
    <p:extLst>
      <p:ext uri="{BB962C8B-B14F-4D97-AF65-F5344CB8AC3E}">
        <p14:creationId xmlns:p14="http://schemas.microsoft.com/office/powerpoint/2010/main" val="2625838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92715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113239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a:buNone/>
            </a:pPr>
            <a:r>
              <a:rPr lang="en-GB" b="1" dirty="0" smtClean="0">
                <a:latin typeface="Calibri"/>
                <a:cs typeface="Calibri"/>
              </a:rPr>
              <a:t>Slide purpose:</a:t>
            </a:r>
          </a:p>
          <a:p>
            <a:pPr marL="171450" indent="-171450">
              <a:buFont typeface="Arial"/>
              <a:buChar char="•"/>
            </a:pPr>
            <a:r>
              <a:rPr lang="en-GB" b="0" dirty="0" smtClean="0">
                <a:latin typeface="Calibri"/>
                <a:cs typeface="Calibri"/>
              </a:rPr>
              <a:t>To introduce</a:t>
            </a:r>
            <a:r>
              <a:rPr lang="en-GB" b="0" baseline="0" dirty="0" smtClean="0">
                <a:latin typeface="Calibri"/>
                <a:cs typeface="Calibri"/>
              </a:rPr>
              <a:t> </a:t>
            </a:r>
            <a:r>
              <a:rPr lang="en-GB" baseline="0" dirty="0" smtClean="0">
                <a:latin typeface="Calibri"/>
                <a:cs typeface="Calibri"/>
              </a:rPr>
              <a:t>blending</a:t>
            </a:r>
            <a:endParaRPr lang="en-US" dirty="0" smtClean="0"/>
          </a:p>
          <a:p>
            <a:pPr marL="171450" indent="-171450">
              <a:buFont typeface="Arial"/>
              <a:buChar char="•"/>
            </a:pPr>
            <a:endParaRPr lang="en-GB" b="1" dirty="0" smtClean="0">
              <a:latin typeface="Calibri"/>
              <a:cs typeface="Calibri"/>
            </a:endParaRPr>
          </a:p>
          <a:p>
            <a:pPr marL="0" indent="0">
              <a:buFont typeface="Arial"/>
              <a:buNone/>
            </a:pPr>
            <a:r>
              <a:rPr lang="en-GB" b="1" dirty="0" smtClean="0">
                <a:latin typeface="Calibri"/>
                <a:cs typeface="Calibri"/>
              </a:rPr>
              <a:t>Suggested script:</a:t>
            </a:r>
            <a:endParaRPr lang="en-US" b="0" dirty="0" smtClean="0">
              <a:latin typeface="Calibri" panose="020F0502020204030204" pitchFamily="34" charset="0"/>
              <a:cs typeface="Calibri" panose="020F0502020204030204" pitchFamily="34" charset="0"/>
            </a:endParaRPr>
          </a:p>
          <a:p>
            <a:pPr marL="171450" indent="-171450">
              <a:buFont typeface="Arial"/>
              <a:buChar char="•"/>
            </a:pPr>
            <a:r>
              <a:rPr lang="en-US" i="1" dirty="0" smtClean="0"/>
              <a:t>Teacher-led blending</a:t>
            </a:r>
            <a:r>
              <a:rPr lang="en-US" i="1" baseline="0" dirty="0" smtClean="0"/>
              <a:t> is teaching children how to blend, directed and demonstrated by the teacher. </a:t>
            </a:r>
          </a:p>
          <a:p>
            <a:pPr marL="171450" indent="-171450">
              <a:buFont typeface="Arial"/>
              <a:buChar char="•"/>
            </a:pPr>
            <a:r>
              <a:rPr lang="en-US" i="1" dirty="0" smtClean="0"/>
              <a:t>Some children learn to blend really quickly, and others take a little longer. </a:t>
            </a:r>
          </a:p>
          <a:p>
            <a:pPr marL="171450" indent="-171450">
              <a:buFont typeface="Arial"/>
              <a:buChar char="•"/>
            </a:pPr>
            <a:r>
              <a:rPr lang="en-US" i="1" dirty="0" smtClean="0"/>
              <a:t>If your child is finding it difficult, ask your child’s teacher for ways to help at home – playing blending games at home is so helpful!</a:t>
            </a:r>
          </a:p>
          <a:p>
            <a:pPr marL="171450" marR="0" lvl="0" indent="-171450" algn="l" defTabSz="914400" rtl="0" eaLnBrk="0" fontAlgn="base" latinLnBrk="0" hangingPunct="0">
              <a:lnSpc>
                <a:spcPct val="100000"/>
              </a:lnSpc>
              <a:spcBef>
                <a:spcPct val="0"/>
              </a:spcBef>
              <a:spcAft>
                <a:spcPct val="0"/>
              </a:spcAft>
              <a:buClrTx/>
              <a:buSzTx/>
              <a:buFont typeface="Arial"/>
              <a:buChar char="•"/>
              <a:tabLst/>
              <a:defRPr/>
            </a:pPr>
            <a:r>
              <a:rPr lang="en-US" dirty="0" smtClean="0"/>
              <a:t>Show parents the ‘How we teach blending’ video from ‘For parents’ area of the website: https://www.littlewandlelettersandsounds.org.uk/resources/for-parents/</a:t>
            </a:r>
          </a:p>
          <a:p>
            <a:endParaRPr lang="en-GB" dirty="0"/>
          </a:p>
        </p:txBody>
      </p:sp>
    </p:spTree>
    <p:extLst>
      <p:ext uri="{BB962C8B-B14F-4D97-AF65-F5344CB8AC3E}">
        <p14:creationId xmlns:p14="http://schemas.microsoft.com/office/powerpoint/2010/main" val="1058650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566140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i="1" dirty="0"/>
          </a:p>
        </p:txBody>
      </p:sp>
    </p:spTree>
    <p:extLst>
      <p:ext uri="{BB962C8B-B14F-4D97-AF65-F5344CB8AC3E}">
        <p14:creationId xmlns:p14="http://schemas.microsoft.com/office/powerpoint/2010/main" val="248116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573559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a:t>
            </a:r>
            <a:r>
              <a:rPr lang="en-GB" b="0" baseline="0" dirty="0">
                <a:latin typeface="Calibri"/>
                <a:cs typeface="Calibri"/>
              </a:rPr>
              <a:t> tricky words</a:t>
            </a:r>
            <a:endParaRPr lang="en-US" b="0"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Notes:</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US" i="0" dirty="0">
                <a:latin typeface="Calibri"/>
                <a:cs typeface="Calibri"/>
              </a:rPr>
              <a:t>Read the slide.</a:t>
            </a:r>
          </a:p>
          <a:p>
            <a:pPr marL="171450" indent="-171450">
              <a:buFont typeface="Arial"/>
              <a:buChar char="•"/>
              <a:defRPr/>
            </a:pPr>
            <a:r>
              <a:rPr lang="en-US" b="0" i="0" dirty="0">
                <a:latin typeface="Calibri"/>
                <a:cs typeface="Calibri"/>
              </a:rPr>
              <a:t>You may wish to give parents a copy of the document ‘Phase 2 tricky words: Reception Autumn term – Information for parents and carers</a:t>
            </a:r>
            <a:r>
              <a:rPr lang="en-US" dirty="0">
                <a:latin typeface="Calibri"/>
                <a:cs typeface="Calibri"/>
              </a:rPr>
              <a:t>'. </a:t>
            </a:r>
            <a:endParaRPr lang="en-US" i="1" dirty="0"/>
          </a:p>
        </p:txBody>
      </p:sp>
    </p:spTree>
    <p:extLst>
      <p:ext uri="{BB962C8B-B14F-4D97-AF65-F5344CB8AC3E}">
        <p14:creationId xmlns:p14="http://schemas.microsoft.com/office/powerpoint/2010/main" val="878069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1744329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304759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717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586207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32862" y="4753859"/>
            <a:ext cx="8499479"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smtClean="0">
                <a:solidFill>
                  <a:schemeClr val="bg1"/>
                </a:solidFill>
              </a:rPr>
              <a:t>Wednesday 27</a:t>
            </a:r>
            <a:r>
              <a:rPr lang="en-US" sz="2800" b="1" baseline="30000" dirty="0" smtClean="0">
                <a:solidFill>
                  <a:schemeClr val="bg1"/>
                </a:solidFill>
              </a:rPr>
              <a:t>th</a:t>
            </a:r>
            <a:r>
              <a:rPr lang="en-US" sz="2800" b="1" dirty="0" smtClean="0">
                <a:solidFill>
                  <a:schemeClr val="bg1"/>
                </a:solidFill>
              </a:rPr>
              <a:t> November 2024</a:t>
            </a:r>
            <a:endParaRPr lang="en-US" sz="2800" dirty="0">
              <a:solidFill>
                <a:schemeClr val="bg1"/>
              </a:solidFill>
            </a:endParaRP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10729192" cy="69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smtClean="0">
                <a:solidFill>
                  <a:schemeClr val="bg1"/>
                </a:solidFill>
              </a:rPr>
              <a:t>Phonics Workshop</a:t>
            </a:r>
            <a:endParaRPr lang="en-GB" altLang="en-US" sz="4800"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51" y="-479"/>
            <a:ext cx="12193702" cy="6858957"/>
          </a:xfrm>
          <a:prstGeom prst="rect">
            <a:avLst/>
          </a:prstGeom>
        </p:spPr>
      </p:pic>
    </p:spTree>
    <p:extLst>
      <p:ext uri="{BB962C8B-B14F-4D97-AF65-F5344CB8AC3E}">
        <p14:creationId xmlns:p14="http://schemas.microsoft.com/office/powerpoint/2010/main" val="27321068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51" y="-479"/>
            <a:ext cx="12193702" cy="6858957"/>
          </a:xfrm>
          <a:prstGeom prst="rect">
            <a:avLst/>
          </a:prstGeom>
        </p:spPr>
      </p:pic>
    </p:spTree>
    <p:extLst>
      <p:ext uri="{BB962C8B-B14F-4D97-AF65-F5344CB8AC3E}">
        <p14:creationId xmlns:p14="http://schemas.microsoft.com/office/powerpoint/2010/main" val="39526013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68816" y="174488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4529854"/>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53976" y="179872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53976" y="474840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grpSp>
        <p:nvGrpSpPr>
          <p:cNvPr id="12" name="Group 11"/>
          <p:cNvGrpSpPr/>
          <p:nvPr/>
        </p:nvGrpSpPr>
        <p:grpSpPr>
          <a:xfrm>
            <a:off x="7269648" y="2723266"/>
            <a:ext cx="3777167" cy="1813633"/>
            <a:chOff x="2462849" y="2119423"/>
            <a:chExt cx="7706496" cy="3458234"/>
          </a:xfrm>
        </p:grpSpPr>
        <p:pic>
          <p:nvPicPr>
            <p:cNvPr id="13" name="Picture 12"/>
            <p:cNvPicPr>
              <a:picLocks noChangeAspect="1"/>
            </p:cNvPicPr>
            <p:nvPr/>
          </p:nvPicPr>
          <p:blipFill>
            <a:blip r:embed="rId3"/>
            <a:stretch>
              <a:fillRect/>
            </a:stretch>
          </p:blipFill>
          <p:spPr>
            <a:xfrm>
              <a:off x="2462849" y="2119423"/>
              <a:ext cx="2442902" cy="3444801"/>
            </a:xfrm>
            <a:prstGeom prst="rect">
              <a:avLst/>
            </a:prstGeom>
          </p:spPr>
        </p:pic>
        <p:pic>
          <p:nvPicPr>
            <p:cNvPr id="14" name="Picture 13"/>
            <p:cNvPicPr>
              <a:picLocks noChangeAspect="1"/>
            </p:cNvPicPr>
            <p:nvPr/>
          </p:nvPicPr>
          <p:blipFill>
            <a:blip r:embed="rId4"/>
            <a:stretch>
              <a:fillRect/>
            </a:stretch>
          </p:blipFill>
          <p:spPr>
            <a:xfrm>
              <a:off x="5087888" y="2132855"/>
              <a:ext cx="2436718" cy="3444801"/>
            </a:xfrm>
            <a:prstGeom prst="rect">
              <a:avLst/>
            </a:prstGeom>
          </p:spPr>
        </p:pic>
        <p:pic>
          <p:nvPicPr>
            <p:cNvPr id="15" name="Picture 14"/>
            <p:cNvPicPr>
              <a:picLocks noChangeAspect="1"/>
            </p:cNvPicPr>
            <p:nvPr/>
          </p:nvPicPr>
          <p:blipFill>
            <a:blip r:embed="rId5"/>
            <a:stretch>
              <a:fillRect/>
            </a:stretch>
          </p:blipFill>
          <p:spPr>
            <a:xfrm>
              <a:off x="7714310" y="2119423"/>
              <a:ext cx="2455035" cy="3458234"/>
            </a:xfrm>
            <a:prstGeom prst="rect">
              <a:avLst/>
            </a:prstGeom>
          </p:spPr>
        </p:pic>
      </p:grpSp>
      <p:sp>
        <p:nvSpPr>
          <p:cNvPr id="2" name="TextBox 1"/>
          <p:cNvSpPr txBox="1"/>
          <p:nvPr/>
        </p:nvSpPr>
        <p:spPr>
          <a:xfrm>
            <a:off x="623392" y="5468487"/>
            <a:ext cx="4608512" cy="1077218"/>
          </a:xfrm>
          <a:prstGeom prst="rect">
            <a:avLst/>
          </a:prstGeom>
          <a:noFill/>
        </p:spPr>
        <p:txBody>
          <a:bodyPr wrap="square" rtlCol="0">
            <a:spAutoFit/>
          </a:bodyPr>
          <a:lstStyle/>
          <a:p>
            <a:r>
              <a:rPr lang="en-GB" sz="1600" dirty="0"/>
              <a:t>A letter or group of letters used to represent a phoneme in writing. The way graphemes are used to represent phonemes in our written language is known as the alphabetic code.</a:t>
            </a:r>
          </a:p>
        </p:txBody>
      </p:sp>
      <p:sp>
        <p:nvSpPr>
          <p:cNvPr id="4" name="Rectangle 3"/>
          <p:cNvSpPr/>
          <p:nvPr/>
        </p:nvSpPr>
        <p:spPr>
          <a:xfrm>
            <a:off x="693087" y="2595820"/>
            <a:ext cx="4563088" cy="1477328"/>
          </a:xfrm>
          <a:prstGeom prst="rect">
            <a:avLst/>
          </a:prstGeom>
        </p:spPr>
        <p:txBody>
          <a:bodyPr wrap="square">
            <a:spAutoFit/>
          </a:bodyPr>
          <a:lstStyle/>
          <a:p>
            <a:r>
              <a:rPr lang="en-GB" dirty="0"/>
              <a:t>The smallest unit of sound that can be identified in words. We also use the term ‘sound’ but your child may use the word ‘phoneme’. There are 44 phonemes or sounds in the English language.</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6A02456E-1619-6441-8838-4FAF7B95E8DE}"/>
              </a:ext>
            </a:extLst>
          </p:cNvPr>
          <p:cNvSpPr/>
          <p:nvPr/>
        </p:nvSpPr>
        <p:spPr>
          <a:xfrm>
            <a:off x="220230" y="54868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6" name="Rounded Rectangle 5">
            <a:extLst>
              <a:ext uri="{FF2B5EF4-FFF2-40B4-BE49-F238E27FC236}">
                <a16:creationId xmlns:a16="http://schemas.microsoft.com/office/drawing/2014/main" id="{6CC4B300-839D-984F-AF8D-56FF7F67EB7F}"/>
              </a:ext>
            </a:extLst>
          </p:cNvPr>
          <p:cNvSpPr/>
          <p:nvPr/>
        </p:nvSpPr>
        <p:spPr>
          <a:xfrm>
            <a:off x="5548822" y="54868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pic>
        <p:nvPicPr>
          <p:cNvPr id="8" name="Picture 7"/>
          <p:cNvPicPr>
            <a:picLocks noChangeAspect="1"/>
          </p:cNvPicPr>
          <p:nvPr/>
        </p:nvPicPr>
        <p:blipFill>
          <a:blip r:embed="rId3"/>
          <a:stretch>
            <a:fillRect/>
          </a:stretch>
        </p:blipFill>
        <p:spPr>
          <a:xfrm>
            <a:off x="652278" y="1484784"/>
            <a:ext cx="3945260" cy="2164656"/>
          </a:xfrm>
          <a:prstGeom prst="rect">
            <a:avLst/>
          </a:prstGeom>
        </p:spPr>
      </p:pic>
      <p:pic>
        <p:nvPicPr>
          <p:cNvPr id="9" name="Picture 8"/>
          <p:cNvPicPr>
            <a:picLocks noChangeAspect="1"/>
          </p:cNvPicPr>
          <p:nvPr/>
        </p:nvPicPr>
        <p:blipFill>
          <a:blip r:embed="rId4"/>
          <a:stretch>
            <a:fillRect/>
          </a:stretch>
        </p:blipFill>
        <p:spPr>
          <a:xfrm>
            <a:off x="585186" y="3885015"/>
            <a:ext cx="4243556" cy="2354547"/>
          </a:xfrm>
          <a:prstGeom prst="rect">
            <a:avLst/>
          </a:prstGeom>
        </p:spPr>
      </p:pic>
      <p:pic>
        <p:nvPicPr>
          <p:cNvPr id="10" name="Picture 9"/>
          <p:cNvPicPr>
            <a:picLocks noChangeAspect="1"/>
          </p:cNvPicPr>
          <p:nvPr/>
        </p:nvPicPr>
        <p:blipFill>
          <a:blip r:embed="rId5"/>
          <a:stretch>
            <a:fillRect/>
          </a:stretch>
        </p:blipFill>
        <p:spPr>
          <a:xfrm>
            <a:off x="5519936" y="1268760"/>
            <a:ext cx="4463275" cy="2852996"/>
          </a:xfrm>
          <a:prstGeom prst="rect">
            <a:avLst/>
          </a:prstGeom>
        </p:spPr>
      </p:pic>
      <p:pic>
        <p:nvPicPr>
          <p:cNvPr id="11" name="Picture 10"/>
          <p:cNvPicPr>
            <a:picLocks noChangeAspect="1"/>
          </p:cNvPicPr>
          <p:nvPr/>
        </p:nvPicPr>
        <p:blipFill>
          <a:blip r:embed="rId6"/>
          <a:stretch>
            <a:fillRect/>
          </a:stretch>
        </p:blipFill>
        <p:spPr>
          <a:xfrm>
            <a:off x="5751140" y="4123968"/>
            <a:ext cx="4909559" cy="2485560"/>
          </a:xfrm>
          <a:prstGeom prst="rect">
            <a:avLst/>
          </a:prstGeom>
        </p:spPr>
      </p:pic>
      <p:sp>
        <p:nvSpPr>
          <p:cNvPr id="2" name="5-Point Star 1"/>
          <p:cNvSpPr/>
          <p:nvPr/>
        </p:nvSpPr>
        <p:spPr>
          <a:xfrm rot="1032754">
            <a:off x="9777508" y="2275830"/>
            <a:ext cx="2164647" cy="201622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Over to you</a:t>
            </a:r>
            <a:endParaRPr lang="en-GB" dirty="0">
              <a:solidFill>
                <a:schemeClr val="tx1"/>
              </a:solidFill>
            </a:endParaRPr>
          </a:p>
        </p:txBody>
      </p:sp>
    </p:spTree>
    <p:extLst>
      <p:ext uri="{BB962C8B-B14F-4D97-AF65-F5344CB8AC3E}">
        <p14:creationId xmlns:p14="http://schemas.microsoft.com/office/powerpoint/2010/main" val="2125635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Title 2"/>
          <p:cNvSpPr>
            <a:spLocks noGrp="1"/>
          </p:cNvSpPr>
          <p:nvPr>
            <p:ph type="title"/>
          </p:nvPr>
        </p:nvSpPr>
        <p:spPr/>
        <p:txBody>
          <a:bodyPr/>
          <a:lstStyle/>
          <a:p>
            <a:endParaRPr lang="en-GB"/>
          </a:p>
        </p:txBody>
      </p:sp>
      <p:sp>
        <p:nvSpPr>
          <p:cNvPr id="4" name="Text Placeholder 3"/>
          <p:cNvSpPr>
            <a:spLocks noGrp="1"/>
          </p:cNvSpPr>
          <p:nvPr>
            <p:ph type="body" sz="quarter" idx="11"/>
          </p:nvPr>
        </p:nvSpPr>
        <p:spPr/>
        <p:txBody>
          <a:bodyPr/>
          <a:lstStyle/>
          <a:p>
            <a:endParaRPr lang="en-GB"/>
          </a:p>
        </p:txBody>
      </p:sp>
      <p:pic>
        <p:nvPicPr>
          <p:cNvPr id="5" name="Picture 4"/>
          <p:cNvPicPr>
            <a:picLocks noChangeAspect="1"/>
          </p:cNvPicPr>
          <p:nvPr/>
        </p:nvPicPr>
        <p:blipFill>
          <a:blip r:embed="rId3"/>
          <a:stretch>
            <a:fillRect/>
          </a:stretch>
        </p:blipFill>
        <p:spPr>
          <a:xfrm>
            <a:off x="-851" y="-479"/>
            <a:ext cx="12193702" cy="6858957"/>
          </a:xfrm>
          <a:prstGeom prst="rect">
            <a:avLst/>
          </a:prstGeom>
        </p:spPr>
      </p:pic>
    </p:spTree>
    <p:extLst>
      <p:ext uri="{BB962C8B-B14F-4D97-AF65-F5344CB8AC3E}">
        <p14:creationId xmlns:p14="http://schemas.microsoft.com/office/powerpoint/2010/main" val="16663184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407368" y="1484784"/>
            <a:ext cx="10722768" cy="4423142"/>
          </a:xfrm>
          <a:prstGeom prst="rect">
            <a:avLst/>
          </a:prstGeom>
        </p:spPr>
      </p:pic>
    </p:spTree>
    <p:extLst>
      <p:ext uri="{BB962C8B-B14F-4D97-AF65-F5344CB8AC3E}">
        <p14:creationId xmlns:p14="http://schemas.microsoft.com/office/powerpoint/2010/main" val="26241133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a:xfrm>
            <a:off x="623392" y="1484784"/>
            <a:ext cx="9793088" cy="1152128"/>
          </a:xfrm>
        </p:spPr>
        <p:txBody>
          <a:bodyPr/>
          <a:lstStyle/>
          <a:p>
            <a:r>
              <a:rPr lang="en-US" dirty="0" smtClean="0"/>
              <a:t/>
            </a:r>
            <a:br>
              <a:rPr lang="en-US" dirty="0" smtClean="0"/>
            </a:br>
            <a:r>
              <a:rPr lang="en-US" dirty="0" smtClean="0"/>
              <a:t>Teaching </a:t>
            </a:r>
            <a:r>
              <a:rPr lang="en-US" dirty="0"/>
              <a:t>order </a:t>
            </a:r>
            <a:r>
              <a:rPr lang="en-US" dirty="0" smtClean="0"/>
              <a:t/>
            </a:r>
            <a:br>
              <a:rPr lang="en-US" dirty="0" smtClean="0"/>
            </a:br>
            <a:r>
              <a:rPr lang="en-US" sz="2000" dirty="0">
                <a:solidFill>
                  <a:schemeClr val="tx1"/>
                </a:solidFill>
              </a:rPr>
              <a:t>We usually teach four new sounds a week and have a review lesson on a Friday. </a:t>
            </a:r>
            <a:r>
              <a:rPr lang="en-US" sz="2000" dirty="0" smtClean="0">
                <a:solidFill>
                  <a:schemeClr val="tx1"/>
                </a:solidFill>
              </a:rPr>
              <a:t/>
            </a:r>
            <a:br>
              <a:rPr lang="en-US" sz="2000" dirty="0" smtClean="0">
                <a:solidFill>
                  <a:schemeClr val="tx1"/>
                </a:solidFill>
              </a:rPr>
            </a:br>
            <a:r>
              <a:rPr lang="en-US" sz="2000" dirty="0" smtClean="0">
                <a:solidFill>
                  <a:schemeClr val="tx1"/>
                </a:solidFill>
              </a:rPr>
              <a:t>Your home learning sheets will inform you of the sounds we have learnt that week for you to practice at home. </a:t>
            </a:r>
            <a:br>
              <a:rPr lang="en-US" sz="2000" dirty="0" smtClean="0">
                <a:solidFill>
                  <a:schemeClr val="tx1"/>
                </a:solidFill>
              </a:rPr>
            </a:br>
            <a:r>
              <a:rPr lang="en-US" sz="2000" dirty="0" smtClean="0">
                <a:solidFill>
                  <a:schemeClr val="tx1"/>
                </a:solidFill>
              </a:rPr>
              <a:t>Included in your pack will be the formation </a:t>
            </a:r>
            <a:r>
              <a:rPr lang="en-US" sz="2000" dirty="0">
                <a:solidFill>
                  <a:schemeClr val="tx1"/>
                </a:solidFill>
              </a:rPr>
              <a:t>and </a:t>
            </a:r>
            <a:r>
              <a:rPr lang="en-US" sz="2000" dirty="0" smtClean="0">
                <a:solidFill>
                  <a:schemeClr val="tx1"/>
                </a:solidFill>
              </a:rPr>
              <a:t>pronunciation sheets.  </a:t>
            </a:r>
            <a:r>
              <a:rPr lang="en-US" i="1" dirty="0"/>
              <a:t/>
            </a:r>
            <a:br>
              <a:rPr lang="en-US" i="1" dirty="0"/>
            </a:br>
            <a:endParaRPr lang="en-US" dirty="0"/>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159896" y="2370668"/>
            <a:ext cx="4614515" cy="3972921"/>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1106295" y="2370668"/>
            <a:ext cx="3744416" cy="4001958"/>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Title 2"/>
          <p:cNvSpPr>
            <a:spLocks noGrp="1"/>
          </p:cNvSpPr>
          <p:nvPr>
            <p:ph type="title"/>
          </p:nvPr>
        </p:nvSpPr>
        <p:spPr/>
        <p:txBody>
          <a:bodyPr/>
          <a:lstStyle/>
          <a:p>
            <a:endParaRPr lang="en-GB"/>
          </a:p>
        </p:txBody>
      </p:sp>
      <p:sp>
        <p:nvSpPr>
          <p:cNvPr id="4" name="Text Placeholder 3"/>
          <p:cNvSpPr>
            <a:spLocks noGrp="1"/>
          </p:cNvSpPr>
          <p:nvPr>
            <p:ph type="body" sz="quarter" idx="11"/>
          </p:nvPr>
        </p:nvSpPr>
        <p:spPr/>
        <p:txBody>
          <a:bodyPr/>
          <a:lstStyle/>
          <a:p>
            <a:endParaRPr lang="en-GB"/>
          </a:p>
        </p:txBody>
      </p:sp>
      <p:pic>
        <p:nvPicPr>
          <p:cNvPr id="5" name="Picture 4"/>
          <p:cNvPicPr>
            <a:picLocks noChangeAspect="1"/>
          </p:cNvPicPr>
          <p:nvPr/>
        </p:nvPicPr>
        <p:blipFill>
          <a:blip r:embed="rId3"/>
          <a:stretch>
            <a:fillRect/>
          </a:stretch>
        </p:blipFill>
        <p:spPr>
          <a:xfrm>
            <a:off x="-851" y="-479"/>
            <a:ext cx="12193702" cy="6858957"/>
          </a:xfrm>
          <a:prstGeom prst="rect">
            <a:avLst/>
          </a:prstGeom>
        </p:spPr>
      </p:pic>
    </p:spTree>
    <p:extLst>
      <p:ext uri="{BB962C8B-B14F-4D97-AF65-F5344CB8AC3E}">
        <p14:creationId xmlns:p14="http://schemas.microsoft.com/office/powerpoint/2010/main" val="20346603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9376" y="1700808"/>
            <a:ext cx="5256584" cy="4941168"/>
          </a:xfrm>
        </p:spPr>
        <p:txBody>
          <a:bodyPr lIns="91440" tIns="45720" rIns="91440" bIns="45720" anchor="t"/>
          <a:lstStyle/>
          <a:p>
            <a:r>
              <a:rPr lang="en-US" dirty="0">
                <a:solidFill>
                  <a:schemeClr val="accent2"/>
                </a:solidFill>
              </a:rPr>
              <a:t>These words have unusual spellings e.g. he, the, was.</a:t>
            </a:r>
            <a:endParaRPr lang="en-US" dirty="0">
              <a:solidFill>
                <a:schemeClr val="accent2"/>
              </a:solidFill>
              <a:cs typeface="Calibri"/>
            </a:endParaRPr>
          </a:p>
          <a:p>
            <a:endParaRPr lang="en-US" dirty="0">
              <a:solidFill>
                <a:schemeClr val="accent2"/>
              </a:solidFill>
              <a:cs typeface="Calibri"/>
            </a:endParaRPr>
          </a:p>
          <a:p>
            <a:r>
              <a:rPr lang="en-US" dirty="0">
                <a:solidFill>
                  <a:schemeClr val="accent2"/>
                </a:solidFill>
              </a:rPr>
              <a:t>They are taught in a systematic way.</a:t>
            </a:r>
            <a:endParaRPr lang="en-US" dirty="0">
              <a:solidFill>
                <a:schemeClr val="accent2"/>
              </a:solidFill>
              <a:cs typeface="Calibri"/>
            </a:endParaRPr>
          </a:p>
          <a:p>
            <a:endParaRPr lang="en-US" dirty="0">
              <a:solidFill>
                <a:schemeClr val="accent2"/>
              </a:solidFill>
            </a:endParaRPr>
          </a:p>
        </p:txBody>
      </p:sp>
      <p:sp>
        <p:nvSpPr>
          <p:cNvPr id="3" name="Title 2"/>
          <p:cNvSpPr>
            <a:spLocks noGrp="1"/>
          </p:cNvSpPr>
          <p:nvPr>
            <p:ph type="title"/>
          </p:nvPr>
        </p:nvSpPr>
        <p:spPr/>
        <p:txBody>
          <a:bodyPr lIns="91440" tIns="45720" rIns="91440" bIns="45720" anchor="b" anchorCtr="0"/>
          <a:lstStyle/>
          <a:p>
            <a:r>
              <a:rPr lang="en-US"/>
              <a:t>Tricky words</a:t>
            </a:r>
            <a:endParaRPr lang="en-GB"/>
          </a:p>
        </p:txBody>
      </p:sp>
      <p:pic>
        <p:nvPicPr>
          <p:cNvPr id="6" name="Picture 5" descr="A person holding a piece of paper&#10;&#10;Description automatically generated">
            <a:extLst>
              <a:ext uri="{FF2B5EF4-FFF2-40B4-BE49-F238E27FC236}">
                <a16:creationId xmlns:a16="http://schemas.microsoft.com/office/drawing/2014/main" id="{176920EE-42B5-CBC7-1B8E-CDD75BAA7B85}"/>
              </a:ext>
            </a:extLst>
          </p:cNvPr>
          <p:cNvPicPr>
            <a:picLocks noChangeAspect="1"/>
          </p:cNvPicPr>
          <p:nvPr/>
        </p:nvPicPr>
        <p:blipFill>
          <a:blip r:embed="rId3"/>
          <a:stretch>
            <a:fillRect/>
          </a:stretch>
        </p:blipFill>
        <p:spPr>
          <a:xfrm>
            <a:off x="6096000" y="1984248"/>
            <a:ext cx="5479846" cy="3383121"/>
          </a:xfrm>
          <a:prstGeom prst="roundRect">
            <a:avLst/>
          </a:prstGeom>
        </p:spPr>
      </p:pic>
    </p:spTree>
    <p:extLst>
      <p:ext uri="{BB962C8B-B14F-4D97-AF65-F5344CB8AC3E}">
        <p14:creationId xmlns:p14="http://schemas.microsoft.com/office/powerpoint/2010/main" val="1116924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t>Tricky words </a:t>
            </a:r>
          </a:p>
        </p:txBody>
      </p:sp>
      <p:pic>
        <p:nvPicPr>
          <p:cNvPr id="2" name="Picture 1"/>
          <p:cNvPicPr>
            <a:picLocks noChangeAspect="1"/>
          </p:cNvPicPr>
          <p:nvPr/>
        </p:nvPicPr>
        <p:blipFill>
          <a:blip r:embed="rId3"/>
          <a:stretch>
            <a:fillRect/>
          </a:stretch>
        </p:blipFill>
        <p:spPr>
          <a:xfrm>
            <a:off x="487800" y="2326698"/>
            <a:ext cx="11535682" cy="2016224"/>
          </a:xfrm>
          <a:prstGeom prst="rect">
            <a:avLst/>
          </a:prstGeom>
        </p:spPr>
      </p:pic>
      <p:sp>
        <p:nvSpPr>
          <p:cNvPr id="6" name="Rectangle 5"/>
          <p:cNvSpPr/>
          <p:nvPr/>
        </p:nvSpPr>
        <p:spPr>
          <a:xfrm>
            <a:off x="487800" y="1733870"/>
            <a:ext cx="9822053" cy="369332"/>
          </a:xfrm>
          <a:prstGeom prst="rect">
            <a:avLst/>
          </a:prstGeom>
        </p:spPr>
        <p:txBody>
          <a:bodyPr wrap="square">
            <a:spAutoFit/>
          </a:bodyPr>
          <a:lstStyle/>
          <a:p>
            <a:r>
              <a:rPr lang="en-GB" dirty="0" smtClean="0"/>
              <a:t>Included in your pack is a list of the tricky words and an explanation of why the word is tricky . </a:t>
            </a:r>
            <a:endParaRPr lang="en-GB" dirty="0"/>
          </a:p>
        </p:txBody>
      </p:sp>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GB"/>
          </a:p>
        </p:txBody>
      </p:sp>
      <p:sp>
        <p:nvSpPr>
          <p:cNvPr id="3" name="Title 2"/>
          <p:cNvSpPr>
            <a:spLocks noGrp="1"/>
          </p:cNvSpPr>
          <p:nvPr>
            <p:ph type="title"/>
          </p:nvPr>
        </p:nvSpPr>
        <p:spPr/>
        <p:txBody>
          <a:bodyPr/>
          <a:lstStyle/>
          <a:p>
            <a:endParaRPr lang="en-GB"/>
          </a:p>
        </p:txBody>
      </p:sp>
      <p:sp>
        <p:nvSpPr>
          <p:cNvPr id="4" name="Text Placeholder 3"/>
          <p:cNvSpPr>
            <a:spLocks noGrp="1"/>
          </p:cNvSpPr>
          <p:nvPr>
            <p:ph type="body" sz="quarter" idx="11"/>
          </p:nvPr>
        </p:nvSpPr>
        <p:spPr/>
        <p:txBody>
          <a:bodyPr/>
          <a:lstStyle/>
          <a:p>
            <a:endParaRPr lang="en-GB"/>
          </a:p>
        </p:txBody>
      </p:sp>
      <p:pic>
        <p:nvPicPr>
          <p:cNvPr id="5" name="Picture 4"/>
          <p:cNvPicPr>
            <a:picLocks noChangeAspect="1"/>
          </p:cNvPicPr>
          <p:nvPr/>
        </p:nvPicPr>
        <p:blipFill>
          <a:blip r:embed="rId3"/>
          <a:stretch>
            <a:fillRect/>
          </a:stretch>
        </p:blipFill>
        <p:spPr>
          <a:xfrm>
            <a:off x="-851" y="-479"/>
            <a:ext cx="12193702" cy="6858957"/>
          </a:xfrm>
          <a:prstGeom prst="rect">
            <a:avLst/>
          </a:prstGeom>
        </p:spPr>
      </p:pic>
    </p:spTree>
    <p:extLst>
      <p:ext uri="{BB962C8B-B14F-4D97-AF65-F5344CB8AC3E}">
        <p14:creationId xmlns:p14="http://schemas.microsoft.com/office/powerpoint/2010/main" val="20424756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75356" y="8191"/>
            <a:ext cx="9793088" cy="1152128"/>
          </a:xfrm>
        </p:spPr>
        <p:txBody>
          <a:bodyPr/>
          <a:lstStyle/>
          <a:p>
            <a:r>
              <a:rPr lang="en-US" dirty="0" smtClean="0"/>
              <a:t>Little </a:t>
            </a:r>
            <a:r>
              <a:rPr lang="en-US" dirty="0" err="1" smtClean="0"/>
              <a:t>Wandle</a:t>
            </a:r>
            <a:r>
              <a:rPr lang="en-US" dirty="0" smtClean="0"/>
              <a:t> for Parents</a:t>
            </a:r>
            <a:endParaRPr lang="en-GB" dirty="0"/>
          </a:p>
        </p:txBody>
      </p:sp>
      <p:pic>
        <p:nvPicPr>
          <p:cNvPr id="5" name="Picture 4"/>
          <p:cNvPicPr>
            <a:picLocks noChangeAspect="1"/>
          </p:cNvPicPr>
          <p:nvPr/>
        </p:nvPicPr>
        <p:blipFill>
          <a:blip r:embed="rId3"/>
          <a:stretch>
            <a:fillRect/>
          </a:stretch>
        </p:blipFill>
        <p:spPr>
          <a:xfrm>
            <a:off x="475356" y="1412776"/>
            <a:ext cx="9649072" cy="5063134"/>
          </a:xfrm>
          <a:prstGeom prst="rect">
            <a:avLst/>
          </a:prstGeom>
          <a:ln>
            <a:solidFill>
              <a:schemeClr val="accent1"/>
            </a:solidFill>
          </a:ln>
        </p:spPr>
      </p:pic>
    </p:spTree>
    <p:extLst>
      <p:ext uri="{BB962C8B-B14F-4D97-AF65-F5344CB8AC3E}">
        <p14:creationId xmlns:p14="http://schemas.microsoft.com/office/powerpoint/2010/main" val="31391477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Resources</a:t>
            </a:r>
            <a:endParaRPr lang="en-GB" dirty="0"/>
          </a:p>
        </p:txBody>
      </p:sp>
      <p:pic>
        <p:nvPicPr>
          <p:cNvPr id="5" name="Picture 4"/>
          <p:cNvPicPr>
            <a:picLocks noChangeAspect="1"/>
          </p:cNvPicPr>
          <p:nvPr/>
        </p:nvPicPr>
        <p:blipFill>
          <a:blip r:embed="rId3"/>
          <a:stretch>
            <a:fillRect/>
          </a:stretch>
        </p:blipFill>
        <p:spPr>
          <a:xfrm>
            <a:off x="623392" y="1628800"/>
            <a:ext cx="10201275" cy="4648200"/>
          </a:xfrm>
          <a:prstGeom prst="rect">
            <a:avLst/>
          </a:prstGeom>
        </p:spPr>
      </p:pic>
    </p:spTree>
    <p:extLst>
      <p:ext uri="{BB962C8B-B14F-4D97-AF65-F5344CB8AC3E}">
        <p14:creationId xmlns:p14="http://schemas.microsoft.com/office/powerpoint/2010/main" val="20995191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Thank you for coming today. 		</a:t>
            </a:r>
          </a:p>
          <a:p>
            <a:endParaRPr lang="en-US" dirty="0"/>
          </a:p>
          <a:p>
            <a:endParaRPr lang="en-US" dirty="0" smtClean="0"/>
          </a:p>
          <a:p>
            <a:endParaRPr lang="en-US" dirty="0"/>
          </a:p>
        </p:txBody>
      </p:sp>
      <p:sp>
        <p:nvSpPr>
          <p:cNvPr id="3" name="Title 2"/>
          <p:cNvSpPr>
            <a:spLocks noGrp="1"/>
          </p:cNvSpPr>
          <p:nvPr>
            <p:ph type="title"/>
          </p:nvPr>
        </p:nvSpPr>
        <p:spPr/>
        <p:txBody>
          <a:bodyPr/>
          <a:lstStyle/>
          <a:p>
            <a:r>
              <a:rPr lang="en-US" dirty="0" smtClean="0"/>
              <a:t>Thank you!</a:t>
            </a:r>
            <a:endParaRPr lang="en-GB" dirty="0"/>
          </a:p>
        </p:txBody>
      </p:sp>
      <p:sp>
        <p:nvSpPr>
          <p:cNvPr id="4" name="Text Placeholder 3"/>
          <p:cNvSpPr>
            <a:spLocks noGrp="1"/>
          </p:cNvSpPr>
          <p:nvPr>
            <p:ph type="body" sz="quarter" idx="11"/>
          </p:nvPr>
        </p:nvSpPr>
        <p:spPr/>
        <p:txBody>
          <a:bodyPr/>
          <a:lstStyle/>
          <a:p>
            <a:r>
              <a:rPr lang="en-US" dirty="0" smtClean="0"/>
              <a:t>Any questions? </a:t>
            </a:r>
          </a:p>
          <a:p>
            <a:endParaRPr lang="en-US" dirty="0"/>
          </a:p>
          <a:p>
            <a:endParaRPr lang="en-US" dirty="0" smtClean="0"/>
          </a:p>
          <a:p>
            <a:endParaRPr lang="en-US" dirty="0"/>
          </a:p>
          <a:p>
            <a:endParaRPr lang="en-US" dirty="0" smtClean="0"/>
          </a:p>
          <a:p>
            <a:endParaRPr lang="en-US" dirty="0"/>
          </a:p>
          <a:p>
            <a:endParaRPr lang="en-US" dirty="0" smtClean="0">
              <a:solidFill>
                <a:srgbClr val="FF0000"/>
              </a:solidFill>
            </a:endParaRPr>
          </a:p>
          <a:p>
            <a:r>
              <a:rPr lang="en-US" dirty="0" smtClean="0">
                <a:solidFill>
                  <a:srgbClr val="FF0000"/>
                </a:solidFill>
              </a:rPr>
              <a:t>RAFFLE! </a:t>
            </a:r>
            <a:endParaRPr lang="en-GB" dirty="0">
              <a:solidFill>
                <a:srgbClr val="FF0000"/>
              </a:solidFill>
            </a:endParaRPr>
          </a:p>
        </p:txBody>
      </p:sp>
      <p:pic>
        <p:nvPicPr>
          <p:cNvPr id="5" name="Picture 4"/>
          <p:cNvPicPr>
            <a:picLocks noChangeAspect="1"/>
          </p:cNvPicPr>
          <p:nvPr/>
        </p:nvPicPr>
        <p:blipFill>
          <a:blip r:embed="rId3"/>
          <a:stretch>
            <a:fillRect/>
          </a:stretch>
        </p:blipFill>
        <p:spPr>
          <a:xfrm>
            <a:off x="1571625" y="2790825"/>
            <a:ext cx="9048750" cy="1276350"/>
          </a:xfrm>
          <a:prstGeom prst="rect">
            <a:avLst/>
          </a:prstGeom>
        </p:spPr>
      </p:pic>
    </p:spTree>
    <p:extLst>
      <p:ext uri="{BB962C8B-B14F-4D97-AF65-F5344CB8AC3E}">
        <p14:creationId xmlns:p14="http://schemas.microsoft.com/office/powerpoint/2010/main" val="3501062052"/>
      </p:ext>
    </p:extLst>
  </p:cSld>
  <p:clrMapOvr>
    <a:masterClrMapping/>
  </p:clrMapOvr>
  <p:timing>
    <p:tnLst>
      <p:par>
        <p:cTn id="1" dur="indefinite" restart="never" nodeType="tmRoot"/>
      </p:par>
    </p:tnLst>
  </p:timing>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3.xml><?xml version="1.0" encoding="utf-8"?>
<ds:datastoreItem xmlns:ds="http://schemas.openxmlformats.org/officeDocument/2006/customXml" ds:itemID="{D0B8E684-7516-47AC-9294-08AAE612A259}">
  <ds:schemaRefs>
    <ds:schemaRef ds:uri="http://www.w3.org/XML/1998/namespace"/>
    <ds:schemaRef ds:uri="http://schemas.microsoft.com/office/2006/documentManagement/types"/>
    <ds:schemaRef ds:uri="http://schemas.openxmlformats.org/package/2006/metadata/core-properties"/>
    <ds:schemaRef ds:uri="b390c623-81a0-476f-984a-5b2ad478ef4f"/>
    <ds:schemaRef ds:uri="http://schemas.microsoft.com/office/infopath/2007/PartnerControls"/>
    <ds:schemaRef ds:uri="6d6ce26d-438a-4f93-8ad7-b70bc8847f7f"/>
    <ds:schemaRef ds:uri="http://purl.org/dc/terms/"/>
    <ds:schemaRef ds:uri="http://schemas.microsoft.com/office/2006/metadata/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37296</TotalTime>
  <Words>406</Words>
  <Application>Microsoft Office PowerPoint</Application>
  <PresentationFormat>Widescreen</PresentationFormat>
  <Paragraphs>55</Paragraphs>
  <Slides>15</Slides>
  <Notes>15</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15</vt:i4>
      </vt:variant>
    </vt:vector>
  </HeadingPairs>
  <TitlesOfParts>
    <vt:vector size="27" baseType="lpstr">
      <vt:lpstr>Arial</vt:lpstr>
      <vt:lpstr>Arial,Sans-Serif</vt:lpstr>
      <vt:lpstr>Calibri</vt:lpstr>
      <vt:lpstr>Calibri Light</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PowerPoint Presentation</vt:lpstr>
      <vt:lpstr>Terminology </vt:lpstr>
      <vt:lpstr>PowerPoint Presentation</vt:lpstr>
      <vt:lpstr>PowerPoint Presentation</vt:lpstr>
      <vt:lpstr>PowerPoint Presentation</vt:lpstr>
      <vt:lpstr> Teaching order  We usually teach four new sounds a week and have a review lesson on a Friday.  Your home learning sheets will inform you of the sounds we have learnt that week for you to practice at home.  Included in your pack will be the formation and pronunciation sheets.   </vt:lpstr>
      <vt:lpstr>PowerPoint Presentation</vt:lpstr>
      <vt:lpstr>Tricky words</vt:lpstr>
      <vt:lpstr>Tricky words </vt:lpstr>
      <vt:lpstr>PowerPoint Presentation</vt:lpstr>
      <vt:lpstr>Little Wandle for Parents</vt:lpstr>
      <vt:lpstr>Resources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Katie Jennings</cp:lastModifiedBy>
  <cp:revision>391</cp:revision>
  <cp:lastPrinted>2023-11-28T13:05:49Z</cp:lastPrinted>
  <dcterms:modified xsi:type="dcterms:W3CDTF">2024-11-26T17:02:22Z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