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99" r:id="rId3"/>
    <p:sldId id="290" r:id="rId4"/>
    <p:sldId id="291" r:id="rId5"/>
    <p:sldId id="300" r:id="rId6"/>
    <p:sldId id="258" r:id="rId7"/>
    <p:sldId id="289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8F00"/>
    <a:srgbClr val="FF9300"/>
    <a:srgbClr val="0000FF"/>
    <a:srgbClr val="FF3399"/>
    <a:srgbClr val="990099"/>
    <a:srgbClr val="00FF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571" autoAdjust="0"/>
    <p:restoredTop sz="94231" autoAdjust="0"/>
  </p:normalViewPr>
  <p:slideViewPr>
    <p:cSldViewPr snapToGrid="0">
      <p:cViewPr varScale="1">
        <p:scale>
          <a:sx n="65" d="100"/>
          <a:sy n="65" d="100"/>
        </p:scale>
        <p:origin x="-1110" y="-11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2" d="100"/>
          <a:sy n="52" d="100"/>
        </p:scale>
        <p:origin x="2862" y="96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45069D-0DA1-4F58-8F43-90C43489E8AD}" type="datetimeFigureOut">
              <a:rPr lang="en-GB" smtClean="0"/>
              <a:pPr/>
              <a:t>06/05/2020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09BC24-41CC-4FC4-BA18-F894B7ED82D1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1692228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pPr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16444848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pPr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102265811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pPr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30259871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pPr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44430475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pPr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368583882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pPr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377170972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pPr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4117933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pPr/>
              <a:t>06/05/2020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34256117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pPr/>
              <a:t>06/05/2020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22432016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pPr/>
              <a:t>06/05/2020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29894142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pPr/>
              <a:t>06/05/2020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38336324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pPr/>
              <a:t>06/05/2020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24353996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pPr/>
              <a:t>06/05/2020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30337787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pPr/>
              <a:t>06/05/2020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27086550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pPr/>
              <a:t>06/05/2020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1200257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pPr/>
              <a:t>06/05/2020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30963989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pPr/>
              <a:t>06/05/2020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3028254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pPr/>
              <a:t>06/05/2020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18080804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2AEE5F-8F5A-4802-B70F-D306782E7DF3}" type="datetimeFigureOut">
              <a:rPr lang="en-GB" smtClean="0"/>
              <a:pPr/>
              <a:t>06/05/2020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C79AC1-07B4-42AE-95AF-E9964C39BE4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2238686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1.m4a"/><Relationship Id="rId5" Type="http://schemas.openxmlformats.org/officeDocument/2006/relationships/image" Target="../media/image1.png"/><Relationship Id="rId4" Type="http://schemas.microsoft.com/office/2007/relationships/media" Target="../media/media1.m4a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notesSlide" Target="../notesSlides/notesSlide4.xml"/><Relationship Id="rId7" Type="http://schemas.microsoft.com/office/2007/relationships/media" Target="../media/media2.m4a"/><Relationship Id="rId2" Type="http://schemas.openxmlformats.org/officeDocument/2006/relationships/slideLayout" Target="../slideLayouts/slideLayout7.xml"/><Relationship Id="rId1" Type="http://schemas.openxmlformats.org/officeDocument/2006/relationships/audio" Target="../media/media2.m4a"/><Relationship Id="rId6" Type="http://schemas.microsoft.com/office/2007/relationships/hdphoto" Target="../media/hdphoto3.wdp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notesSlide" Target="../notesSlides/notesSlide5.xml"/><Relationship Id="rId7" Type="http://schemas.microsoft.com/office/2007/relationships/media" Target="../media/media3.m4a"/><Relationship Id="rId2" Type="http://schemas.openxmlformats.org/officeDocument/2006/relationships/slideLayout" Target="../slideLayouts/slideLayout7.xml"/><Relationship Id="rId1" Type="http://schemas.openxmlformats.org/officeDocument/2006/relationships/audio" Target="../media/media3.m4a"/><Relationship Id="rId6" Type="http://schemas.microsoft.com/office/2007/relationships/hdphoto" Target="../media/hdphoto4.wdp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microsoft.com/office/2007/relationships/media" Target="../media/media5.m4a"/><Relationship Id="rId2" Type="http://schemas.openxmlformats.org/officeDocument/2006/relationships/audio" Target="../media/media5.m4a"/><Relationship Id="rId1" Type="http://schemas.openxmlformats.org/officeDocument/2006/relationships/audio" Target="../media/media4.m4a"/><Relationship Id="rId6" Type="http://schemas.openxmlformats.org/officeDocument/2006/relationships/image" Target="../media/image1.png"/><Relationship Id="rId5" Type="http://schemas.microsoft.com/office/2007/relationships/media" Target="../media/media4.m4a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.xml"/><Relationship Id="rId1" Type="http://schemas.openxmlformats.org/officeDocument/2006/relationships/video" Target="NULL" TargetMode="External"/><Relationship Id="rId5" Type="http://schemas.openxmlformats.org/officeDocument/2006/relationships/image" Target="../media/image1.png"/><Relationship Id="rId4" Type="http://schemas.microsoft.com/office/2007/relationships/media" Target="../media/media6.m4a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75946" y="2838120"/>
            <a:ext cx="6002594" cy="1104388"/>
          </a:xfrm>
        </p:spPr>
        <p:txBody>
          <a:bodyPr>
            <a:noAutofit/>
          </a:bodyPr>
          <a:lstStyle/>
          <a:p>
            <a:r>
              <a:rPr lang="en-GB" sz="4400" b="1" dirty="0">
                <a:latin typeface="+mn-lt"/>
              </a:rPr>
              <a:t>Using conjunctions to express time, place or cause.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E691382B-0CD3-064F-801E-889753225F9A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1627963" y="4681279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98097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6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16098" y="828600"/>
            <a:ext cx="791258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0000FF"/>
                </a:solidFill>
              </a:rPr>
              <a:t>Verbs</a:t>
            </a:r>
            <a:endParaRPr lang="en-GB" sz="3600" b="1" dirty="0"/>
          </a:p>
          <a:p>
            <a:pPr algn="ctr">
              <a:spcAft>
                <a:spcPts val="0"/>
              </a:spcAft>
            </a:pPr>
            <a:r>
              <a:rPr lang="en-GB" sz="3200" dirty="0">
                <a:ea typeface="Times New Roman" panose="02020603050405020304" pitchFamily="18" charset="0"/>
                <a:cs typeface="Arial" panose="020B0604020202020204" pitchFamily="34" charset="0"/>
              </a:rPr>
              <a:t>A </a:t>
            </a:r>
            <a:r>
              <a:rPr lang="en-GB" sz="3200" dirty="0">
                <a:solidFill>
                  <a:srgbClr val="0000FF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verb</a:t>
            </a:r>
            <a:r>
              <a:rPr lang="en-GB" sz="3200" dirty="0">
                <a:ea typeface="Times New Roman" panose="02020603050405020304" pitchFamily="18" charset="0"/>
                <a:cs typeface="Arial" panose="020B0604020202020204" pitchFamily="34" charset="0"/>
              </a:rPr>
              <a:t> indicates what someone or something is </a:t>
            </a:r>
            <a:r>
              <a:rPr lang="en-GB" sz="3200" dirty="0">
                <a:solidFill>
                  <a:srgbClr val="0000FF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doing, feeling </a:t>
            </a:r>
            <a:r>
              <a:rPr lang="en-GB" sz="3200" dirty="0">
                <a:solidFill>
                  <a:srgbClr val="00206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or</a:t>
            </a:r>
            <a:r>
              <a:rPr lang="en-GB" sz="3200" dirty="0">
                <a:solidFill>
                  <a:srgbClr val="0000FF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 being.</a:t>
            </a:r>
            <a:endParaRPr lang="en-GB" sz="3200" dirty="0">
              <a:solidFill>
                <a:srgbClr val="0000FF"/>
              </a:solidFill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800" dirty="0">
                <a:solidFill>
                  <a:srgbClr val="0000CC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GB" sz="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A9FD78A7-B8B9-8F42-ADEE-BCEBD6FFAFFE}"/>
              </a:ext>
            </a:extLst>
          </p:cNvPr>
          <p:cNvSpPr txBox="1"/>
          <p:nvPr/>
        </p:nvSpPr>
        <p:spPr>
          <a:xfrm>
            <a:off x="4263477" y="2566045"/>
            <a:ext cx="361782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He </a:t>
            </a:r>
            <a:r>
              <a:rPr lang="en-GB" sz="2800" dirty="0">
                <a:solidFill>
                  <a:srgbClr val="0000FF"/>
                </a:solidFill>
              </a:rPr>
              <a:t>climbs</a:t>
            </a:r>
            <a:r>
              <a:rPr lang="en-GB" sz="2800" dirty="0"/>
              <a:t>.</a:t>
            </a:r>
          </a:p>
          <a:p>
            <a:pPr algn="ctr"/>
            <a:r>
              <a:rPr lang="en-GB" sz="2800" dirty="0"/>
              <a:t>The spider </a:t>
            </a:r>
            <a:r>
              <a:rPr lang="en-GB" sz="2800" dirty="0">
                <a:solidFill>
                  <a:srgbClr val="0000FF"/>
                </a:solidFill>
              </a:rPr>
              <a:t>is </a:t>
            </a:r>
            <a:r>
              <a:rPr lang="en-GB" sz="2800" dirty="0"/>
              <a:t>crafty.</a:t>
            </a:r>
          </a:p>
          <a:p>
            <a:pPr algn="ctr"/>
            <a:r>
              <a:rPr lang="en-GB" sz="2800" dirty="0"/>
              <a:t>The villagers </a:t>
            </a:r>
            <a:r>
              <a:rPr lang="en-GB" sz="2800" dirty="0">
                <a:solidFill>
                  <a:srgbClr val="0000FF"/>
                </a:solidFill>
              </a:rPr>
              <a:t>despair</a:t>
            </a:r>
            <a:r>
              <a:rPr lang="en-GB" sz="2800" dirty="0"/>
              <a:t>.</a:t>
            </a:r>
          </a:p>
          <a:p>
            <a:pPr algn="ctr"/>
            <a:r>
              <a:rPr lang="en-GB" sz="2800" dirty="0"/>
              <a:t>I </a:t>
            </a:r>
            <a:r>
              <a:rPr lang="en-GB" sz="2800" dirty="0">
                <a:solidFill>
                  <a:srgbClr val="0000FF"/>
                </a:solidFill>
              </a:rPr>
              <a:t>saw </a:t>
            </a:r>
            <a:r>
              <a:rPr lang="en-GB" sz="2800" dirty="0"/>
              <a:t>him!</a:t>
            </a:r>
          </a:p>
        </p:txBody>
      </p:sp>
      <p:pic>
        <p:nvPicPr>
          <p:cNvPr id="11" name="Picture 10" descr="A close up of a logo&#10;&#10;Description automatically generated">
            <a:extLst>
              <a:ext uri="{FF2B5EF4-FFF2-40B4-BE49-F238E27FC236}">
                <a16:creationId xmlns:a16="http://schemas.microsoft.com/office/drawing/2014/main" xmlns="" id="{F918EE28-01AA-A447-A616-BE391C2F46C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9457" b="89317" l="3377" r="97621">
                        <a14:foregroundMark x1="55180" y1="34326" x2="54259" y2="43783"/>
                        <a14:foregroundMark x1="54259" y1="43783" x2="58020" y2="33800"/>
                        <a14:foregroundMark x1="58020" y1="33800" x2="55104" y2="42732"/>
                        <a14:foregroundMark x1="55104" y1="42732" x2="54873" y2="42557"/>
                        <a14:foregroundMark x1="6754" y1="43082" x2="6754" y2="49387"/>
                        <a14:foregroundMark x1="6523" y1="56567" x2="3377" y2="51138"/>
                        <a14:foregroundMark x1="3377" y1="51138" x2="3684" y2="49912"/>
                        <a14:foregroundMark x1="73753" y1="60946" x2="77897" y2="62697"/>
                        <a14:foregroundMark x1="93553" y1="23818" x2="94705" y2="22067"/>
                        <a14:foregroundMark x1="97621" y1="15937" x2="97467" y2="16462"/>
                        <a14:backgroundMark x1="78895" y1="34851" x2="75672" y2="35201"/>
                        <a14:backgroundMark x1="57099" y1="70578" x2="57559" y2="76182"/>
                        <a14:backgroundMark x1="81811" y1="70403" x2="83730" y2="74256"/>
                        <a14:backgroundMark x1="86416" y1="71979" x2="88872" y2="73205"/>
                        <a14:backgroundMark x1="78434" y1="75306" x2="80814" y2="77233"/>
                        <a14:backgroundMark x1="88642" y1="60420" x2="89870" y2="61471"/>
                        <a14:backgroundMark x1="73906" y1="73905" x2="75441" y2="73730"/>
                        <a14:backgroundMark x1="75979" y1="69877" x2="75748" y2="71103"/>
                        <a14:backgroundMark x1="85495" y1="59895" x2="86416" y2="6147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146467" y="4651762"/>
            <a:ext cx="3798627" cy="1664632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2C15F25F-CF72-9948-9DDB-250A424087C4}"/>
              </a:ext>
            </a:extLst>
          </p:cNvPr>
          <p:cNvSpPr txBox="1"/>
          <p:nvPr/>
        </p:nvSpPr>
        <p:spPr>
          <a:xfrm>
            <a:off x="10220174" y="5801393"/>
            <a:ext cx="1325217" cy="369332"/>
          </a:xfrm>
          <a:prstGeom prst="rect">
            <a:avLst/>
          </a:prstGeom>
          <a:solidFill>
            <a:srgbClr val="8585FF"/>
          </a:solidFill>
          <a:ln w="19050" cmpd="sng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Revision</a:t>
            </a:r>
          </a:p>
        </p:txBody>
      </p:sp>
    </p:spTree>
    <p:extLst>
      <p:ext uri="{BB962C8B-B14F-4D97-AF65-F5344CB8AC3E}">
        <p14:creationId xmlns:p14="http://schemas.microsoft.com/office/powerpoint/2010/main" xmlns="" val="29079943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62619" y="825885"/>
            <a:ext cx="942016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0000FF"/>
                </a:solidFill>
              </a:rPr>
              <a:t>Verb Phrases</a:t>
            </a:r>
          </a:p>
          <a:p>
            <a:pPr algn="ctr">
              <a:spcAft>
                <a:spcPts val="0"/>
              </a:spcAft>
            </a:pPr>
            <a:r>
              <a:rPr lang="en-GB" sz="3200" dirty="0">
                <a:ea typeface="Times New Roman" panose="02020603050405020304" pitchFamily="18" charset="0"/>
                <a:cs typeface="Arial" panose="020B0604020202020204" pitchFamily="34" charset="0"/>
              </a:rPr>
              <a:t>A </a:t>
            </a:r>
            <a:r>
              <a:rPr lang="en-GB" sz="3200" b="1" dirty="0">
                <a:solidFill>
                  <a:srgbClr val="0000FF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verb phrase </a:t>
            </a:r>
            <a:r>
              <a:rPr lang="en-GB" sz="3200" dirty="0">
                <a:ea typeface="Times New Roman" panose="02020603050405020304" pitchFamily="18" charset="0"/>
                <a:cs typeface="Arial" panose="020B0604020202020204" pitchFamily="34" charset="0"/>
              </a:rPr>
              <a:t>can be a </a:t>
            </a:r>
            <a:r>
              <a:rPr lang="en-GB" sz="3200" i="1" dirty="0">
                <a:solidFill>
                  <a:srgbClr val="0000FF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single verb </a:t>
            </a:r>
            <a:r>
              <a:rPr lang="en-GB" sz="3200" dirty="0">
                <a:ea typeface="Times New Roman" panose="02020603050405020304" pitchFamily="18" charset="0"/>
                <a:cs typeface="Arial" panose="020B0604020202020204" pitchFamily="34" charset="0"/>
              </a:rPr>
              <a:t>or a </a:t>
            </a:r>
            <a:r>
              <a:rPr lang="en-GB" sz="3200" u="sng" dirty="0">
                <a:solidFill>
                  <a:srgbClr val="0000FF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string of verbs</a:t>
            </a:r>
            <a:r>
              <a:rPr lang="en-GB" sz="3200" dirty="0">
                <a:solidFill>
                  <a:srgbClr val="0000FF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3200" dirty="0">
              <a:solidFill>
                <a:srgbClr val="0000FF"/>
              </a:solidFill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800" dirty="0">
                <a:solidFill>
                  <a:srgbClr val="0000CC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GB" sz="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0220174" y="5801393"/>
            <a:ext cx="1325217" cy="369332"/>
          </a:xfrm>
          <a:prstGeom prst="rect">
            <a:avLst/>
          </a:prstGeom>
          <a:solidFill>
            <a:srgbClr val="8585FF"/>
          </a:solidFill>
          <a:ln w="19050" cmpd="sng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Revision</a:t>
            </a:r>
          </a:p>
        </p:txBody>
      </p:sp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xmlns="" id="{5E69BEC0-8D42-1A4E-99EB-BDA71F338FC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9457" b="89317" l="3377" r="97621">
                        <a14:foregroundMark x1="55180" y1="34326" x2="54259" y2="43783"/>
                        <a14:foregroundMark x1="54259" y1="43783" x2="58020" y2="33800"/>
                        <a14:foregroundMark x1="58020" y1="33800" x2="55104" y2="42732"/>
                        <a14:foregroundMark x1="55104" y1="42732" x2="54873" y2="42557"/>
                        <a14:foregroundMark x1="6754" y1="43082" x2="6754" y2="49387"/>
                        <a14:foregroundMark x1="6523" y1="56567" x2="3377" y2="51138"/>
                        <a14:foregroundMark x1="3377" y1="51138" x2="3684" y2="49912"/>
                        <a14:foregroundMark x1="73753" y1="60946" x2="77897" y2="62697"/>
                        <a14:foregroundMark x1="93553" y1="23818" x2="94705" y2="22067"/>
                        <a14:foregroundMark x1="97621" y1="15937" x2="97467" y2="16462"/>
                        <a14:backgroundMark x1="78895" y1="34851" x2="75672" y2="35201"/>
                        <a14:backgroundMark x1="57099" y1="70578" x2="57559" y2="76182"/>
                        <a14:backgroundMark x1="81811" y1="70403" x2="83730" y2="74256"/>
                        <a14:backgroundMark x1="86416" y1="71979" x2="88872" y2="73205"/>
                        <a14:backgroundMark x1="78434" y1="75306" x2="80814" y2="77233"/>
                        <a14:backgroundMark x1="88642" y1="60420" x2="89870" y2="61471"/>
                        <a14:backgroundMark x1="73906" y1="73905" x2="75441" y2="73730"/>
                        <a14:backgroundMark x1="75979" y1="69877" x2="75748" y2="71103"/>
                        <a14:backgroundMark x1="85495" y1="59895" x2="86416" y2="6147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146467" y="4651762"/>
            <a:ext cx="3798627" cy="1664632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64B8F5AF-87C7-194A-A835-531DA62E1246}"/>
              </a:ext>
            </a:extLst>
          </p:cNvPr>
          <p:cNvSpPr/>
          <p:nvPr/>
        </p:nvSpPr>
        <p:spPr>
          <a:xfrm>
            <a:off x="3457662" y="2249365"/>
            <a:ext cx="543007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</a:rPr>
              <a:t>The other animals </a:t>
            </a:r>
            <a:r>
              <a:rPr lang="en-GB" sz="2800" i="1" dirty="0">
                <a:ln w="0"/>
                <a:solidFill>
                  <a:srgbClr val="0000FF"/>
                </a:solidFill>
              </a:rPr>
              <a:t>think</a:t>
            </a:r>
            <a:r>
              <a:rPr lang="en-GB" sz="2800" dirty="0">
                <a:ln w="0"/>
                <a:solidFill>
                  <a:srgbClr val="7030A0"/>
                </a:solidFill>
              </a:rPr>
              <a:t> </a:t>
            </a:r>
            <a:r>
              <a:rPr lang="en-GB" sz="2800" dirty="0">
                <a:ln w="0"/>
              </a:rPr>
              <a:t>he is tricky. </a:t>
            </a:r>
            <a:endParaRPr lang="en-GB" sz="2800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D834F601-CD05-9740-AA52-7AF61BDCF11D}"/>
              </a:ext>
            </a:extLst>
          </p:cNvPr>
          <p:cNvSpPr/>
          <p:nvPr/>
        </p:nvSpPr>
        <p:spPr>
          <a:xfrm>
            <a:off x="3530983" y="2894348"/>
            <a:ext cx="528343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</a:rPr>
              <a:t>He </a:t>
            </a:r>
            <a:r>
              <a:rPr lang="en-GB" sz="2800" u="sng" dirty="0">
                <a:ln w="0"/>
                <a:solidFill>
                  <a:srgbClr val="0000FF"/>
                </a:solidFill>
              </a:rPr>
              <a:t>has had</a:t>
            </a:r>
            <a:r>
              <a:rPr lang="en-GB" sz="2800" u="sng" dirty="0">
                <a:ln w="0"/>
                <a:solidFill>
                  <a:srgbClr val="7030A0"/>
                </a:solidFill>
              </a:rPr>
              <a:t> </a:t>
            </a:r>
            <a:r>
              <a:rPr lang="en-GB" sz="2800" dirty="0">
                <a:ln w="0"/>
              </a:rPr>
              <a:t>all sorts of adventures. </a:t>
            </a:r>
            <a:endParaRPr lang="en-GB" sz="2800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90C55D52-28AF-4448-8E5E-B5EF7E93D643}"/>
              </a:ext>
            </a:extLst>
          </p:cNvPr>
          <p:cNvSpPr/>
          <p:nvPr/>
        </p:nvSpPr>
        <p:spPr>
          <a:xfrm>
            <a:off x="3530983" y="3562196"/>
            <a:ext cx="672010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</a:rPr>
              <a:t>He </a:t>
            </a:r>
            <a:r>
              <a:rPr lang="en-GB" sz="2800" u="sng" dirty="0">
                <a:ln w="0"/>
                <a:solidFill>
                  <a:srgbClr val="0000FF"/>
                </a:solidFill>
              </a:rPr>
              <a:t>has been causing</a:t>
            </a:r>
            <a:r>
              <a:rPr lang="en-GB" sz="2800" dirty="0">
                <a:ln w="0"/>
                <a:solidFill>
                  <a:srgbClr val="7030A0"/>
                </a:solidFill>
              </a:rPr>
              <a:t> </a:t>
            </a:r>
            <a:r>
              <a:rPr lang="en-GB" sz="2800" dirty="0">
                <a:ln w="0"/>
              </a:rPr>
              <a:t>problems for everyone. 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xmlns="" val="33245065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2" grpId="0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9004" y="800382"/>
            <a:ext cx="10573555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9300"/>
                </a:solidFill>
              </a:rPr>
              <a:t>Clauses </a:t>
            </a:r>
          </a:p>
          <a:p>
            <a:pPr algn="ctr"/>
            <a:r>
              <a:rPr lang="en-GB" sz="3200" b="1" dirty="0">
                <a:solidFill>
                  <a:srgbClr val="FF9300"/>
                </a:solidFill>
              </a:rPr>
              <a:t>Clauses</a:t>
            </a:r>
            <a:r>
              <a:rPr lang="en-GB" sz="3200" dirty="0">
                <a:solidFill>
                  <a:srgbClr val="FF9300"/>
                </a:solidFill>
              </a:rPr>
              <a:t> </a:t>
            </a:r>
            <a:r>
              <a:rPr lang="en-GB" sz="3200" dirty="0"/>
              <a:t>are groups of words with a </a:t>
            </a:r>
            <a:r>
              <a:rPr lang="en-GB" sz="3200" b="1" dirty="0">
                <a:solidFill>
                  <a:srgbClr val="0000FF"/>
                </a:solidFill>
              </a:rPr>
              <a:t>verb phrase</a:t>
            </a:r>
            <a:r>
              <a:rPr lang="en-GB" sz="3200" b="1" dirty="0">
                <a:solidFill>
                  <a:srgbClr val="7030A0"/>
                </a:solidFill>
              </a:rPr>
              <a:t> </a:t>
            </a:r>
            <a:r>
              <a:rPr lang="en-GB" sz="3200" b="1" dirty="0"/>
              <a:t>and a</a:t>
            </a:r>
            <a:r>
              <a:rPr lang="en-GB" sz="3200" b="1" dirty="0">
                <a:solidFill>
                  <a:srgbClr val="7030A0"/>
                </a:solidFill>
              </a:rPr>
              <a:t> </a:t>
            </a:r>
            <a:r>
              <a:rPr lang="en-GB" sz="3200" b="1" dirty="0">
                <a:solidFill>
                  <a:srgbClr val="FF0000"/>
                </a:solidFill>
              </a:rPr>
              <a:t>subject</a:t>
            </a:r>
            <a:r>
              <a:rPr lang="en-GB" sz="3200" dirty="0">
                <a:solidFill>
                  <a:srgbClr val="FF0000"/>
                </a:solidFill>
              </a:rPr>
              <a:t>.</a:t>
            </a:r>
            <a:r>
              <a:rPr lang="en-GB" sz="3200" dirty="0"/>
              <a:t> </a:t>
            </a: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0220174" y="5801393"/>
            <a:ext cx="1325217" cy="369332"/>
          </a:xfrm>
          <a:prstGeom prst="rect">
            <a:avLst/>
          </a:prstGeom>
          <a:solidFill>
            <a:srgbClr val="8585FF"/>
          </a:solidFill>
          <a:ln w="19050" cmpd="sng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Revision</a:t>
            </a:r>
          </a:p>
        </p:txBody>
      </p:sp>
      <p:sp>
        <p:nvSpPr>
          <p:cNvPr id="14" name="Rectangle 13"/>
          <p:cNvSpPr/>
          <p:nvPr/>
        </p:nvSpPr>
        <p:spPr>
          <a:xfrm>
            <a:off x="3953579" y="2256153"/>
            <a:ext cx="368556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 err="1">
                <a:solidFill>
                  <a:srgbClr val="FF0000"/>
                </a:solidFill>
              </a:rPr>
              <a:t>Ananse</a:t>
            </a:r>
            <a:r>
              <a:rPr lang="en-GB" sz="2800" dirty="0">
                <a:solidFill>
                  <a:srgbClr val="FF0000"/>
                </a:solidFill>
              </a:rPr>
              <a:t> </a:t>
            </a:r>
            <a:r>
              <a:rPr lang="en-GB" sz="2800" dirty="0">
                <a:ln w="0"/>
                <a:solidFill>
                  <a:srgbClr val="0000FF"/>
                </a:solidFill>
              </a:rPr>
              <a:t>lives</a:t>
            </a:r>
            <a:r>
              <a:rPr lang="en-GB" sz="2800" dirty="0">
                <a:ln w="0"/>
              </a:rPr>
              <a:t> </a:t>
            </a:r>
            <a:r>
              <a:rPr lang="en-GB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in a village.</a:t>
            </a:r>
            <a:endParaRPr lang="en-GB" sz="2800" dirty="0"/>
          </a:p>
        </p:txBody>
      </p:sp>
      <p:pic>
        <p:nvPicPr>
          <p:cNvPr id="11" name="Picture 10" descr="A close up of a logo&#10;&#10;Description automatically generated">
            <a:extLst>
              <a:ext uri="{FF2B5EF4-FFF2-40B4-BE49-F238E27FC236}">
                <a16:creationId xmlns:a16="http://schemas.microsoft.com/office/drawing/2014/main" xmlns="" id="{4D01CB29-40C3-734F-A560-10DA0C1E68B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9457" b="89317" l="3377" r="97621">
                        <a14:foregroundMark x1="55180" y1="34326" x2="54259" y2="43783"/>
                        <a14:foregroundMark x1="54259" y1="43783" x2="58020" y2="33800"/>
                        <a14:foregroundMark x1="58020" y1="33800" x2="55104" y2="42732"/>
                        <a14:foregroundMark x1="55104" y1="42732" x2="54873" y2="42557"/>
                        <a14:foregroundMark x1="6754" y1="43082" x2="6754" y2="49387"/>
                        <a14:foregroundMark x1="6523" y1="56567" x2="3377" y2="51138"/>
                        <a14:foregroundMark x1="3377" y1="51138" x2="3684" y2="49912"/>
                        <a14:foregroundMark x1="73753" y1="60946" x2="77897" y2="62697"/>
                        <a14:foregroundMark x1="93553" y1="23818" x2="94705" y2="22067"/>
                        <a14:foregroundMark x1="97621" y1="15937" x2="97467" y2="16462"/>
                        <a14:backgroundMark x1="78895" y1="34851" x2="75672" y2="35201"/>
                        <a14:backgroundMark x1="57099" y1="70578" x2="57559" y2="76182"/>
                        <a14:backgroundMark x1="81811" y1="70403" x2="83730" y2="74256"/>
                        <a14:backgroundMark x1="86416" y1="71979" x2="88872" y2="73205"/>
                        <a14:backgroundMark x1="78434" y1="75306" x2="80814" y2="77233"/>
                        <a14:backgroundMark x1="88642" y1="60420" x2="89870" y2="61471"/>
                        <a14:backgroundMark x1="73906" y1="73905" x2="75441" y2="73730"/>
                        <a14:backgroundMark x1="75979" y1="69877" x2="75748" y2="71103"/>
                        <a14:backgroundMark x1="85495" y1="59895" x2="86416" y2="6147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146467" y="4651762"/>
            <a:ext cx="3798627" cy="1664632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5B3B1C63-FC3F-6E41-9215-7918C03C44F6}"/>
              </a:ext>
            </a:extLst>
          </p:cNvPr>
          <p:cNvSpPr/>
          <p:nvPr/>
        </p:nvSpPr>
        <p:spPr>
          <a:xfrm>
            <a:off x="3953579" y="2824225"/>
            <a:ext cx="338137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</a:rPr>
              <a:t>He </a:t>
            </a:r>
            <a:r>
              <a:rPr lang="en-GB" sz="2800" dirty="0">
                <a:ln w="0"/>
                <a:solidFill>
                  <a:srgbClr val="0000FF"/>
                </a:solidFill>
              </a:rPr>
              <a:t>looks</a:t>
            </a:r>
            <a:r>
              <a:rPr lang="en-GB" sz="2800" dirty="0">
                <a:ln w="0"/>
                <a:solidFill>
                  <a:srgbClr val="7030A0"/>
                </a:solidFill>
              </a:rPr>
              <a:t> </a:t>
            </a:r>
            <a:r>
              <a:rPr lang="en-GB" sz="2800" dirty="0">
                <a:ln w="0"/>
              </a:rPr>
              <a:t>like a spider. </a:t>
            </a:r>
            <a:endParaRPr lang="en-GB" sz="2800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957527A7-94B1-8B49-BE36-49A1F9528B2A}"/>
              </a:ext>
            </a:extLst>
          </p:cNvPr>
          <p:cNvSpPr/>
          <p:nvPr/>
        </p:nvSpPr>
        <p:spPr>
          <a:xfrm>
            <a:off x="3953579" y="3354263"/>
            <a:ext cx="543007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</a:rPr>
              <a:t>The other animals </a:t>
            </a:r>
            <a:r>
              <a:rPr lang="en-GB" sz="2800" dirty="0">
                <a:ln w="0"/>
                <a:solidFill>
                  <a:srgbClr val="0000FF"/>
                </a:solidFill>
              </a:rPr>
              <a:t>think</a:t>
            </a:r>
            <a:r>
              <a:rPr lang="en-GB" sz="2800" dirty="0">
                <a:ln w="0"/>
                <a:solidFill>
                  <a:srgbClr val="7030A0"/>
                </a:solidFill>
              </a:rPr>
              <a:t> </a:t>
            </a:r>
            <a:r>
              <a:rPr lang="en-GB" sz="2800" dirty="0">
                <a:ln w="0"/>
              </a:rPr>
              <a:t>he is tricky. </a:t>
            </a:r>
            <a:endParaRPr lang="en-GB" sz="2800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xmlns="" id="{AA2D0784-4EDE-8C44-B062-0A2A7BB41186}"/>
              </a:ext>
            </a:extLst>
          </p:cNvPr>
          <p:cNvSpPr/>
          <p:nvPr/>
        </p:nvSpPr>
        <p:spPr>
          <a:xfrm>
            <a:off x="3953579" y="3967188"/>
            <a:ext cx="528343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</a:rPr>
              <a:t>He </a:t>
            </a:r>
            <a:r>
              <a:rPr lang="en-GB" sz="2800" dirty="0">
                <a:ln w="0"/>
                <a:solidFill>
                  <a:srgbClr val="0000FF"/>
                </a:solidFill>
              </a:rPr>
              <a:t>has had</a:t>
            </a:r>
            <a:r>
              <a:rPr lang="en-GB" sz="2800" dirty="0">
                <a:ln w="0"/>
                <a:solidFill>
                  <a:srgbClr val="7030A0"/>
                </a:solidFill>
              </a:rPr>
              <a:t> </a:t>
            </a:r>
            <a:r>
              <a:rPr lang="en-GB" sz="2800" dirty="0">
                <a:ln w="0"/>
              </a:rPr>
              <a:t>all sorts of adventures. </a:t>
            </a:r>
            <a:endParaRPr lang="en-GB" sz="2800" dirty="0"/>
          </a:p>
        </p:txBody>
      </p:sp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AA1C0C14-0521-E64B-B17A-9DC6D387DE79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7"/>
              </p:ext>
            </p:extLst>
          </p:nvPr>
        </p:nvPicPr>
        <p:blipFill>
          <a:blip r:embed="rId8" cstate="print"/>
          <a:stretch>
            <a:fillRect/>
          </a:stretch>
        </p:blipFill>
        <p:spPr>
          <a:xfrm>
            <a:off x="1464987" y="4795735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46213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1490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4" grpId="0"/>
      <p:bldP spid="15" grpId="0"/>
      <p:bldP spid="16" grpId="0"/>
      <p:bldP spid="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6220" y="1306371"/>
            <a:ext cx="1127955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008F00"/>
                </a:solidFill>
                <a:ea typeface="Times New Roman" panose="02020603050405020304" pitchFamily="18" charset="0"/>
              </a:rPr>
              <a:t>Conjunctions</a:t>
            </a:r>
            <a:r>
              <a:rPr lang="en-GB" sz="3600" b="1" dirty="0">
                <a:solidFill>
                  <a:srgbClr val="0000FF"/>
                </a:solidFill>
                <a:ea typeface="Times New Roman" panose="02020603050405020304" pitchFamily="18" charset="0"/>
              </a:rPr>
              <a:t> </a:t>
            </a:r>
            <a:r>
              <a:rPr lang="en-GB" sz="3600" b="1" dirty="0">
                <a:ea typeface="Times New Roman" panose="02020603050405020304" pitchFamily="18" charset="0"/>
              </a:rPr>
              <a:t>are words that join </a:t>
            </a:r>
            <a:r>
              <a:rPr lang="en-GB" sz="3600" b="1" dirty="0">
                <a:solidFill>
                  <a:srgbClr val="FF9300"/>
                </a:solidFill>
                <a:ea typeface="Times New Roman" panose="02020603050405020304" pitchFamily="18" charset="0"/>
              </a:rPr>
              <a:t>clauses</a:t>
            </a:r>
            <a:r>
              <a:rPr lang="en-GB" sz="3600" b="1" dirty="0">
                <a:ea typeface="Times New Roman" panose="02020603050405020304" pitchFamily="18" charset="0"/>
              </a:rPr>
              <a:t> into sentences.</a:t>
            </a:r>
            <a:endParaRPr lang="en-GB" sz="3200" dirty="0"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800" dirty="0">
                <a:solidFill>
                  <a:srgbClr val="0000CC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GB" sz="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1857EFCF-0126-B146-9745-0BA9BD9F2468}"/>
              </a:ext>
            </a:extLst>
          </p:cNvPr>
          <p:cNvSpPr txBox="1"/>
          <p:nvPr/>
        </p:nvSpPr>
        <p:spPr>
          <a:xfrm>
            <a:off x="506437" y="3382911"/>
            <a:ext cx="112795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9300"/>
                </a:solidFill>
                <a:ea typeface="Times New Roman" panose="02020603050405020304" pitchFamily="18" charset="0"/>
              </a:rPr>
              <a:t>He is extremely unusual     </a:t>
            </a:r>
            <a:r>
              <a:rPr lang="en-GB" sz="3600" b="1" dirty="0">
                <a:solidFill>
                  <a:srgbClr val="008F00"/>
                </a:solidFill>
                <a:ea typeface="Times New Roman" panose="02020603050405020304" pitchFamily="18" charset="0"/>
              </a:rPr>
              <a:t>because       </a:t>
            </a:r>
            <a:r>
              <a:rPr lang="en-GB" sz="3600" b="1" dirty="0">
                <a:solidFill>
                  <a:srgbClr val="FF9300"/>
                </a:solidFill>
                <a:ea typeface="Times New Roman" panose="02020603050405020304" pitchFamily="18" charset="0"/>
              </a:rPr>
              <a:t>he is a spider man. </a:t>
            </a:r>
            <a:r>
              <a:rPr lang="en-GB" sz="800" dirty="0">
                <a:solidFill>
                  <a:srgbClr val="FF93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GB" sz="800" dirty="0">
              <a:solidFill>
                <a:srgbClr val="FF93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xmlns="" id="{2F5726ED-8C65-2E41-B8B4-60532823B6B6}"/>
              </a:ext>
            </a:extLst>
          </p:cNvPr>
          <p:cNvGrpSpPr/>
          <p:nvPr/>
        </p:nvGrpSpPr>
        <p:grpSpPr>
          <a:xfrm>
            <a:off x="629238" y="2877420"/>
            <a:ext cx="4449170" cy="551580"/>
            <a:chOff x="1037230" y="2838734"/>
            <a:chExt cx="4449170" cy="551580"/>
          </a:xfrm>
        </p:grpSpPr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xmlns="" id="{B1A73301-D34C-DE42-A860-870AFFC944F6}"/>
                </a:ext>
              </a:extLst>
            </p:cNvPr>
            <p:cNvGrpSpPr/>
            <p:nvPr/>
          </p:nvGrpSpPr>
          <p:grpSpPr>
            <a:xfrm>
              <a:off x="1037230" y="2838734"/>
              <a:ext cx="4449170" cy="245660"/>
              <a:chOff x="1037230" y="2838734"/>
              <a:chExt cx="4449170" cy="245660"/>
            </a:xfrm>
          </p:grpSpPr>
          <p:cxnSp>
            <p:nvCxnSpPr>
              <p:cNvPr id="8" name="Straight Connector 7">
                <a:extLst>
                  <a:ext uri="{FF2B5EF4-FFF2-40B4-BE49-F238E27FC236}">
                    <a16:creationId xmlns:a16="http://schemas.microsoft.com/office/drawing/2014/main" xmlns="" id="{C9AE702F-5CB1-8E48-A1E1-805CF9330EF9}"/>
                  </a:ext>
                </a:extLst>
              </p:cNvPr>
              <p:cNvCxnSpPr/>
              <p:nvPr/>
            </p:nvCxnSpPr>
            <p:spPr>
              <a:xfrm>
                <a:off x="1037230" y="3070746"/>
                <a:ext cx="4449170" cy="0"/>
              </a:xfrm>
              <a:prstGeom prst="line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Straight Connector 12">
                <a:extLst>
                  <a:ext uri="{FF2B5EF4-FFF2-40B4-BE49-F238E27FC236}">
                    <a16:creationId xmlns:a16="http://schemas.microsoft.com/office/drawing/2014/main" xmlns="" id="{CC50C5D7-3691-494F-8E77-C4F494E895B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152633" y="2838734"/>
                <a:ext cx="0" cy="245660"/>
              </a:xfrm>
              <a:prstGeom prst="line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xmlns="" id="{117C8F39-0BF6-E941-91F3-9375C069A5AE}"/>
                </a:ext>
              </a:extLst>
            </p:cNvPr>
            <p:cNvCxnSpPr/>
            <p:nvPr/>
          </p:nvCxnSpPr>
          <p:spPr>
            <a:xfrm>
              <a:off x="1050878" y="3070746"/>
              <a:ext cx="0" cy="319568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xmlns="" id="{7BA530F9-30E0-174D-BBAD-45A0510197A8}"/>
                </a:ext>
              </a:extLst>
            </p:cNvPr>
            <p:cNvCxnSpPr/>
            <p:nvPr/>
          </p:nvCxnSpPr>
          <p:spPr>
            <a:xfrm>
              <a:off x="5486400" y="3053109"/>
              <a:ext cx="0" cy="319568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xmlns="" id="{C3C49E0F-2BB1-5E41-96BF-BA5A5B2854FC}"/>
              </a:ext>
            </a:extLst>
          </p:cNvPr>
          <p:cNvGrpSpPr/>
          <p:nvPr/>
        </p:nvGrpSpPr>
        <p:grpSpPr>
          <a:xfrm>
            <a:off x="8028141" y="2851228"/>
            <a:ext cx="3411933" cy="551580"/>
            <a:chOff x="1037230" y="2838734"/>
            <a:chExt cx="4449170" cy="551580"/>
          </a:xfrm>
        </p:grpSpPr>
        <p:grpSp>
          <p:nvGrpSpPr>
            <p:cNvPr id="24" name="Group 23">
              <a:extLst>
                <a:ext uri="{FF2B5EF4-FFF2-40B4-BE49-F238E27FC236}">
                  <a16:creationId xmlns:a16="http://schemas.microsoft.com/office/drawing/2014/main" xmlns="" id="{224C0B39-48D8-824B-BC26-1E7D3BE5900E}"/>
                </a:ext>
              </a:extLst>
            </p:cNvPr>
            <p:cNvGrpSpPr/>
            <p:nvPr/>
          </p:nvGrpSpPr>
          <p:grpSpPr>
            <a:xfrm>
              <a:off x="1037230" y="2838734"/>
              <a:ext cx="4449170" cy="245660"/>
              <a:chOff x="1037230" y="2838734"/>
              <a:chExt cx="4449170" cy="245660"/>
            </a:xfrm>
          </p:grpSpPr>
          <p:cxnSp>
            <p:nvCxnSpPr>
              <p:cNvPr id="27" name="Straight Connector 26">
                <a:extLst>
                  <a:ext uri="{FF2B5EF4-FFF2-40B4-BE49-F238E27FC236}">
                    <a16:creationId xmlns:a16="http://schemas.microsoft.com/office/drawing/2014/main" xmlns="" id="{F00B9728-3FA8-D247-8DC3-706653B70E20}"/>
                  </a:ext>
                </a:extLst>
              </p:cNvPr>
              <p:cNvCxnSpPr/>
              <p:nvPr/>
            </p:nvCxnSpPr>
            <p:spPr>
              <a:xfrm>
                <a:off x="1037230" y="3070746"/>
                <a:ext cx="4449170" cy="0"/>
              </a:xfrm>
              <a:prstGeom prst="line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>
                <a:extLst>
                  <a:ext uri="{FF2B5EF4-FFF2-40B4-BE49-F238E27FC236}">
                    <a16:creationId xmlns:a16="http://schemas.microsoft.com/office/drawing/2014/main" xmlns="" id="{A9969ED5-65B0-5942-8A27-B73509AE789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152633" y="2838734"/>
                <a:ext cx="0" cy="245660"/>
              </a:xfrm>
              <a:prstGeom prst="line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xmlns="" id="{5B544029-98DC-F444-A5FA-B01FCCBD7F51}"/>
                </a:ext>
              </a:extLst>
            </p:cNvPr>
            <p:cNvCxnSpPr/>
            <p:nvPr/>
          </p:nvCxnSpPr>
          <p:spPr>
            <a:xfrm>
              <a:off x="1050878" y="3070746"/>
              <a:ext cx="0" cy="319568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xmlns="" id="{19BC853C-AA6B-9F48-ACBA-F8CED74E2E43}"/>
                </a:ext>
              </a:extLst>
            </p:cNvPr>
            <p:cNvCxnSpPr/>
            <p:nvPr/>
          </p:nvCxnSpPr>
          <p:spPr>
            <a:xfrm>
              <a:off x="5486400" y="3053109"/>
              <a:ext cx="0" cy="319568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" name="Group 28">
            <a:extLst>
              <a:ext uri="{FF2B5EF4-FFF2-40B4-BE49-F238E27FC236}">
                <a16:creationId xmlns:a16="http://schemas.microsoft.com/office/drawing/2014/main" xmlns="" id="{3D9628C7-F0DC-444D-B97D-B843E6951E27}"/>
              </a:ext>
            </a:extLst>
          </p:cNvPr>
          <p:cNvGrpSpPr/>
          <p:nvPr/>
        </p:nvGrpSpPr>
        <p:grpSpPr>
          <a:xfrm>
            <a:off x="5614384" y="2871173"/>
            <a:ext cx="1681784" cy="551580"/>
            <a:chOff x="1037230" y="2838734"/>
            <a:chExt cx="4449170" cy="551580"/>
          </a:xfrm>
        </p:grpSpPr>
        <p:grpSp>
          <p:nvGrpSpPr>
            <p:cNvPr id="30" name="Group 29">
              <a:extLst>
                <a:ext uri="{FF2B5EF4-FFF2-40B4-BE49-F238E27FC236}">
                  <a16:creationId xmlns:a16="http://schemas.microsoft.com/office/drawing/2014/main" xmlns="" id="{1217B1A6-B99E-AA4F-9C66-8F2F3C744803}"/>
                </a:ext>
              </a:extLst>
            </p:cNvPr>
            <p:cNvGrpSpPr/>
            <p:nvPr/>
          </p:nvGrpSpPr>
          <p:grpSpPr>
            <a:xfrm>
              <a:off x="1037230" y="2838734"/>
              <a:ext cx="4449170" cy="245660"/>
              <a:chOff x="1037230" y="2838734"/>
              <a:chExt cx="4449170" cy="245660"/>
            </a:xfrm>
          </p:grpSpPr>
          <p:cxnSp>
            <p:nvCxnSpPr>
              <p:cNvPr id="33" name="Straight Connector 32">
                <a:extLst>
                  <a:ext uri="{FF2B5EF4-FFF2-40B4-BE49-F238E27FC236}">
                    <a16:creationId xmlns:a16="http://schemas.microsoft.com/office/drawing/2014/main" xmlns="" id="{58F9E944-ABD9-2247-93B9-B14E79125AA6}"/>
                  </a:ext>
                </a:extLst>
              </p:cNvPr>
              <p:cNvCxnSpPr/>
              <p:nvPr/>
            </p:nvCxnSpPr>
            <p:spPr>
              <a:xfrm>
                <a:off x="1037230" y="3070746"/>
                <a:ext cx="4449170" cy="0"/>
              </a:xfrm>
              <a:prstGeom prst="line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Straight Connector 33">
                <a:extLst>
                  <a:ext uri="{FF2B5EF4-FFF2-40B4-BE49-F238E27FC236}">
                    <a16:creationId xmlns:a16="http://schemas.microsoft.com/office/drawing/2014/main" xmlns="" id="{7E6D0F6E-6ECF-C548-ACFF-5C83E9D5EA0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152633" y="2838734"/>
                <a:ext cx="0" cy="245660"/>
              </a:xfrm>
              <a:prstGeom prst="line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xmlns="" id="{7470406B-4A5C-9941-B405-EFFA4474CF18}"/>
                </a:ext>
              </a:extLst>
            </p:cNvPr>
            <p:cNvCxnSpPr/>
            <p:nvPr/>
          </p:nvCxnSpPr>
          <p:spPr>
            <a:xfrm>
              <a:off x="1050878" y="3070746"/>
              <a:ext cx="0" cy="319568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xmlns="" id="{CFF189E4-D7F1-0446-AC54-A63CD6276E28}"/>
                </a:ext>
              </a:extLst>
            </p:cNvPr>
            <p:cNvCxnSpPr/>
            <p:nvPr/>
          </p:nvCxnSpPr>
          <p:spPr>
            <a:xfrm>
              <a:off x="5486400" y="3053109"/>
              <a:ext cx="0" cy="319568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6" name="Rectangle 35">
            <a:extLst>
              <a:ext uri="{FF2B5EF4-FFF2-40B4-BE49-F238E27FC236}">
                <a16:creationId xmlns:a16="http://schemas.microsoft.com/office/drawing/2014/main" xmlns="" id="{5A7BF56E-10E5-FA41-86E1-CC36C63CA3EB}"/>
              </a:ext>
            </a:extLst>
          </p:cNvPr>
          <p:cNvSpPr/>
          <p:nvPr/>
        </p:nvSpPr>
        <p:spPr>
          <a:xfrm>
            <a:off x="2166822" y="2403499"/>
            <a:ext cx="115563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FF9300"/>
                </a:solidFill>
                <a:ea typeface="Times New Roman" panose="02020603050405020304" pitchFamily="18" charset="0"/>
              </a:rPr>
              <a:t>CLAUSE</a:t>
            </a:r>
            <a:endParaRPr lang="en-US" sz="2400" dirty="0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xmlns="" id="{39295DF5-4D9D-7146-ACBA-C826F04470CC}"/>
              </a:ext>
            </a:extLst>
          </p:cNvPr>
          <p:cNvSpPr/>
          <p:nvPr/>
        </p:nvSpPr>
        <p:spPr>
          <a:xfrm>
            <a:off x="9072560" y="2346381"/>
            <a:ext cx="115563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FF9300"/>
                </a:solidFill>
                <a:ea typeface="Times New Roman" panose="02020603050405020304" pitchFamily="18" charset="0"/>
              </a:rPr>
              <a:t>CLAUSE</a:t>
            </a:r>
            <a:endParaRPr lang="en-US" sz="2400" dirty="0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xmlns="" id="{C3B385CF-2235-A849-8A03-E2E16FC7156D}"/>
              </a:ext>
            </a:extLst>
          </p:cNvPr>
          <p:cNvSpPr/>
          <p:nvPr/>
        </p:nvSpPr>
        <p:spPr>
          <a:xfrm>
            <a:off x="5367328" y="2440258"/>
            <a:ext cx="207063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>
                <a:solidFill>
                  <a:srgbClr val="008F00"/>
                </a:solidFill>
                <a:ea typeface="Times New Roman" panose="02020603050405020304" pitchFamily="18" charset="0"/>
              </a:rPr>
              <a:t>CONJUNCTION</a:t>
            </a:r>
            <a:endParaRPr lang="en-US" sz="2400" dirty="0">
              <a:solidFill>
                <a:srgbClr val="008F00"/>
              </a:solidFill>
            </a:endParaRPr>
          </a:p>
        </p:txBody>
      </p:sp>
      <p:pic>
        <p:nvPicPr>
          <p:cNvPr id="40" name="Picture 39" descr="A close up of a logo&#10;&#10;Description automatically generated">
            <a:extLst>
              <a:ext uri="{FF2B5EF4-FFF2-40B4-BE49-F238E27FC236}">
                <a16:creationId xmlns:a16="http://schemas.microsoft.com/office/drawing/2014/main" xmlns="" id="{8D716B15-510C-8E42-B033-94355C22041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9457" b="89317" l="3377" r="97621">
                        <a14:foregroundMark x1="55180" y1="34326" x2="54259" y2="43783"/>
                        <a14:foregroundMark x1="54259" y1="43783" x2="58020" y2="33800"/>
                        <a14:foregroundMark x1="58020" y1="33800" x2="55104" y2="42732"/>
                        <a14:foregroundMark x1="55104" y1="42732" x2="54873" y2="42557"/>
                        <a14:foregroundMark x1="6754" y1="43082" x2="6754" y2="49387"/>
                        <a14:foregroundMark x1="6523" y1="56567" x2="3377" y2="51138"/>
                        <a14:foregroundMark x1="3377" y1="51138" x2="3684" y2="49912"/>
                        <a14:foregroundMark x1="73753" y1="60946" x2="77897" y2="62697"/>
                        <a14:foregroundMark x1="93553" y1="23818" x2="94705" y2="22067"/>
                        <a14:foregroundMark x1="97621" y1="15937" x2="97467" y2="16462"/>
                        <a14:backgroundMark x1="78895" y1="34851" x2="75672" y2="35201"/>
                        <a14:backgroundMark x1="57099" y1="70578" x2="57559" y2="76182"/>
                        <a14:backgroundMark x1="81811" y1="70403" x2="83730" y2="74256"/>
                        <a14:backgroundMark x1="86416" y1="71979" x2="88872" y2="73205"/>
                        <a14:backgroundMark x1="78434" y1="75306" x2="80814" y2="77233"/>
                        <a14:backgroundMark x1="88642" y1="60420" x2="89870" y2="61471"/>
                        <a14:backgroundMark x1="73906" y1="73905" x2="75441" y2="73730"/>
                        <a14:backgroundMark x1="75979" y1="69877" x2="75748" y2="71103"/>
                        <a14:backgroundMark x1="85495" y1="59895" x2="86416" y2="6147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146469" y="4290231"/>
            <a:ext cx="3798627" cy="1664632"/>
          </a:xfrm>
          <a:prstGeom prst="rect">
            <a:avLst/>
          </a:prstGeom>
        </p:spPr>
      </p:pic>
      <p:sp>
        <p:nvSpPr>
          <p:cNvPr id="41" name="Rectangle 40">
            <a:extLst>
              <a:ext uri="{FF2B5EF4-FFF2-40B4-BE49-F238E27FC236}">
                <a16:creationId xmlns:a16="http://schemas.microsoft.com/office/drawing/2014/main" xmlns="" id="{72F7ABCC-B1CB-EE47-BC80-04AEA4B2D095}"/>
              </a:ext>
            </a:extLst>
          </p:cNvPr>
          <p:cNvSpPr/>
          <p:nvPr/>
        </p:nvSpPr>
        <p:spPr>
          <a:xfrm>
            <a:off x="4527022" y="632547"/>
            <a:ext cx="323838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400" b="1" dirty="0">
                <a:solidFill>
                  <a:srgbClr val="008F00"/>
                </a:solidFill>
              </a:rPr>
              <a:t>Conjunctions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xmlns="" id="{D86D33E6-770F-B647-A11A-64F04E4CE6C8}"/>
              </a:ext>
            </a:extLst>
          </p:cNvPr>
          <p:cNvSpPr txBox="1"/>
          <p:nvPr/>
        </p:nvSpPr>
        <p:spPr>
          <a:xfrm>
            <a:off x="10220174" y="5801393"/>
            <a:ext cx="1325217" cy="369332"/>
          </a:xfrm>
          <a:prstGeom prst="rect">
            <a:avLst/>
          </a:prstGeom>
          <a:solidFill>
            <a:srgbClr val="8585FF"/>
          </a:solidFill>
          <a:ln w="19050" cmpd="sng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Revision</a:t>
            </a:r>
          </a:p>
        </p:txBody>
      </p:sp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57C6DF78-72BB-114E-AAB4-BAE27FA894B2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7"/>
              </p:ext>
            </p:extLst>
          </p:nvPr>
        </p:nvPicPr>
        <p:blipFill>
          <a:blip r:embed="rId8" cstate="print"/>
          <a:stretch>
            <a:fillRect/>
          </a:stretch>
        </p:blipFill>
        <p:spPr>
          <a:xfrm>
            <a:off x="2166822" y="4716147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006936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95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1" grpId="0"/>
      <p:bldP spid="36" grpId="0"/>
      <p:bldP spid="37" grpId="0"/>
      <p:bldP spid="3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6220" y="1306371"/>
            <a:ext cx="1127955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008F00"/>
                </a:solidFill>
                <a:ea typeface="Times New Roman" panose="02020603050405020304" pitchFamily="18" charset="0"/>
              </a:rPr>
              <a:t>Conjunctions</a:t>
            </a:r>
            <a:r>
              <a:rPr lang="en-GB" sz="3600" b="1" dirty="0">
                <a:solidFill>
                  <a:srgbClr val="0000FF"/>
                </a:solidFill>
                <a:ea typeface="Times New Roman" panose="02020603050405020304" pitchFamily="18" charset="0"/>
              </a:rPr>
              <a:t> </a:t>
            </a:r>
            <a:r>
              <a:rPr lang="en-GB" sz="3600" b="1" dirty="0">
                <a:ea typeface="Times New Roman" panose="02020603050405020304" pitchFamily="18" charset="0"/>
              </a:rPr>
              <a:t>are words that join </a:t>
            </a:r>
            <a:r>
              <a:rPr lang="en-GB" sz="3600" b="1" dirty="0">
                <a:solidFill>
                  <a:srgbClr val="FF9300"/>
                </a:solidFill>
                <a:ea typeface="Times New Roman" panose="02020603050405020304" pitchFamily="18" charset="0"/>
              </a:rPr>
              <a:t>clauses</a:t>
            </a:r>
            <a:r>
              <a:rPr lang="en-GB" sz="3600" b="1" dirty="0">
                <a:ea typeface="Times New Roman" panose="02020603050405020304" pitchFamily="18" charset="0"/>
              </a:rPr>
              <a:t> into sentences.</a:t>
            </a:r>
            <a:endParaRPr lang="en-GB" sz="3200" dirty="0"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GB" sz="800" dirty="0">
                <a:solidFill>
                  <a:srgbClr val="0000CC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GB" sz="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xmlns="" id="{72F7ABCC-B1CB-EE47-BC80-04AEA4B2D095}"/>
              </a:ext>
            </a:extLst>
          </p:cNvPr>
          <p:cNvSpPr/>
          <p:nvPr/>
        </p:nvSpPr>
        <p:spPr>
          <a:xfrm>
            <a:off x="4527022" y="632547"/>
            <a:ext cx="323838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400" b="1" dirty="0">
                <a:solidFill>
                  <a:srgbClr val="008F00"/>
                </a:solidFill>
              </a:rPr>
              <a:t>Conjunctions</a:t>
            </a:r>
          </a:p>
        </p:txBody>
      </p: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xmlns="" id="{5279EC7D-828F-984C-A532-49440AFECBE8}"/>
              </a:ext>
            </a:extLst>
          </p:cNvPr>
          <p:cNvCxnSpPr/>
          <p:nvPr/>
        </p:nvCxnSpPr>
        <p:spPr>
          <a:xfrm>
            <a:off x="4200698" y="2270657"/>
            <a:ext cx="0" cy="3493827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43">
            <a:extLst>
              <a:ext uri="{FF2B5EF4-FFF2-40B4-BE49-F238E27FC236}">
                <a16:creationId xmlns:a16="http://schemas.microsoft.com/office/drawing/2014/main" xmlns="" id="{A7B62966-9F15-EE48-BEC5-495EE85FD28D}"/>
              </a:ext>
            </a:extLst>
          </p:cNvPr>
          <p:cNvSpPr txBox="1"/>
          <p:nvPr/>
        </p:nvSpPr>
        <p:spPr>
          <a:xfrm>
            <a:off x="1728077" y="3160978"/>
            <a:ext cx="59663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rgbClr val="008F00"/>
                </a:solidFill>
              </a:rPr>
              <a:t>as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xmlns="" id="{A0398052-459D-0F40-919C-54D426E4F852}"/>
              </a:ext>
            </a:extLst>
          </p:cNvPr>
          <p:cNvSpPr txBox="1"/>
          <p:nvPr/>
        </p:nvSpPr>
        <p:spPr>
          <a:xfrm>
            <a:off x="1728077" y="3763247"/>
            <a:ext cx="61747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rgbClr val="008F00"/>
                </a:solidFill>
              </a:rPr>
              <a:t>so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xmlns="" id="{9CEEE194-7814-DB46-890B-C3ABD9A8F408}"/>
              </a:ext>
            </a:extLst>
          </p:cNvPr>
          <p:cNvSpPr txBox="1"/>
          <p:nvPr/>
        </p:nvSpPr>
        <p:spPr>
          <a:xfrm>
            <a:off x="1710911" y="4393489"/>
            <a:ext cx="115768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rgbClr val="008F00"/>
                </a:solidFill>
              </a:rPr>
              <a:t>since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xmlns="" id="{9CF2A289-5602-7643-A747-D862331964D4}"/>
              </a:ext>
            </a:extLst>
          </p:cNvPr>
          <p:cNvSpPr txBox="1"/>
          <p:nvPr/>
        </p:nvSpPr>
        <p:spPr>
          <a:xfrm>
            <a:off x="1710911" y="2514647"/>
            <a:ext cx="174971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rgbClr val="008F00"/>
                </a:solidFill>
              </a:rPr>
              <a:t>because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xmlns="" id="{1D53016A-2A92-5443-AD89-175821ACBF6E}"/>
              </a:ext>
            </a:extLst>
          </p:cNvPr>
          <p:cNvSpPr txBox="1"/>
          <p:nvPr/>
        </p:nvSpPr>
        <p:spPr>
          <a:xfrm>
            <a:off x="8530914" y="2426470"/>
            <a:ext cx="140096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rgbClr val="008F00"/>
                </a:solidFill>
              </a:rPr>
              <a:t>where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xmlns="" id="{E42CF960-514A-774B-976A-2227861CEDEB}"/>
              </a:ext>
            </a:extLst>
          </p:cNvPr>
          <p:cNvCxnSpPr/>
          <p:nvPr/>
        </p:nvCxnSpPr>
        <p:spPr>
          <a:xfrm>
            <a:off x="7869383" y="2270657"/>
            <a:ext cx="0" cy="3493827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2C72ADFA-A045-6340-85AB-AA739239A60F}"/>
              </a:ext>
            </a:extLst>
          </p:cNvPr>
          <p:cNvSpPr txBox="1"/>
          <p:nvPr/>
        </p:nvSpPr>
        <p:spPr>
          <a:xfrm>
            <a:off x="8530914" y="3047395"/>
            <a:ext cx="200837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rgbClr val="008F00"/>
                </a:solidFill>
              </a:rPr>
              <a:t>wherever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xmlns="" id="{EEB40D1E-6A8B-2642-B933-4017E7DA0639}"/>
              </a:ext>
            </a:extLst>
          </p:cNvPr>
          <p:cNvSpPr/>
          <p:nvPr/>
        </p:nvSpPr>
        <p:spPr>
          <a:xfrm>
            <a:off x="5170019" y="2971559"/>
            <a:ext cx="144026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rgbClr val="008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before</a:t>
            </a:r>
            <a:endParaRPr lang="en-GB" sz="3600" dirty="0">
              <a:solidFill>
                <a:srgbClr val="008F00"/>
              </a:solidFill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xmlns="" id="{92584BB5-20A8-3547-9135-2CF43FD30A80}"/>
              </a:ext>
            </a:extLst>
          </p:cNvPr>
          <p:cNvSpPr/>
          <p:nvPr/>
        </p:nvSpPr>
        <p:spPr>
          <a:xfrm>
            <a:off x="5194383" y="3431751"/>
            <a:ext cx="125867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rgbClr val="008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when</a:t>
            </a:r>
            <a:endParaRPr lang="en-GB" sz="3600" dirty="0">
              <a:solidFill>
                <a:srgbClr val="008F00"/>
              </a:solidFill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xmlns="" id="{7F000D67-3B39-5242-B538-6236629326C7}"/>
              </a:ext>
            </a:extLst>
          </p:cNvPr>
          <p:cNvSpPr/>
          <p:nvPr/>
        </p:nvSpPr>
        <p:spPr>
          <a:xfrm>
            <a:off x="5242090" y="3925481"/>
            <a:ext cx="115768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rgbClr val="008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since</a:t>
            </a:r>
            <a:endParaRPr lang="en-GB" sz="3600" dirty="0">
              <a:solidFill>
                <a:srgbClr val="008F00"/>
              </a:solidFill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xmlns="" id="{1C6BE272-F6FE-194A-9EED-87FD9D1CFA51}"/>
              </a:ext>
            </a:extLst>
          </p:cNvPr>
          <p:cNvSpPr/>
          <p:nvPr/>
        </p:nvSpPr>
        <p:spPr>
          <a:xfrm>
            <a:off x="5258521" y="4393488"/>
            <a:ext cx="106522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rgbClr val="008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until</a:t>
            </a:r>
            <a:endParaRPr lang="en-GB" sz="3600" dirty="0">
              <a:solidFill>
                <a:srgbClr val="008F00"/>
              </a:solidFill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xmlns="" id="{18EB9F18-8BA3-794F-9892-6DADF08DBEC9}"/>
              </a:ext>
            </a:extLst>
          </p:cNvPr>
          <p:cNvSpPr/>
          <p:nvPr/>
        </p:nvSpPr>
        <p:spPr>
          <a:xfrm>
            <a:off x="5284281" y="4886934"/>
            <a:ext cx="59663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rgbClr val="008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</a:t>
            </a:r>
            <a:endParaRPr lang="en-GB" sz="3600" dirty="0">
              <a:solidFill>
                <a:srgbClr val="008F00"/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xmlns="" id="{CE9BC465-593A-8446-B596-7DF40820A31E}"/>
              </a:ext>
            </a:extLst>
          </p:cNvPr>
          <p:cNvSpPr/>
          <p:nvPr/>
        </p:nvSpPr>
        <p:spPr>
          <a:xfrm>
            <a:off x="5258521" y="5278498"/>
            <a:ext cx="123783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rgbClr val="008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while</a:t>
            </a:r>
            <a:endParaRPr lang="en-GB" sz="3600" dirty="0">
              <a:solidFill>
                <a:srgbClr val="008F00"/>
              </a:solidFill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xmlns="" id="{7ECF5CD1-EF5D-F848-9AE5-964B902FC394}"/>
              </a:ext>
            </a:extLst>
          </p:cNvPr>
          <p:cNvSpPr/>
          <p:nvPr/>
        </p:nvSpPr>
        <p:spPr>
          <a:xfrm>
            <a:off x="5193200" y="2470156"/>
            <a:ext cx="110626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rgbClr val="008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after</a:t>
            </a:r>
            <a:endParaRPr lang="en-GB" sz="3600" dirty="0">
              <a:solidFill>
                <a:srgbClr val="008F00"/>
              </a:solidFill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xmlns="" id="{957DADC4-C2CF-F041-90AA-D3ECA13FDB8F}"/>
              </a:ext>
            </a:extLst>
          </p:cNvPr>
          <p:cNvSpPr/>
          <p:nvPr/>
        </p:nvSpPr>
        <p:spPr>
          <a:xfrm>
            <a:off x="1689803" y="1965937"/>
            <a:ext cx="1791925" cy="46053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Cause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xmlns="" id="{C897289D-CB68-834A-B64C-962A6AF59439}"/>
              </a:ext>
            </a:extLst>
          </p:cNvPr>
          <p:cNvSpPr/>
          <p:nvPr/>
        </p:nvSpPr>
        <p:spPr>
          <a:xfrm>
            <a:off x="8639136" y="1944026"/>
            <a:ext cx="1791925" cy="46053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Place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xmlns="" id="{54F22A45-84B9-A049-BDF0-6682348EF2DF}"/>
              </a:ext>
            </a:extLst>
          </p:cNvPr>
          <p:cNvSpPr/>
          <p:nvPr/>
        </p:nvSpPr>
        <p:spPr>
          <a:xfrm>
            <a:off x="4994189" y="1958673"/>
            <a:ext cx="1791925" cy="46053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Time</a:t>
            </a:r>
          </a:p>
        </p:txBody>
      </p:sp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E5B454A5-2427-AB41-B7D6-EB264919D4D3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5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9758644" y="5185884"/>
            <a:ext cx="812800" cy="812800"/>
          </a:xfrm>
          <a:prstGeom prst="rect">
            <a:avLst/>
          </a:prstGeom>
        </p:spPr>
      </p:pic>
      <p:pic>
        <p:nvPicPr>
          <p:cNvPr id="5" name="Online Media 4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F85145A7-1AF7-0349-9CB4-A8D91D7ED59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xmlns="" r:embed="rId7"/>
              </p:ext>
            </p:extLst>
          </p:nvPr>
        </p:nvPicPr>
        <p:blipFill>
          <a:blip r:embed="rId6" cstate="print"/>
          <a:stretch>
            <a:fillRect/>
          </a:stretch>
        </p:blipFill>
        <p:spPr>
          <a:xfrm>
            <a:off x="1511915" y="52196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630027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77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9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4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8" dur="1695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9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9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44" grpId="0"/>
      <p:bldP spid="45" grpId="0"/>
      <p:bldP spid="46" grpId="0"/>
      <p:bldP spid="50" grpId="0"/>
      <p:bldP spid="51" grpId="0"/>
      <p:bldP spid="16" grpId="0"/>
      <p:bldP spid="17" grpId="0"/>
      <p:bldP spid="24" grpId="0"/>
      <p:bldP spid="25" grpId="0"/>
      <p:bldP spid="26" grpId="0"/>
      <p:bldP spid="29" grpId="0"/>
      <p:bldP spid="32" grpId="0" animBg="1"/>
      <p:bldP spid="33" grpId="0" animBg="1"/>
      <p:bldP spid="3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9010" y="3001335"/>
            <a:ext cx="1513979" cy="855330"/>
          </a:xfrm>
        </p:spPr>
        <p:txBody>
          <a:bodyPr>
            <a:noAutofit/>
          </a:bodyPr>
          <a:lstStyle/>
          <a:p>
            <a:r>
              <a:rPr lang="en-GB" b="1" dirty="0">
                <a:latin typeface="+mn-lt"/>
              </a:rPr>
              <a:t>End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A398F00C-8884-0441-939F-795DED2C86BF}"/>
              </a:ext>
            </a:extLst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4">
                  <p14:trim end="5739.4672"/>
                </p14:media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670843" y="414632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022850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35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3773</TotalTime>
  <Words>185</Words>
  <Application>Microsoft Office PowerPoint</Application>
  <PresentationFormat>Custom</PresentationFormat>
  <Paragraphs>58</Paragraphs>
  <Slides>7</Slides>
  <Notes>7</Notes>
  <HiddenSlides>0</HiddenSlides>
  <MMClips>6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Using conjunctions to express time, place or cause.</vt:lpstr>
      <vt:lpstr>Slide 2</vt:lpstr>
      <vt:lpstr>Slide 3</vt:lpstr>
      <vt:lpstr>Slide 4</vt:lpstr>
      <vt:lpstr>Slide 5</vt:lpstr>
      <vt:lpstr>Slide 6</vt:lpstr>
      <vt:lpstr>End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Pronouns</dc:title>
  <dc:creator>Deidre Holes</dc:creator>
  <cp:lastModifiedBy>Windows User</cp:lastModifiedBy>
  <cp:revision>207</cp:revision>
  <dcterms:created xsi:type="dcterms:W3CDTF">2013-08-23T07:43:20Z</dcterms:created>
  <dcterms:modified xsi:type="dcterms:W3CDTF">2020-05-06T10:38:53Z</dcterms:modified>
</cp:coreProperties>
</file>