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70" r:id="rId3"/>
    <p:sldId id="259" r:id="rId4"/>
    <p:sldId id="272" r:id="rId5"/>
    <p:sldId id="282" r:id="rId6"/>
    <p:sldId id="283" r:id="rId7"/>
    <p:sldId id="285" r:id="rId8"/>
    <p:sldId id="286" r:id="rId9"/>
    <p:sldId id="284" r:id="rId10"/>
    <p:sldId id="301" r:id="rId11"/>
    <p:sldId id="299" r:id="rId12"/>
    <p:sldId id="300" r:id="rId13"/>
    <p:sldId id="296" r:id="rId14"/>
    <p:sldId id="298" r:id="rId15"/>
    <p:sldId id="257" r:id="rId16"/>
    <p:sldId id="302" r:id="rId17"/>
    <p:sldId id="304" r:id="rId18"/>
    <p:sldId id="303" r:id="rId19"/>
    <p:sldId id="306" r:id="rId20"/>
    <p:sldId id="305" r:id="rId21"/>
    <p:sldId id="294" r:id="rId22"/>
    <p:sldId id="277" r:id="rId23"/>
    <p:sldId id="269" r:id="rId24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09" autoAdjust="0"/>
    <p:restoredTop sz="94660"/>
  </p:normalViewPr>
  <p:slideViewPr>
    <p:cSldViewPr>
      <p:cViewPr varScale="1">
        <p:scale>
          <a:sx n="71" d="100"/>
          <a:sy n="71" d="100"/>
        </p:scale>
        <p:origin x="37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BB270-2652-4537-B7E8-53AFE62B8CE4}" type="datetimeFigureOut">
              <a:rPr lang="en-GB" smtClean="0"/>
              <a:pPr/>
              <a:t>16/09/2019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194DB-F8DA-4C7B-A354-631AE2711D6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2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9909EF-72F1-4695-8238-B951D03ABC4D}" type="slidenum">
              <a:rPr lang="en-GB"/>
              <a:pPr/>
              <a:t>3</a:t>
            </a:fld>
            <a:endParaRPr lang="en-GB" dirty="0"/>
          </a:p>
        </p:txBody>
      </p:sp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C5AB1DD-81E7-4749-81BD-516575D191F0}" type="slidenum">
              <a:rPr lang="en-US" sz="1200"/>
              <a:pPr algn="r"/>
              <a:t>3</a:t>
            </a:fld>
            <a:endParaRPr lang="en-US" sz="1200" dirty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Motivate Sessions are on Monday and Tuesday afternoons. Please ensure your child comes with a complete kit both days. </a:t>
            </a:r>
          </a:p>
          <a:p>
            <a:endParaRPr lang="en-GB" dirty="0"/>
          </a:p>
          <a:p>
            <a:r>
              <a:rPr lang="en-GB" dirty="0"/>
              <a:t>Science will be taught by our deputy-head, Sonia. Our first topic is “Earth, Sun and Moon.”</a:t>
            </a:r>
          </a:p>
          <a:p>
            <a:endParaRPr lang="en-GB" dirty="0"/>
          </a:p>
          <a:p>
            <a:r>
              <a:rPr lang="en-GB" dirty="0"/>
              <a:t>Music will be taught by </a:t>
            </a:r>
            <a:r>
              <a:rPr lang="en-GB" dirty="0" err="1"/>
              <a:t>Marinus</a:t>
            </a:r>
            <a:r>
              <a:rPr lang="en-GB"/>
              <a:t> on Thursday afternoons. </a:t>
            </a:r>
          </a:p>
          <a:p>
            <a:endParaRPr lang="en-GB"/>
          </a:p>
          <a:p>
            <a:r>
              <a:rPr lang="en-GB"/>
              <a:t>Children will be given some class time to work on Heads Awards, but will also need to work on them outside of school as well. Options follow on Friday Afternoon. 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wriverside.richmond.sch.uk/page/?title=Lion+Class&amp;pid=196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bitesize/ks2/" TargetMode="External"/><Relationship Id="rId7" Type="http://schemas.openxmlformats.org/officeDocument/2006/relationships/hyperlink" Target="http://durham.schooljotter.com/coxhoe/Curriculum+Link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hyperlink" Target="http://webarchive.nationalarchives.gov.uk/20110809101133/nsonline.org.uk/node/20683" TargetMode="External"/><Relationship Id="rId5" Type="http://schemas.openxmlformats.org/officeDocument/2006/relationships/hyperlink" Target="http://www.compare4kids.co.uk/literacy.php" TargetMode="External"/><Relationship Id="rId4" Type="http://schemas.openxmlformats.org/officeDocument/2006/relationships/hyperlink" Target="http://resources.woodlands-junior.kent.sch.uk/maths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32656"/>
            <a:ext cx="6400800" cy="1752600"/>
          </a:xfrm>
        </p:spPr>
        <p:txBody>
          <a:bodyPr/>
          <a:lstStyle/>
          <a:p>
            <a:r>
              <a:rPr lang="en-GB" dirty="0"/>
              <a:t>Welcome to </a:t>
            </a:r>
            <a:r>
              <a:rPr lang="en-GB" dirty="0" smtClean="0"/>
              <a:t>Lion Class’</a:t>
            </a:r>
          </a:p>
          <a:p>
            <a:r>
              <a:rPr lang="en-GB" dirty="0" smtClean="0"/>
              <a:t>Meet the Teacher  </a:t>
            </a:r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51723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+mj-lt"/>
              </a:rPr>
              <a:t>Year 6</a:t>
            </a:r>
            <a:endParaRPr lang="en-GB" sz="3200" dirty="0">
              <a:latin typeface="+mj-lt"/>
            </a:endParaRPr>
          </a:p>
        </p:txBody>
      </p:sp>
      <p:pic>
        <p:nvPicPr>
          <p:cNvPr id="11" name="Picture 10" descr="http://www.kewriverside.richmond.sch.uk/_site/images/design/icon_Lion.pn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36029">
            <a:off x="7258794" y="311870"/>
            <a:ext cx="1897356" cy="141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1497035"/>
            <a:ext cx="6406382" cy="4604972"/>
          </a:xfrm>
          <a:prstGeom prst="rect">
            <a:avLst/>
          </a:prstGeom>
        </p:spPr>
      </p:pic>
      <p:pic>
        <p:nvPicPr>
          <p:cNvPr id="7" name="Picture 6" descr="http://www.kewriverside.richmond.sch.uk/_site/images/design/icon_Lion.pn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494083">
            <a:off x="-49086" y="5100631"/>
            <a:ext cx="1897356" cy="141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51520" y="6165304"/>
            <a:ext cx="2952328" cy="57606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Overview of the evening 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3850" y="1268413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Timetable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Topics &amp; Trips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What’s New in Year </a:t>
            </a:r>
            <a:r>
              <a:rPr lang="en-GB" sz="2000" dirty="0" smtClean="0">
                <a:latin typeface="Century Gothic" pitchFamily="34" charset="0"/>
              </a:rPr>
              <a:t>6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Head’s Award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PGL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SATS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RSE</a:t>
            </a: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err="1" smtClean="0">
                <a:latin typeface="Century Gothic" pitchFamily="34" charset="0"/>
              </a:rPr>
              <a:t>Homelearning</a:t>
            </a:r>
            <a:endParaRPr lang="en-GB" sz="2000" dirty="0" smtClean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smtClean="0">
                <a:latin typeface="Century Gothic" pitchFamily="34" charset="0"/>
              </a:rPr>
              <a:t>Behaviour</a:t>
            </a: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smtClean="0">
                <a:latin typeface="Century Gothic" pitchFamily="34" charset="0"/>
              </a:rPr>
              <a:t>PATHS</a:t>
            </a: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smtClean="0">
                <a:latin typeface="Century Gothic" pitchFamily="34" charset="0"/>
              </a:rPr>
              <a:t>E-safety</a:t>
            </a:r>
            <a:endParaRPr lang="en-GB" sz="2000" dirty="0" smtClean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</a:pPr>
            <a:r>
              <a:rPr lang="en-GB" sz="2000" dirty="0" smtClean="0">
                <a:latin typeface="Century Gothic" pitchFamily="34" charset="0"/>
              </a:rPr>
              <a:t>10.	Useful websites &amp; information </a:t>
            </a:r>
          </a:p>
          <a:p>
            <a:pPr marL="609600" indent="-609600">
              <a:spcBef>
                <a:spcPct val="20000"/>
              </a:spcBef>
            </a:pPr>
            <a:r>
              <a:rPr lang="en-GB" sz="2000" dirty="0" smtClean="0">
                <a:latin typeface="Century Gothic" pitchFamily="34" charset="0"/>
              </a:rPr>
              <a:t>11.	Handouts</a:t>
            </a:r>
          </a:p>
          <a:p>
            <a:pPr marL="609600" indent="-609600">
              <a:spcBef>
                <a:spcPct val="20000"/>
              </a:spcBef>
            </a:pPr>
            <a:r>
              <a:rPr lang="en-GB" sz="2000" dirty="0" smtClean="0">
                <a:latin typeface="Century Gothic" pitchFamily="34" charset="0"/>
              </a:rPr>
              <a:t>12.	Questions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3200" dirty="0">
              <a:latin typeface="Century Gothic" pitchFamily="34" charset="0"/>
            </a:endParaRPr>
          </a:p>
        </p:txBody>
      </p:sp>
      <p:sp>
        <p:nvSpPr>
          <p:cNvPr id="8" name="Footer Placeholder 4"/>
          <p:cNvSpPr txBox="1">
            <a:spLocks/>
          </p:cNvSpPr>
          <p:nvPr/>
        </p:nvSpPr>
        <p:spPr>
          <a:xfrm>
            <a:off x="2915816" y="6165304"/>
            <a:ext cx="2895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Meet the teacher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September 2019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8194" name="Line 211"/>
          <p:cNvSpPr>
            <a:spLocks noChangeShapeType="1"/>
          </p:cNvSpPr>
          <p:nvPr/>
        </p:nvSpPr>
        <p:spPr bwMode="auto">
          <a:xfrm>
            <a:off x="7064375" y="2771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8195" name="Line 212"/>
          <p:cNvSpPr>
            <a:spLocks noChangeShapeType="1"/>
          </p:cNvSpPr>
          <p:nvPr/>
        </p:nvSpPr>
        <p:spPr bwMode="auto">
          <a:xfrm>
            <a:off x="7064375" y="31686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8196" name="Line 229"/>
          <p:cNvSpPr>
            <a:spLocks noChangeShapeType="1"/>
          </p:cNvSpPr>
          <p:nvPr/>
        </p:nvSpPr>
        <p:spPr bwMode="auto">
          <a:xfrm>
            <a:off x="7064375" y="2527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8197" name="Line 230"/>
          <p:cNvSpPr>
            <a:spLocks noChangeShapeType="1"/>
          </p:cNvSpPr>
          <p:nvPr/>
        </p:nvSpPr>
        <p:spPr bwMode="auto">
          <a:xfrm>
            <a:off x="7080250" y="2527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8198" name="Line 231"/>
          <p:cNvSpPr>
            <a:spLocks noChangeShapeType="1"/>
          </p:cNvSpPr>
          <p:nvPr/>
        </p:nvSpPr>
        <p:spPr bwMode="auto">
          <a:xfrm>
            <a:off x="7080250" y="2771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8199" name="Line 233"/>
          <p:cNvSpPr>
            <a:spLocks noChangeShapeType="1"/>
          </p:cNvSpPr>
          <p:nvPr/>
        </p:nvSpPr>
        <p:spPr bwMode="auto">
          <a:xfrm>
            <a:off x="7096125" y="31686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8201" name="Rectangle 7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19" y="457200"/>
            <a:ext cx="8741731" cy="542007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&amp; Trips</a:t>
            </a:r>
          </a:p>
        </p:txBody>
      </p:sp>
      <p:graphicFrame>
        <p:nvGraphicFramePr>
          <p:cNvPr id="5" name="Group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6582920"/>
              </p:ext>
            </p:extLst>
          </p:nvPr>
        </p:nvGraphicFramePr>
        <p:xfrm>
          <a:off x="683568" y="1628800"/>
          <a:ext cx="8229600" cy="4338004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Term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Topic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Trip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Victorians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Holly Lodge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Victorians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Talk on a local Workhouse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World War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Blitz Experience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World War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Air raid Shelter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India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PGL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Osmington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Bay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India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Hindu 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Mandir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3132138" y="6237288"/>
            <a:ext cx="2895600" cy="47625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en-GB" dirty="0"/>
              <a:t>What’s New in </a:t>
            </a:r>
            <a:r>
              <a:rPr lang="en-GB" dirty="0" smtClean="0"/>
              <a:t>Lions</a:t>
            </a:r>
            <a:endParaRPr lang="en-GB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712" y="1516691"/>
            <a:ext cx="8532440" cy="4525963"/>
          </a:xfrm>
        </p:spPr>
        <p:txBody>
          <a:bodyPr/>
          <a:lstStyle/>
          <a:p>
            <a:pPr>
              <a:defRPr/>
            </a:pPr>
            <a:r>
              <a:rPr lang="en-GB" sz="2800" dirty="0" smtClean="0"/>
              <a:t>Some </a:t>
            </a:r>
            <a:r>
              <a:rPr lang="en-GB" sz="2800" dirty="0"/>
              <a:t>lessons taught with a different </a:t>
            </a:r>
            <a:r>
              <a:rPr lang="en-GB" sz="2800" dirty="0" smtClean="0"/>
              <a:t>teacher: </a:t>
            </a:r>
          </a:p>
          <a:p>
            <a:pPr marL="0" indent="0" algn="ctr">
              <a:buNone/>
              <a:defRPr/>
            </a:pPr>
            <a:r>
              <a:rPr lang="en-GB" sz="2800" dirty="0" smtClean="0"/>
              <a:t>Music - Holly, Art- Sharron PE- </a:t>
            </a:r>
            <a:r>
              <a:rPr lang="en-GB" sz="2800" dirty="0" err="1" smtClean="0"/>
              <a:t>Cale</a:t>
            </a:r>
            <a:endParaRPr lang="en-GB" sz="2800" dirty="0" smtClean="0"/>
          </a:p>
          <a:p>
            <a:pPr marL="0" indent="0" algn="ctr">
              <a:buNone/>
              <a:defRPr/>
            </a:pPr>
            <a:r>
              <a:rPr lang="en-GB" sz="2800" dirty="0" smtClean="0"/>
              <a:t>Nell- Ben   Computing- Aaron and Dom</a:t>
            </a:r>
          </a:p>
          <a:p>
            <a:pPr marL="0" indent="0" algn="ctr">
              <a:buNone/>
              <a:defRPr/>
            </a:pPr>
            <a:endParaRPr lang="en-GB" sz="2800" dirty="0"/>
          </a:p>
          <a:p>
            <a:pPr>
              <a:defRPr/>
            </a:pPr>
            <a:r>
              <a:rPr lang="en-GB" sz="2800" dirty="0" smtClean="0"/>
              <a:t>SATS- week beginning 11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of May</a:t>
            </a:r>
          </a:p>
          <a:p>
            <a:pPr>
              <a:defRPr/>
            </a:pPr>
            <a:r>
              <a:rPr lang="en-GB" sz="2800" dirty="0" smtClean="0"/>
              <a:t>Osmington Bay- week beginning 18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May</a:t>
            </a:r>
          </a:p>
          <a:p>
            <a:pPr>
              <a:defRPr/>
            </a:pPr>
            <a:r>
              <a:rPr lang="en-GB" sz="2800" dirty="0" smtClean="0"/>
              <a:t>Cycling proficiency- week beginning 2</a:t>
            </a:r>
            <a:r>
              <a:rPr lang="en-GB" sz="2800" baseline="30000" dirty="0" smtClean="0"/>
              <a:t>nd</a:t>
            </a:r>
            <a:r>
              <a:rPr lang="en-GB" sz="2800" dirty="0" smtClean="0"/>
              <a:t> June</a:t>
            </a:r>
          </a:p>
          <a:p>
            <a:pPr>
              <a:buNone/>
              <a:defRPr/>
            </a:pPr>
            <a:endParaRPr lang="en-GB" dirty="0"/>
          </a:p>
          <a:p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GB" dirty="0" err="1" smtClean="0">
                <a:latin typeface="Century Gothic" pitchFamily="34" charset="0"/>
              </a:rPr>
              <a:t>Headteacher’s</a:t>
            </a:r>
            <a:r>
              <a:rPr lang="en-GB" dirty="0" smtClean="0">
                <a:latin typeface="Century Gothic" pitchFamily="34" charset="0"/>
              </a:rPr>
              <a:t/>
            </a:r>
            <a:br>
              <a:rPr lang="en-GB" dirty="0" smtClean="0">
                <a:latin typeface="Century Gothic" pitchFamily="34" charset="0"/>
              </a:rPr>
            </a:br>
            <a:r>
              <a:rPr lang="en-GB" dirty="0" smtClean="0">
                <a:latin typeface="Century Gothic" pitchFamily="34" charset="0"/>
              </a:rPr>
              <a:t> Award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0" y="1628800"/>
            <a:ext cx="3927475" cy="45481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1800" dirty="0" smtClean="0">
                <a:latin typeface="Century Gothic" pitchFamily="34" charset="0"/>
              </a:rPr>
              <a:t>Bronze, Silver, Gold and Platinum Award </a:t>
            </a:r>
            <a:r>
              <a:rPr lang="en-GB" sz="1200" dirty="0" smtClean="0">
                <a:latin typeface="Century Gothic" pitchFamily="34" charset="0"/>
              </a:rPr>
              <a:t>(with distinction for mentoring)</a:t>
            </a:r>
          </a:p>
          <a:p>
            <a:pPr eaLnBrk="1" hangingPunct="1">
              <a:defRPr/>
            </a:pPr>
            <a:endParaRPr lang="en-GB" sz="1800" dirty="0" smtClean="0">
              <a:latin typeface="Century Gothic" pitchFamily="34" charset="0"/>
            </a:endParaRPr>
          </a:p>
          <a:p>
            <a:pPr eaLnBrk="1" hangingPunct="1">
              <a:defRPr/>
            </a:pPr>
            <a:r>
              <a:rPr lang="en-GB" sz="1800" dirty="0" smtClean="0">
                <a:latin typeface="Century Gothic" pitchFamily="34" charset="0"/>
              </a:rPr>
              <a:t>Two celebration evenings a year</a:t>
            </a:r>
          </a:p>
          <a:p>
            <a:pPr eaLnBrk="1" hangingPunct="1">
              <a:defRPr/>
            </a:pPr>
            <a:endParaRPr lang="en-GB" sz="1800" dirty="0" smtClean="0">
              <a:latin typeface="Century Gothic" pitchFamily="34" charset="0"/>
            </a:endParaRPr>
          </a:p>
          <a:p>
            <a:pPr eaLnBrk="1" hangingPunct="1">
              <a:defRPr/>
            </a:pPr>
            <a:endParaRPr lang="en-GB" sz="1800" dirty="0" smtClean="0">
              <a:latin typeface="Century Gothic" pitchFamily="34" charset="0"/>
            </a:endParaRPr>
          </a:p>
          <a:p>
            <a:pPr eaLnBrk="1" hangingPunct="1">
              <a:defRPr/>
            </a:pPr>
            <a:r>
              <a:rPr lang="en-GB" sz="1800" dirty="0" smtClean="0">
                <a:latin typeface="Century Gothic" pitchFamily="34" charset="0"/>
              </a:rPr>
              <a:t>Encourage a growing independence</a:t>
            </a:r>
          </a:p>
          <a:p>
            <a:pPr eaLnBrk="1" hangingPunct="1">
              <a:defRPr/>
            </a:pPr>
            <a:endParaRPr lang="en-GB" sz="1800" dirty="0" smtClean="0"/>
          </a:p>
          <a:p>
            <a:pPr eaLnBrk="1" hangingPunct="1">
              <a:defRPr/>
            </a:pPr>
            <a:endParaRPr lang="en-GB" sz="1800" dirty="0" smtClean="0"/>
          </a:p>
          <a:p>
            <a:pPr eaLnBrk="1" hangingPunct="1">
              <a:defRPr/>
            </a:pPr>
            <a:endParaRPr lang="en-GB" sz="1800" dirty="0" smtClean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874" y="3902894"/>
            <a:ext cx="1540467" cy="1469862"/>
          </a:xfrm>
        </p:spPr>
      </p:pic>
      <p:pic>
        <p:nvPicPr>
          <p:cNvPr id="4098" name="Picture 2" descr="N:\Curriculum Resources\Photographs\2016-17\heads award\IMG_4640.JPG"/>
          <p:cNvPicPr>
            <a:picLocks noChangeAspect="1" noChangeArrowheads="1"/>
          </p:cNvPicPr>
          <p:nvPr/>
        </p:nvPicPr>
        <p:blipFill>
          <a:blip r:embed="rId4" cstate="print"/>
          <a:srcRect l="9736" r="24930"/>
          <a:stretch>
            <a:fillRect/>
          </a:stretch>
        </p:blipFill>
        <p:spPr bwMode="auto">
          <a:xfrm rot="5400000">
            <a:off x="5337635" y="362061"/>
            <a:ext cx="3026917" cy="3460456"/>
          </a:xfrm>
          <a:prstGeom prst="rect">
            <a:avLst/>
          </a:prstGeom>
          <a:noFill/>
        </p:spPr>
      </p:pic>
      <p:pic>
        <p:nvPicPr>
          <p:cNvPr id="4100" name="Picture 4" descr="N:\Curriculum Resources\Photographs\2016-17\heads award\IMG_46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643746" y="3957766"/>
            <a:ext cx="2993234" cy="2235688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141" y="3585873"/>
            <a:ext cx="1758086" cy="17580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883" y="5075610"/>
            <a:ext cx="1441941" cy="13985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800" y="4869160"/>
            <a:ext cx="2203023" cy="19888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3132138" y="6237288"/>
            <a:ext cx="2895600" cy="476250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pic>
        <p:nvPicPr>
          <p:cNvPr id="34818" name="Picture 2" descr="N:\Curriculum Resources\Photographs\Lions\lions 2012-13\Osmington Bay\Day 1\CIMG445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365104"/>
            <a:ext cx="2348079" cy="176105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788024" y="184482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4822" name="Picture 6" descr="N:\Curriculum Resources\Photographs\Lions\lions 2012-13\Osmington Bay\Day 2\CIMG46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645024"/>
            <a:ext cx="2760107" cy="2070080"/>
          </a:xfrm>
          <a:prstGeom prst="rect">
            <a:avLst/>
          </a:prstGeom>
          <a:noFill/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2003320"/>
            <a:ext cx="2532833" cy="1913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N:\Curriculum Resources\Photographs\2016-17\PGL 2017\Chris\IMAG08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157192"/>
            <a:ext cx="2051720" cy="1700808"/>
          </a:xfrm>
          <a:prstGeom prst="rect">
            <a:avLst/>
          </a:prstGeom>
          <a:noFill/>
        </p:spPr>
      </p:pic>
      <p:pic>
        <p:nvPicPr>
          <p:cNvPr id="2051" name="Picture 3" descr="N:\Curriculum Resources\Photographs\2016-17\PGL 2017\Chris\IMAG087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16632"/>
            <a:ext cx="2451648" cy="1838736"/>
          </a:xfrm>
          <a:prstGeom prst="rect">
            <a:avLst/>
          </a:prstGeom>
          <a:noFill/>
        </p:spPr>
      </p:pic>
      <p:pic>
        <p:nvPicPr>
          <p:cNvPr id="2052" name="Picture 4" descr="N:\Curriculum Resources\Photographs\2016-17\PGL 2017\Chris\IMAG09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16632"/>
            <a:ext cx="2736304" cy="2052228"/>
          </a:xfrm>
          <a:prstGeom prst="rect">
            <a:avLst/>
          </a:prstGeom>
          <a:noFill/>
        </p:spPr>
      </p:pic>
      <p:pic>
        <p:nvPicPr>
          <p:cNvPr id="2053" name="Picture 5" descr="N:\Curriculum Resources\Photographs\2016-17\PGL 2017\IMG_362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2420888"/>
            <a:ext cx="1875384" cy="2510845"/>
          </a:xfrm>
          <a:prstGeom prst="rect">
            <a:avLst/>
          </a:prstGeom>
          <a:noFill/>
        </p:spPr>
      </p:pic>
      <p:pic>
        <p:nvPicPr>
          <p:cNvPr id="2054" name="Picture 6" descr="N:\Curriculum Resources\Photographs\2016-17\PGL 2017\IMG_367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7864" y="260648"/>
            <a:ext cx="2366034" cy="316774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3132138" y="6237288"/>
            <a:ext cx="2895600" cy="476250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pic>
        <p:nvPicPr>
          <p:cNvPr id="3074" name="Picture 2" descr="N:\Curriculum Resources\Photographs\2016-17\PGL 2017\IMG_4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717032"/>
            <a:ext cx="2217370" cy="1656184"/>
          </a:xfrm>
          <a:prstGeom prst="rect">
            <a:avLst/>
          </a:prstGeom>
          <a:noFill/>
        </p:spPr>
      </p:pic>
      <p:pic>
        <p:nvPicPr>
          <p:cNvPr id="3075" name="Picture 3" descr="N:\Curriculum Resources\Photographs\2016-17\PGL 2017\IMG_82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933056"/>
            <a:ext cx="2448272" cy="1836204"/>
          </a:xfrm>
          <a:prstGeom prst="rect">
            <a:avLst/>
          </a:prstGeom>
          <a:noFill/>
        </p:spPr>
      </p:pic>
      <p:pic>
        <p:nvPicPr>
          <p:cNvPr id="3076" name="Picture 4" descr="N:\Curriculum Resources\Photographs\2016-17\PGL 2017\IMG_83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476672"/>
            <a:ext cx="2297560" cy="3063413"/>
          </a:xfrm>
          <a:prstGeom prst="rect">
            <a:avLst/>
          </a:prstGeom>
          <a:noFill/>
        </p:spPr>
      </p:pic>
      <p:pic>
        <p:nvPicPr>
          <p:cNvPr id="3077" name="Picture 5" descr="N:\Curriculum Resources\Photographs\2016-17\PGL 2017\IMG_866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60648"/>
            <a:ext cx="2106234" cy="2808312"/>
          </a:xfrm>
          <a:prstGeom prst="rect">
            <a:avLst/>
          </a:prstGeom>
          <a:noFill/>
        </p:spPr>
      </p:pic>
      <p:pic>
        <p:nvPicPr>
          <p:cNvPr id="3078" name="Picture 6" descr="N:\Curriculum Resources\Photographs\2016-17\PGL 2017\IMG_88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486472"/>
            <a:ext cx="2528646" cy="3371528"/>
          </a:xfrm>
          <a:prstGeom prst="rect">
            <a:avLst/>
          </a:prstGeom>
          <a:noFill/>
        </p:spPr>
      </p:pic>
      <p:pic>
        <p:nvPicPr>
          <p:cNvPr id="3079" name="Picture 7" descr="N:\Curriculum Resources\Photographs\2016-17\PGL 2017\1\20170525_1551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75448" y="4005064"/>
            <a:ext cx="1368552" cy="1824736"/>
          </a:xfrm>
          <a:prstGeom prst="rect">
            <a:avLst/>
          </a:prstGeom>
          <a:noFill/>
        </p:spPr>
      </p:pic>
      <p:pic>
        <p:nvPicPr>
          <p:cNvPr id="3080" name="Picture 8" descr="N:\Curriculum Resources\Photographs\2016-17\PGL 2017\Chris\IMAG114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692696"/>
            <a:ext cx="3168352" cy="237626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536" y="0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err="1" smtClean="0"/>
              <a:t>Sats</a:t>
            </a:r>
            <a:endParaRPr lang="en-US" dirty="0" smtClean="0"/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536" y="1124744"/>
            <a:ext cx="8305800" cy="5043487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Week beginning: 11th May 2020.</a:t>
            </a:r>
          </a:p>
          <a:p>
            <a:pPr eaLnBrk="1" hangingPunct="1">
              <a:defRPr/>
            </a:pPr>
            <a:r>
              <a:rPr lang="en-GB" dirty="0" smtClean="0"/>
              <a:t>All week</a:t>
            </a:r>
          </a:p>
          <a:p>
            <a:pPr eaLnBrk="1" hangingPunct="1">
              <a:defRPr/>
            </a:pPr>
            <a:r>
              <a:rPr lang="en-GB" dirty="0" smtClean="0"/>
              <a:t>Timed tests</a:t>
            </a:r>
          </a:p>
          <a:p>
            <a:pPr eaLnBrk="1" hangingPunct="1">
              <a:defRPr/>
            </a:pPr>
            <a:r>
              <a:rPr lang="en-GB" dirty="0" smtClean="0"/>
              <a:t>Externally marked (except writing)</a:t>
            </a:r>
          </a:p>
          <a:p>
            <a:pPr eaLnBrk="1" hangingPunct="1">
              <a:defRPr/>
            </a:pPr>
            <a:r>
              <a:rPr lang="en-GB" dirty="0" smtClean="0"/>
              <a:t>Reading, Maths, grammar &amp; spelling.</a:t>
            </a:r>
          </a:p>
          <a:p>
            <a:pPr eaLnBrk="1" hangingPunct="1">
              <a:defRPr/>
            </a:pPr>
            <a:r>
              <a:rPr lang="en-GB" dirty="0" smtClean="0"/>
              <a:t>No levels</a:t>
            </a:r>
          </a:p>
          <a:p>
            <a:pPr eaLnBrk="1" hangingPunct="1">
              <a:defRPr/>
            </a:pPr>
            <a:r>
              <a:rPr lang="en-GB" dirty="0" smtClean="0"/>
              <a:t>No Greater Depth- only in writing</a:t>
            </a:r>
            <a:endParaRPr 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206" y="188640"/>
            <a:ext cx="4695230" cy="60016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4784"/>
            <a:ext cx="4657206" cy="259228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n-GB" dirty="0" smtClean="0"/>
              <a:t>KS2- Paper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429000"/>
            <a:ext cx="40386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700808"/>
            <a:ext cx="40386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085184"/>
            <a:ext cx="371475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772816"/>
            <a:ext cx="371475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5157192"/>
            <a:ext cx="371475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KS2- Paper 2-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941168"/>
            <a:ext cx="5565651" cy="17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0"/>
            <a:ext cx="3497851" cy="2863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996952"/>
            <a:ext cx="4220420" cy="1925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268761"/>
            <a:ext cx="3851920" cy="154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7456" y="3356992"/>
            <a:ext cx="347456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n-GB" smtClean="0"/>
              <a:t>RSE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496944" cy="5399806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b="1" u="sng" dirty="0" smtClean="0"/>
              <a:t>Session 1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b="1" dirty="0" smtClean="0"/>
              <a:t>Aims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dirty="0" smtClean="0"/>
              <a:t>To consider puberty and reproduction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b="1" dirty="0" smtClean="0"/>
              <a:t>learning outcomes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dirty="0" smtClean="0"/>
              <a:t>Describe how and why the body changes during puberty in preparation for reproduction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dirty="0" smtClean="0"/>
              <a:t>Talk about puberty and reproduction with confidence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sz="19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b="1" u="sng" dirty="0" smtClean="0"/>
              <a:t>Session 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b="1" dirty="0" smtClean="0"/>
              <a:t>Aims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dirty="0" smtClean="0"/>
              <a:t>To consider reproduction in the context of relationships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b="1" dirty="0" smtClean="0"/>
              <a:t>learning outcomes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dirty="0" smtClean="0"/>
              <a:t>Discuss different types of adult relationships with confidence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1900" dirty="0" smtClean="0"/>
              <a:t>Explain how babies are made</a:t>
            </a:r>
          </a:p>
          <a:p>
            <a:pPr>
              <a:buNone/>
            </a:pPr>
            <a:endParaRPr lang="en-GB" sz="1900" b="1" dirty="0" smtClean="0"/>
          </a:p>
          <a:p>
            <a:pPr>
              <a:buNone/>
            </a:pPr>
            <a:r>
              <a:rPr lang="en-GB" sz="1900" b="1" u="sng" dirty="0" smtClean="0"/>
              <a:t>Session 3</a:t>
            </a:r>
          </a:p>
          <a:p>
            <a:pPr>
              <a:buNone/>
            </a:pPr>
            <a:r>
              <a:rPr lang="en-GB" sz="1900" b="1" dirty="0" smtClean="0"/>
              <a:t>Aims</a:t>
            </a:r>
          </a:p>
          <a:p>
            <a:pPr>
              <a:buNone/>
            </a:pPr>
            <a:r>
              <a:rPr lang="en-GB" sz="1900" dirty="0" smtClean="0"/>
              <a:t>To explore the process of conception and pregnancy</a:t>
            </a:r>
          </a:p>
          <a:p>
            <a:pPr>
              <a:buNone/>
            </a:pPr>
            <a:r>
              <a:rPr lang="en-GB" sz="1900" b="1" dirty="0" smtClean="0"/>
              <a:t>learning outcomes</a:t>
            </a:r>
          </a:p>
          <a:p>
            <a:pPr>
              <a:buNone/>
            </a:pPr>
            <a:r>
              <a:rPr lang="en-GB" sz="1900" dirty="0" smtClean="0"/>
              <a:t>Describe the decisions that have to be made before having a baby</a:t>
            </a:r>
          </a:p>
          <a:p>
            <a:pPr>
              <a:buNone/>
            </a:pPr>
            <a:r>
              <a:rPr lang="en-GB" sz="1900" dirty="0" smtClean="0"/>
              <a:t>Know some basic facts about pregnancy and conception</a:t>
            </a:r>
          </a:p>
          <a:p>
            <a:endParaRPr lang="en-GB" sz="14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sz="1400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473278"/>
          </a:xfrm>
        </p:spPr>
        <p:txBody>
          <a:bodyPr/>
          <a:lstStyle/>
          <a:p>
            <a:pPr>
              <a:buNone/>
            </a:pPr>
            <a:r>
              <a:rPr lang="en-GB" sz="1600" b="1" u="sng" dirty="0" smtClean="0"/>
              <a:t>Session 4</a:t>
            </a:r>
          </a:p>
          <a:p>
            <a:pPr>
              <a:buNone/>
            </a:pPr>
            <a:r>
              <a:rPr lang="en-GB" sz="1600" b="1" dirty="0" smtClean="0"/>
              <a:t>Aims</a:t>
            </a:r>
          </a:p>
          <a:p>
            <a:pPr>
              <a:buNone/>
            </a:pPr>
            <a:r>
              <a:rPr lang="en-GB" sz="1600" dirty="0" smtClean="0"/>
              <a:t>To learn about the roles and responsibilities of carers and parents</a:t>
            </a:r>
          </a:p>
          <a:p>
            <a:pPr>
              <a:buNone/>
            </a:pPr>
            <a:r>
              <a:rPr lang="en-GB" sz="1600" b="1" dirty="0" smtClean="0"/>
              <a:t>Learning outcomes</a:t>
            </a:r>
          </a:p>
          <a:p>
            <a:pPr>
              <a:buNone/>
            </a:pPr>
            <a:r>
              <a:rPr lang="en-GB" sz="1600" dirty="0" smtClean="0"/>
              <a:t>Identify some of the skills and qualities needed to be a parent and carer</a:t>
            </a:r>
          </a:p>
          <a:p>
            <a:pPr>
              <a:buNone/>
            </a:pPr>
            <a:r>
              <a:rPr lang="en-GB" sz="1600" dirty="0" smtClean="0"/>
              <a:t>Understand the variety of ways in which parents and carers meet the needs of babies and children</a:t>
            </a:r>
          </a:p>
          <a:p>
            <a:pPr>
              <a:buNone/>
            </a:pPr>
            <a:r>
              <a:rPr lang="en-GB" sz="1600" dirty="0" smtClean="0"/>
              <a:t>Recognise that both men and women can take on these roles and responsibilities </a:t>
            </a:r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r>
              <a:rPr lang="en-GB" sz="1600" b="1" u="sng" dirty="0" smtClean="0"/>
              <a:t>Session 5: Egg Babies!</a:t>
            </a:r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r>
              <a:rPr lang="en-GB" sz="1600" b="1" u="sng" dirty="0" smtClean="0"/>
              <a:t>Lesson 6</a:t>
            </a:r>
          </a:p>
          <a:p>
            <a:pPr>
              <a:buNone/>
            </a:pPr>
            <a:r>
              <a:rPr lang="en-GB" sz="1600" dirty="0" smtClean="0"/>
              <a:t>Your Questions Answered </a:t>
            </a:r>
          </a:p>
          <a:p>
            <a:pPr>
              <a:buNone/>
            </a:pPr>
            <a:r>
              <a:rPr lang="en-GB" sz="1600" b="1" dirty="0" smtClean="0"/>
              <a:t>Learning Intention </a:t>
            </a:r>
          </a:p>
          <a:p>
            <a:pPr>
              <a:buNone/>
            </a:pPr>
            <a:r>
              <a:rPr lang="en-GB" sz="1600" dirty="0" smtClean="0"/>
              <a:t>To answer each others questions about sex and relationships with confidence and find support and advice 	</a:t>
            </a:r>
          </a:p>
          <a:p>
            <a:endParaRPr lang="en-GB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 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i="1" dirty="0" smtClean="0"/>
              <a:t>Home Learning will go </a:t>
            </a:r>
            <a:r>
              <a:rPr lang="en-GB" sz="1800" b="1" i="1" dirty="0" smtClean="0"/>
              <a:t>out</a:t>
            </a:r>
            <a:r>
              <a:rPr lang="en-GB" sz="1800" i="1" dirty="0" smtClean="0"/>
              <a:t> on a </a:t>
            </a:r>
            <a:r>
              <a:rPr lang="en-GB" sz="1800" b="1" i="1" dirty="0" smtClean="0"/>
              <a:t>Thursday</a:t>
            </a:r>
            <a:r>
              <a:rPr lang="en-GB" sz="1800" i="1" dirty="0" smtClean="0"/>
              <a:t>, reading records will be collected on a </a:t>
            </a:r>
            <a:r>
              <a:rPr lang="en-GB" sz="1800" b="1" i="1" dirty="0" smtClean="0"/>
              <a:t>Tuesday, </a:t>
            </a:r>
            <a:r>
              <a:rPr lang="en-GB" sz="1800" i="1" dirty="0" smtClean="0"/>
              <a:t>spelling tests will be on a </a:t>
            </a:r>
            <a:r>
              <a:rPr lang="en-GB" sz="1800" b="1" i="1" dirty="0" smtClean="0"/>
              <a:t>Thursday</a:t>
            </a:r>
            <a:r>
              <a:rPr lang="en-GB" sz="1800" i="1" dirty="0" smtClean="0"/>
              <a:t>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u="sng" dirty="0" smtClean="0"/>
              <a:t>Home Learning will include</a:t>
            </a:r>
            <a:r>
              <a:rPr lang="en-GB" sz="1800" dirty="0" smtClean="0"/>
              <a:t>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/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Spellings sent home weekly to be learned. </a:t>
            </a:r>
            <a:r>
              <a:rPr lang="en-GB" sz="1600" i="1" dirty="0" smtClean="0">
                <a:solidFill>
                  <a:srgbClr val="000000"/>
                </a:solidFill>
              </a:rPr>
              <a:t>.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Children should </a:t>
            </a:r>
            <a:r>
              <a:rPr lang="en-GB" sz="1600" i="1" dirty="0" smtClean="0">
                <a:solidFill>
                  <a:srgbClr val="000000"/>
                </a:solidFill>
              </a:rPr>
              <a:t>complete the assigned </a:t>
            </a:r>
            <a:r>
              <a:rPr lang="en-GB" sz="1600" i="1" dirty="0" err="1" smtClean="0">
                <a:solidFill>
                  <a:srgbClr val="000000"/>
                </a:solidFill>
              </a:rPr>
              <a:t>Mathletics</a:t>
            </a:r>
            <a:r>
              <a:rPr lang="en-GB" sz="1600" i="1" dirty="0" smtClean="0">
                <a:solidFill>
                  <a:srgbClr val="000000"/>
                </a:solidFill>
              </a:rPr>
              <a:t> activity weekly. 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buNone/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It is very important that  children continue to read </a:t>
            </a:r>
            <a:r>
              <a:rPr lang="en-GB" sz="1600" i="1" dirty="0">
                <a:solidFill>
                  <a:srgbClr val="000000"/>
                </a:solidFill>
              </a:rPr>
              <a:t>at home on a daily basis for </a:t>
            </a:r>
            <a:r>
              <a:rPr lang="en-GB" sz="1600" i="1" dirty="0" smtClean="0">
                <a:solidFill>
                  <a:srgbClr val="000000"/>
                </a:solidFill>
              </a:rPr>
              <a:t>20 minutes. Reading Records must be completed each day and given in on Tuesdays with Home Learning.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FF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Creative home learning </a:t>
            </a:r>
            <a:r>
              <a:rPr lang="en-GB" sz="1600" i="1" dirty="0" smtClean="0">
                <a:solidFill>
                  <a:srgbClr val="000000"/>
                </a:solidFill>
              </a:rPr>
              <a:t>tasks.</a:t>
            </a:r>
          </a:p>
          <a:p>
            <a:pPr lvl="0">
              <a:lnSpc>
                <a:spcPct val="80000"/>
              </a:lnSpc>
              <a:defRPr/>
            </a:pPr>
            <a:endParaRPr lang="en-GB" sz="1600" i="1" dirty="0" smtClean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If you wish to do additional work with your children use the KPIs on the school website.</a:t>
            </a:r>
            <a:endParaRPr lang="en-GB" sz="1600" i="1" dirty="0">
              <a:solidFill>
                <a:srgbClr val="000000"/>
              </a:solidFill>
            </a:endParaRPr>
          </a:p>
          <a:p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18864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Behaviour</a:t>
            </a:r>
            <a:endParaRPr lang="en-GB" sz="4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/>
              <a:t>Policy available on the website, please have a look.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We monitor and log all behaviour incidents 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You will be contacted if your child is sent to a linked class or is involved in a serious incident.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Feel free to make an appointment with me or with Leadership if you have any concerns about a child’s behaviour.  </a:t>
            </a:r>
            <a:endParaRPr lang="en-GB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27584" y="404664"/>
            <a:ext cx="7302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Focus on the positive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88" y="1482353"/>
            <a:ext cx="6667500" cy="4600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190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76470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Internet Safety</a:t>
            </a:r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8640"/>
            <a:ext cx="7200800" cy="54006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5462" y="5728598"/>
            <a:ext cx="816497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Also check the school websites for updates and links from the borough</a:t>
            </a:r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22260"/>
            <a:ext cx="324036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 smtClean="0">
                <a:latin typeface="+mj-lt"/>
              </a:rPr>
              <a:t>Mobile Phones</a:t>
            </a:r>
            <a:endParaRPr lang="en-GB" sz="32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5963" y="1052736"/>
            <a:ext cx="8280920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In year 5 and 6 children are allowed to bring their mobile phones in at their own risk.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Phones are to be locked away at 9am and returned at 3.00pm</a:t>
            </a:r>
            <a:endParaRPr lang="en-GB" sz="24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1478" y="3163043"/>
            <a:ext cx="2952328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200" dirty="0">
                <a:latin typeface="+mj-lt"/>
              </a:rPr>
              <a:t>Bike Helmets</a:t>
            </a:r>
          </a:p>
        </p:txBody>
      </p:sp>
      <p:sp>
        <p:nvSpPr>
          <p:cNvPr id="7" name="Rectangle 6"/>
          <p:cNvSpPr/>
          <p:nvPr/>
        </p:nvSpPr>
        <p:spPr>
          <a:xfrm>
            <a:off x="272640" y="3895502"/>
            <a:ext cx="8428234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 smtClean="0">
                <a:latin typeface="+mj-lt"/>
              </a:rPr>
              <a:t>As the children are permitted to cycle to school unaccompanied, we ask that all parents/ carers ensure that they are wearing their helmets.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Children will not be permitted to leave school with their bikes if they do not have adequate headwear.</a:t>
            </a:r>
            <a:endParaRPr lang="en-GB" sz="2400" dirty="0">
              <a:latin typeface="+mj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136346"/>
            <a:ext cx="1248554" cy="11786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162" y="167445"/>
            <a:ext cx="1574304" cy="15743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6660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6984776" cy="57861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+mj-lt"/>
              </a:rPr>
              <a:t>Cakes on Birthdays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 smtClean="0">
                <a:latin typeface="+mj-lt"/>
              </a:rPr>
              <a:t>Due to allergies and time constraints, we ask that if you wish to give out birthday cakes or party bags on your child’s birthday you do </a:t>
            </a:r>
          </a:p>
          <a:p>
            <a:r>
              <a:rPr lang="en-GB" sz="3200" dirty="0" smtClean="0">
                <a:latin typeface="+mj-lt"/>
              </a:rPr>
              <a:t>this after school on </a:t>
            </a:r>
          </a:p>
          <a:p>
            <a:r>
              <a:rPr lang="en-GB" sz="3200" dirty="0" smtClean="0">
                <a:latin typeface="+mj-lt"/>
              </a:rPr>
              <a:t>the playground so </a:t>
            </a:r>
          </a:p>
          <a:p>
            <a:r>
              <a:rPr lang="en-GB" sz="3200" dirty="0" smtClean="0">
                <a:latin typeface="+mj-lt"/>
              </a:rPr>
              <a:t>that parents/ carers </a:t>
            </a:r>
          </a:p>
          <a:p>
            <a:r>
              <a:rPr lang="en-GB" sz="3200" dirty="0" smtClean="0">
                <a:latin typeface="+mj-lt"/>
              </a:rPr>
              <a:t>can give consent.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055">
            <a:off x="4897372" y="3096163"/>
            <a:ext cx="4058736" cy="29391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25454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hlinkClick r:id="rId3"/>
              </a:rPr>
              <a:t>http://www.bbc.co.uk/bitesize/ks2</a:t>
            </a:r>
            <a:r>
              <a:rPr lang="en-GB" sz="2800" dirty="0" smtClean="0">
                <a:hlinkClick r:id="rId3"/>
              </a:rPr>
              <a:t>/</a:t>
            </a:r>
            <a:endParaRPr lang="en-GB" sz="2800" dirty="0" smtClean="0"/>
          </a:p>
          <a:p>
            <a:r>
              <a:rPr lang="en-GB" sz="2800" dirty="0">
                <a:hlinkClick r:id="rId4"/>
              </a:rPr>
              <a:t>http://resources.woodlands-junior.kent.sch.uk/maths</a:t>
            </a:r>
            <a:r>
              <a:rPr lang="en-GB" sz="2800" dirty="0" smtClean="0">
                <a:hlinkClick r:id="rId4"/>
              </a:rPr>
              <a:t>/</a:t>
            </a:r>
            <a:endParaRPr lang="en-GB" sz="2800" dirty="0" smtClean="0"/>
          </a:p>
          <a:p>
            <a:r>
              <a:rPr lang="en-GB" sz="2800" dirty="0">
                <a:hlinkClick r:id="rId5"/>
              </a:rPr>
              <a:t>http://</a:t>
            </a:r>
            <a:r>
              <a:rPr lang="en-GB" sz="2800" dirty="0" smtClean="0">
                <a:hlinkClick r:id="rId5"/>
              </a:rPr>
              <a:t>www.compare4kids.co.uk/literacy.php</a:t>
            </a:r>
            <a:r>
              <a:rPr lang="en-GB" sz="2800" dirty="0" smtClean="0"/>
              <a:t> </a:t>
            </a:r>
          </a:p>
          <a:p>
            <a:r>
              <a:rPr lang="en-GB" sz="2800" dirty="0">
                <a:hlinkClick r:id="rId6"/>
              </a:rPr>
              <a:t>http://</a:t>
            </a:r>
            <a:r>
              <a:rPr lang="en-GB" sz="2800" dirty="0" smtClean="0">
                <a:hlinkClick r:id="rId6"/>
              </a:rPr>
              <a:t>webarchive.nationalarchives.gov.uk/20110809101133/nsonline.org.uk/node/20683</a:t>
            </a:r>
            <a:endParaRPr lang="en-GB" sz="2800" dirty="0" smtClean="0"/>
          </a:p>
          <a:p>
            <a:r>
              <a:rPr lang="en-GB" sz="2800" dirty="0">
                <a:hlinkClick r:id="rId7"/>
              </a:rPr>
              <a:t>http://</a:t>
            </a:r>
            <a:r>
              <a:rPr lang="en-GB" sz="2800" dirty="0" smtClean="0">
                <a:hlinkClick r:id="rId7"/>
              </a:rPr>
              <a:t>durham.schooljotter.com/coxhoe/Curriculum+Links</a:t>
            </a:r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26064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Useful websites and information</a:t>
            </a:r>
            <a:endParaRPr kumimoji="0" lang="en-GB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51520" y="6165304"/>
            <a:ext cx="2952328" cy="57606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GB" dirty="0"/>
              <a:t>Website: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698976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Presentation slides 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Class </a:t>
            </a:r>
            <a:r>
              <a:rPr lang="en-GB" dirty="0"/>
              <a:t>timetable </a:t>
            </a:r>
            <a:endParaRPr lang="en-GB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Secondary School Slides 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Spelling strategies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Statutory spellings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Book List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TAFS</a:t>
            </a:r>
          </a:p>
          <a:p>
            <a:pPr>
              <a:lnSpc>
                <a:spcPct val="90000"/>
              </a:lnSpc>
            </a:pPr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51520" y="6165304"/>
            <a:ext cx="2952328" cy="57606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08275"/>
            <a:ext cx="8748712" cy="1143000"/>
          </a:xfrm>
        </p:spPr>
        <p:txBody>
          <a:bodyPr/>
          <a:lstStyle/>
          <a:p>
            <a:r>
              <a:rPr lang="en-GB" sz="4000" dirty="0"/>
              <a:t>Any Questions?</a:t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2400" dirty="0" smtClean="0"/>
              <a:t>Please </a:t>
            </a:r>
            <a:r>
              <a:rPr lang="en-GB" sz="2400" dirty="0"/>
              <a:t>do come and see me or make an appointment to discuss anything </a:t>
            </a:r>
            <a:r>
              <a:rPr lang="en-GB" sz="2400" dirty="0" smtClean="0"/>
              <a:t>on Tuesdays after school</a:t>
            </a:r>
            <a:endParaRPr lang="en-GB" sz="40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4191</TotalTime>
  <Words>866</Words>
  <Application>Microsoft Office PowerPoint</Application>
  <PresentationFormat>On-screen Show (4:3)</PresentationFormat>
  <Paragraphs>194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Century Gothic</vt:lpstr>
      <vt:lpstr>Wingdings 2</vt:lpstr>
      <vt:lpstr>Default Design</vt:lpstr>
      <vt:lpstr>PowerPoint Presentation</vt:lpstr>
      <vt:lpstr>Overview of the evening  </vt:lpstr>
      <vt:lpstr>PowerPoint Presentation</vt:lpstr>
      <vt:lpstr>Topics &amp; Trips</vt:lpstr>
      <vt:lpstr>What’s New in Lions</vt:lpstr>
      <vt:lpstr>Headteacher’s  Award</vt:lpstr>
      <vt:lpstr>PowerPoint Presentation</vt:lpstr>
      <vt:lpstr>PowerPoint Presentation</vt:lpstr>
      <vt:lpstr>Sats</vt:lpstr>
      <vt:lpstr>PowerPoint Presentation</vt:lpstr>
      <vt:lpstr>KS2- Paper 1</vt:lpstr>
      <vt:lpstr>KS2- Paper 2- </vt:lpstr>
      <vt:lpstr>RSE</vt:lpstr>
      <vt:lpstr>PowerPoint Presentation</vt:lpstr>
      <vt:lpstr>Home Learning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Website:</vt:lpstr>
      <vt:lpstr>Any Questions?  Please do come and see me or make an appointment to discuss anything on Tuesdays after school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Windows User</cp:lastModifiedBy>
  <cp:revision>431</cp:revision>
  <dcterms:created xsi:type="dcterms:W3CDTF">2013-09-04T20:43:41Z</dcterms:created>
  <dcterms:modified xsi:type="dcterms:W3CDTF">2019-09-16T15:52:19Z</dcterms:modified>
</cp:coreProperties>
</file>