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ags/tag4.xml" ContentType="application/vnd.openxmlformats-officedocument.presentationml.tag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83" r:id="rId2"/>
    <p:sldId id="286" r:id="rId3"/>
    <p:sldId id="287" r:id="rId4"/>
    <p:sldId id="288" r:id="rId5"/>
  </p:sldIdLst>
  <p:sldSz cx="12192000" cy="6858000"/>
  <p:notesSz cx="6858000" cy="9144000"/>
  <p:custShowLst>
    <p:custShow name="Custom Show 1" id="0">
      <p:sldLst>
        <p:sld r:id="rId5"/>
      </p:sldLst>
    </p:custShow>
  </p:custShow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772" userDrawn="1">
          <p15:clr>
            <a:srgbClr val="A4A3A4"/>
          </p15:clr>
        </p15:guide>
        <p15:guide id="2" pos="3931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BA8CDC"/>
    <a:srgbClr val="3366FF"/>
    <a:srgbClr val="0000FF"/>
    <a:srgbClr val="5B9BD5"/>
    <a:srgbClr val="990099"/>
    <a:srgbClr val="FFABFF"/>
    <a:srgbClr val="FF81FF"/>
    <a:srgbClr val="9E9EBE"/>
    <a:srgbClr val="FFAFD7"/>
    <a:srgbClr val="FF339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093" autoAdjust="0"/>
    <p:restoredTop sz="94286" autoAdjust="0"/>
  </p:normalViewPr>
  <p:slideViewPr>
    <p:cSldViewPr snapToGrid="0">
      <p:cViewPr varScale="1">
        <p:scale>
          <a:sx n="37" d="100"/>
          <a:sy n="37" d="100"/>
        </p:scale>
        <p:origin x="-1194" y="-78"/>
      </p:cViewPr>
      <p:guideLst>
        <p:guide orient="horz" pos="2772"/>
        <p:guide pos="3931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52" d="100"/>
          <a:sy n="52" d="100"/>
        </p:scale>
        <p:origin x="2862" y="96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45069D-0DA1-4F58-8F43-90C43489E8AD}" type="datetimeFigureOut">
              <a:rPr lang="en-GB" smtClean="0"/>
              <a:pPr/>
              <a:t>29/04/2020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09BC24-41CC-4FC4-BA18-F894B7ED82D1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1692228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pPr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071633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pPr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16118839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pPr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18213049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pPr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5960984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pPr/>
              <a:t>29/04/2020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425611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pPr/>
              <a:t>29/04/2020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2243201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pPr/>
              <a:t>29/04/2020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2989414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pPr/>
              <a:t>29/04/2020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833632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pPr/>
              <a:t>29/04/2020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2435399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pPr/>
              <a:t>29/04/2020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0337787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pPr/>
              <a:t>29/04/2020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2708655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pPr/>
              <a:t>29/04/2020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1200257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pPr/>
              <a:t>29/04/2020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096398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pPr/>
              <a:t>29/04/2020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028254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pPr/>
              <a:t>29/04/2020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1808080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AEE5F-8F5A-4802-B70F-D306782E7DF3}" type="datetimeFigureOut">
              <a:rPr lang="en-GB" smtClean="0"/>
              <a:pPr/>
              <a:t>29/04/2020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79AC1-07B4-42AE-95AF-E9964C39BE4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2238686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2.m4a"/><Relationship Id="rId7" Type="http://schemas.microsoft.com/office/2007/relationships/media" Target="../media/media1.m4a"/><Relationship Id="rId2" Type="http://schemas.openxmlformats.org/officeDocument/2006/relationships/audio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.xml"/><Relationship Id="rId9" Type="http://schemas.microsoft.com/office/2007/relationships/media" Target="../media/media2.m4a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openxmlformats.org/officeDocument/2006/relationships/tags" Target="../tags/tag2.xml"/><Relationship Id="rId6" Type="http://schemas.openxmlformats.org/officeDocument/2006/relationships/image" Target="../media/image2.png"/><Relationship Id="rId5" Type="http://schemas.microsoft.com/office/2007/relationships/media" Target="../media/media3.m4a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openxmlformats.org/officeDocument/2006/relationships/tags" Target="../tags/tag3.xml"/><Relationship Id="rId6" Type="http://schemas.openxmlformats.org/officeDocument/2006/relationships/image" Target="../media/image2.png"/><Relationship Id="rId5" Type="http://schemas.microsoft.com/office/2007/relationships/media" Target="../media/media4.m4a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openxmlformats.org/officeDocument/2006/relationships/tags" Target="../tags/tag4.xml"/><Relationship Id="rId6" Type="http://schemas.openxmlformats.org/officeDocument/2006/relationships/image" Target="../media/image2.png"/><Relationship Id="rId5" Type="http://schemas.microsoft.com/office/2007/relationships/media" Target="../media/media5.m4a"/><Relationship Id="rId4" Type="http://schemas.openxmlformats.org/officeDocument/2006/relationships/notesSlide" Target="../notesSlides/notesSlide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48929" y="727788"/>
            <a:ext cx="10801288" cy="654498"/>
          </a:xfrm>
        </p:spPr>
        <p:txBody>
          <a:bodyPr>
            <a:noAutofit/>
          </a:bodyPr>
          <a:lstStyle/>
          <a:p>
            <a:r>
              <a:rPr lang="en-GB" sz="3600" dirty="0">
                <a:latin typeface="+mn-lt"/>
              </a:rPr>
              <a:t>Expanding</a:t>
            </a:r>
            <a:r>
              <a:rPr lang="en-GB" sz="3600" b="1" dirty="0">
                <a:solidFill>
                  <a:srgbClr val="0000FF"/>
                </a:solidFill>
                <a:latin typeface="+mn-lt"/>
              </a:rPr>
              <a:t> </a:t>
            </a:r>
            <a:r>
              <a:rPr lang="en-GB" sz="3600" b="1" dirty="0">
                <a:latin typeface="+mn-lt"/>
              </a:rPr>
              <a:t>Noun Phrases </a:t>
            </a:r>
            <a:r>
              <a:rPr lang="en-GB" sz="3600" dirty="0">
                <a:latin typeface="+mn-lt"/>
                <a:cs typeface="Arial" panose="020B0604020202020204" pitchFamily="34" charset="0"/>
              </a:rPr>
              <a:t>using</a:t>
            </a:r>
            <a:r>
              <a:rPr lang="en-GB" sz="3600" dirty="0">
                <a:solidFill>
                  <a:srgbClr val="0000FF"/>
                </a:solidFill>
                <a:latin typeface="+mn-lt"/>
                <a:cs typeface="Arial" panose="020B0604020202020204" pitchFamily="34" charset="0"/>
              </a:rPr>
              <a:t> </a:t>
            </a:r>
            <a:r>
              <a:rPr lang="en-GB" sz="3600" dirty="0">
                <a:solidFill>
                  <a:srgbClr val="7030A0"/>
                </a:solidFill>
                <a:latin typeface="+mn-lt"/>
                <a:cs typeface="Arial" panose="020B0604020202020204" pitchFamily="34" charset="0"/>
              </a:rPr>
              <a:t>P</a:t>
            </a:r>
            <a:r>
              <a:rPr lang="en-GB" sz="3600" dirty="0">
                <a:solidFill>
                  <a:srgbClr val="7030A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repositional Phrases</a:t>
            </a:r>
            <a:endParaRPr lang="en-GB" sz="3600" b="1" dirty="0">
              <a:solidFill>
                <a:srgbClr val="7030A0"/>
              </a:solidFill>
              <a:latin typeface="+mn-lt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51B533FF-000C-498A-8D04-BEABA90A6B50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379" t="66986" r="52576"/>
          <a:stretch/>
        </p:blipFill>
        <p:spPr>
          <a:xfrm>
            <a:off x="648929" y="2598002"/>
            <a:ext cx="2512354" cy="2265219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DC26A634-C266-47BB-B15D-662016D11EE9}"/>
              </a:ext>
            </a:extLst>
          </p:cNvPr>
          <p:cNvSpPr/>
          <p:nvPr/>
        </p:nvSpPr>
        <p:spPr>
          <a:xfrm>
            <a:off x="3582649" y="4601611"/>
            <a:ext cx="70903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i="1" dirty="0">
                <a:latin typeface="+mj-lt"/>
              </a:rPr>
              <a:t>the </a:t>
            </a:r>
            <a:r>
              <a:rPr lang="en-GB" sz="2800" i="1" u="sng" dirty="0">
                <a:latin typeface="+mj-lt"/>
              </a:rPr>
              <a:t>bear</a:t>
            </a:r>
            <a:r>
              <a:rPr lang="en-GB" sz="2800" i="1" dirty="0">
                <a:latin typeface="+mj-lt"/>
              </a:rPr>
              <a:t> </a:t>
            </a:r>
            <a:r>
              <a:rPr lang="en-GB" sz="2800" i="1" dirty="0">
                <a:solidFill>
                  <a:srgbClr val="7030A0"/>
                </a:solidFill>
                <a:latin typeface="+mj-lt"/>
              </a:rPr>
              <a:t>with a rather helpful magnifying glass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E21161DF-0490-4087-800E-D62E04F540E9}"/>
              </a:ext>
            </a:extLst>
          </p:cNvPr>
          <p:cNvSpPr/>
          <p:nvPr/>
        </p:nvSpPr>
        <p:spPr>
          <a:xfrm>
            <a:off x="1351365" y="1728534"/>
            <a:ext cx="989924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We can expand </a:t>
            </a:r>
            <a:r>
              <a:rPr lang="en-GB" sz="2400" b="1" dirty="0">
                <a:ea typeface="Times New Roman" panose="02020603050405020304" pitchFamily="18" charset="0"/>
                <a:cs typeface="Arial" panose="020B0604020202020204" pitchFamily="34" charset="0"/>
              </a:rPr>
              <a:t>noun phrases </a:t>
            </a: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by adding adjectives, adverbs and determiners. </a:t>
            </a:r>
            <a:endParaRPr lang="en-GB" sz="2400" dirty="0">
              <a:ea typeface="Times New Roman" panose="02020603050405020304" pitchFamily="18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82501489-DCC7-4262-8560-112B92125871}"/>
              </a:ext>
            </a:extLst>
          </p:cNvPr>
          <p:cNvSpPr/>
          <p:nvPr/>
        </p:nvSpPr>
        <p:spPr>
          <a:xfrm>
            <a:off x="4182255" y="2478798"/>
            <a:ext cx="529536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i="1" dirty="0">
                <a:solidFill>
                  <a:srgbClr val="FF0000"/>
                </a:solidFill>
                <a:latin typeface="+mj-lt"/>
              </a:rPr>
              <a:t>the</a:t>
            </a:r>
            <a:r>
              <a:rPr lang="en-GB" sz="2800" i="1" dirty="0">
                <a:latin typeface="+mj-lt"/>
              </a:rPr>
              <a:t> </a:t>
            </a:r>
            <a:r>
              <a:rPr lang="en-GB" sz="2800" i="1" dirty="0">
                <a:solidFill>
                  <a:schemeClr val="accent2">
                    <a:lumMod val="75000"/>
                  </a:schemeClr>
                </a:solidFill>
                <a:latin typeface="+mj-lt"/>
              </a:rPr>
              <a:t>rather</a:t>
            </a:r>
            <a:r>
              <a:rPr lang="en-GB" sz="2800" i="1" dirty="0">
                <a:latin typeface="+mj-lt"/>
              </a:rPr>
              <a:t> </a:t>
            </a:r>
            <a:r>
              <a:rPr lang="en-GB" sz="2800" i="1" dirty="0">
                <a:solidFill>
                  <a:srgbClr val="00B050"/>
                </a:solidFill>
                <a:latin typeface="+mj-lt"/>
              </a:rPr>
              <a:t>ingenious</a:t>
            </a:r>
            <a:r>
              <a:rPr lang="en-GB" sz="2800" i="1" dirty="0">
                <a:latin typeface="+mj-lt"/>
              </a:rPr>
              <a:t> </a:t>
            </a:r>
            <a:r>
              <a:rPr lang="en-GB" sz="2800" i="1" dirty="0">
                <a:solidFill>
                  <a:srgbClr val="00B050"/>
                </a:solidFill>
                <a:latin typeface="+mj-lt"/>
              </a:rPr>
              <a:t>detective</a:t>
            </a:r>
            <a:r>
              <a:rPr lang="en-GB" sz="2800" i="1" dirty="0">
                <a:latin typeface="+mj-lt"/>
              </a:rPr>
              <a:t> </a:t>
            </a:r>
            <a:r>
              <a:rPr lang="en-GB" sz="2800" i="1" u="sng" dirty="0">
                <a:solidFill>
                  <a:srgbClr val="0000FF"/>
                </a:solidFill>
                <a:latin typeface="+mj-lt"/>
              </a:rPr>
              <a:t>bear</a:t>
            </a:r>
            <a:r>
              <a:rPr lang="en-GB" sz="2800" i="1" dirty="0">
                <a:latin typeface="+mj-lt"/>
              </a:rPr>
              <a:t> </a:t>
            </a:r>
            <a:endParaRPr lang="en-GB" sz="2800" dirty="0">
              <a:latin typeface="+mj-lt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7A3312C1-9DFB-4156-BE62-A5B2407B1881}"/>
              </a:ext>
            </a:extLst>
          </p:cNvPr>
          <p:cNvSpPr/>
          <p:nvPr/>
        </p:nvSpPr>
        <p:spPr>
          <a:xfrm>
            <a:off x="3161283" y="3290617"/>
            <a:ext cx="855711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We can also expand </a:t>
            </a:r>
            <a:r>
              <a:rPr lang="en-GB" sz="2400" b="1" dirty="0">
                <a:ea typeface="Times New Roman" panose="02020603050405020304" pitchFamily="18" charset="0"/>
                <a:cs typeface="Arial" panose="020B0604020202020204" pitchFamily="34" charset="0"/>
              </a:rPr>
              <a:t>noun phrases </a:t>
            </a: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by adding a prepositional phrase after the head noun.</a:t>
            </a:r>
            <a:endParaRPr lang="en-GB" sz="2400" dirty="0">
              <a:ea typeface="Times New Roman" panose="02020603050405020304" pitchFamily="18" charset="0"/>
            </a:endParaRPr>
          </a:p>
        </p:txBody>
      </p:sp>
      <p:pic>
        <p:nvPicPr>
          <p:cNvPr id="9" name="Online Media 8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A6599E9E-F774-4949-9C70-8EE48A58D98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7"/>
              </p:ext>
            </p:extLst>
          </p:nvPr>
        </p:nvPicPr>
        <p:blipFill>
          <a:blip r:embed="rId8" cstate="print"/>
          <a:stretch>
            <a:fillRect/>
          </a:stretch>
        </p:blipFill>
        <p:spPr>
          <a:xfrm>
            <a:off x="3306281" y="5317412"/>
            <a:ext cx="812800" cy="812800"/>
          </a:xfrm>
          <a:prstGeom prst="rect">
            <a:avLst/>
          </a:prstGeom>
        </p:spPr>
      </p:pic>
      <p:pic>
        <p:nvPicPr>
          <p:cNvPr id="11" name="Online Media 10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2FCE533B-7AD9-9644-B807-8B27BEC8423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xmlns="" r:embed="rId9"/>
              </p:ext>
            </p:extLst>
          </p:nvPr>
        </p:nvPicPr>
        <p:blipFill>
          <a:blip r:embed="rId8" cstate="print"/>
          <a:stretch>
            <a:fillRect/>
          </a:stretch>
        </p:blipFill>
        <p:spPr>
          <a:xfrm>
            <a:off x="6808164" y="5317412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930450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3852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13188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8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10" y="830492"/>
            <a:ext cx="1057355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7030A0"/>
                </a:solidFill>
              </a:rPr>
              <a:t>Prepositions </a:t>
            </a:r>
          </a:p>
          <a:p>
            <a:pPr algn="ctr"/>
            <a:r>
              <a:rPr lang="en-GB" sz="2800" dirty="0">
                <a:solidFill>
                  <a:srgbClr val="7030A0"/>
                </a:solidFill>
              </a:rPr>
              <a:t>Prepositions </a:t>
            </a:r>
            <a:r>
              <a:rPr lang="en-GB" sz="2800" dirty="0"/>
              <a:t>tell us how words are related.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5648459" y="1978011"/>
            <a:ext cx="96475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above</a:t>
            </a:r>
            <a:endParaRPr lang="en-GB" b="1" dirty="0">
              <a:solidFill>
                <a:srgbClr val="7030A0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613210" y="2445232"/>
            <a:ext cx="51488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7030A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on</a:t>
            </a:r>
            <a:endParaRPr lang="en-GB" b="1" dirty="0">
              <a:solidFill>
                <a:srgbClr val="7030A0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726967" y="2626337"/>
            <a:ext cx="75636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over</a:t>
            </a:r>
            <a:endParaRPr lang="en-GB" b="1" dirty="0">
              <a:solidFill>
                <a:srgbClr val="7030A0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5628711" y="5193806"/>
            <a:ext cx="9743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below</a:t>
            </a:r>
            <a:endParaRPr lang="en-GB" dirty="0">
              <a:solidFill>
                <a:srgbClr val="7030A0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6967386" y="3961742"/>
            <a:ext cx="94448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inside</a:t>
            </a:r>
            <a:endParaRPr lang="en-GB" dirty="0">
              <a:solidFill>
                <a:srgbClr val="7030A0"/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4442282" y="3127653"/>
            <a:ext cx="114165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outside</a:t>
            </a:r>
            <a:endParaRPr lang="en-GB" dirty="0">
              <a:solidFill>
                <a:srgbClr val="7030A0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5498894" y="3555223"/>
            <a:ext cx="131343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between</a:t>
            </a:r>
            <a:endParaRPr lang="en-GB" dirty="0">
              <a:solidFill>
                <a:srgbClr val="7030A0"/>
              </a:solidFill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5658591" y="4423407"/>
            <a:ext cx="94448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under</a:t>
            </a:r>
            <a:endParaRPr lang="en-GB" dirty="0">
              <a:solidFill>
                <a:srgbClr val="7030A0"/>
              </a:solidFill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4376791" y="4059341"/>
            <a:ext cx="80284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from</a:t>
            </a:r>
            <a:endParaRPr lang="en-GB" dirty="0">
              <a:solidFill>
                <a:srgbClr val="7030A0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8954641" y="3001225"/>
            <a:ext cx="2561315" cy="156966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Prepositions</a:t>
            </a:r>
            <a:r>
              <a:rPr lang="en-GB" sz="2400" dirty="0"/>
              <a:t> are useful for adding extra information about a </a:t>
            </a:r>
            <a:r>
              <a:rPr lang="en-GB" sz="2400" b="1" dirty="0"/>
              <a:t>noun</a:t>
            </a:r>
            <a:r>
              <a:rPr lang="en-GB" sz="2400" dirty="0"/>
              <a:t>.</a:t>
            </a:r>
            <a:endParaRPr lang="en-GB" sz="4400" dirty="0">
              <a:effectLst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2085661" y="2722525"/>
            <a:ext cx="76174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with</a:t>
            </a:r>
            <a:endParaRPr lang="en-GB" dirty="0">
              <a:solidFill>
                <a:srgbClr val="7030A0"/>
              </a:solidFill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1802593" y="2291028"/>
            <a:ext cx="4475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of</a:t>
            </a:r>
            <a:endParaRPr lang="en-GB" dirty="0">
              <a:solidFill>
                <a:srgbClr val="7030A0"/>
              </a:solidFill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2093503" y="4691825"/>
            <a:ext cx="80284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from</a:t>
            </a:r>
            <a:endParaRPr lang="en-GB" dirty="0">
              <a:solidFill>
                <a:srgbClr val="7030A0"/>
              </a:solidFill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2600417" y="4175008"/>
            <a:ext cx="49398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by</a:t>
            </a:r>
            <a:endParaRPr lang="en-GB" dirty="0">
              <a:solidFill>
                <a:srgbClr val="7030A0"/>
              </a:solidFill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1424930" y="3198167"/>
            <a:ext cx="119936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without</a:t>
            </a:r>
            <a:endParaRPr lang="en-GB" dirty="0">
              <a:solidFill>
                <a:srgbClr val="7030A0"/>
              </a:solidFill>
            </a:endParaRPr>
          </a:p>
        </p:txBody>
      </p: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28667287-EF5F-5F43-ACF9-BC46BDD48FE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9693709" y="5226183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547424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0" dur="884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9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3" grpId="0"/>
      <p:bldP spid="14" grpId="0"/>
      <p:bldP spid="19" grpId="0"/>
      <p:bldP spid="20" grpId="0"/>
      <p:bldP spid="23" grpId="0"/>
      <p:bldP spid="25" grpId="0"/>
      <p:bldP spid="30" grpId="0"/>
      <p:bldP spid="32" grpId="0"/>
      <p:bldP spid="36" grpId="0" animBg="1"/>
      <p:bldP spid="43" grpId="0"/>
      <p:bldP spid="44" grpId="0"/>
      <p:bldP spid="45" grpId="0"/>
      <p:bldP spid="46" grpId="0"/>
      <p:bldP spid="4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90465" y="610196"/>
            <a:ext cx="1057355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Expanded Noun Phrases </a:t>
            </a:r>
          </a:p>
          <a:p>
            <a:pPr algn="ctr">
              <a:spcAft>
                <a:spcPts val="0"/>
              </a:spcAft>
            </a:pPr>
            <a:r>
              <a:rPr lang="en-GB" sz="2800" dirty="0">
                <a:ea typeface="Times New Roman" panose="02020603050405020304" pitchFamily="18" charset="0"/>
                <a:cs typeface="Arial" panose="020B0604020202020204" pitchFamily="34" charset="0"/>
              </a:rPr>
              <a:t>You can develop an </a:t>
            </a:r>
            <a:r>
              <a:rPr lang="en-GB" sz="2800" b="1" dirty="0">
                <a:ea typeface="Times New Roman" panose="02020603050405020304" pitchFamily="18" charset="0"/>
                <a:cs typeface="Arial" panose="020B0604020202020204" pitchFamily="34" charset="0"/>
              </a:rPr>
              <a:t>expanded noun phrase </a:t>
            </a:r>
            <a:r>
              <a:rPr lang="en-GB" sz="2800" dirty="0">
                <a:ea typeface="Times New Roman" panose="02020603050405020304" pitchFamily="18" charset="0"/>
                <a:cs typeface="Arial" panose="020B0604020202020204" pitchFamily="34" charset="0"/>
              </a:rPr>
              <a:t>by adding a </a:t>
            </a:r>
          </a:p>
          <a:p>
            <a:pPr algn="ctr">
              <a:spcAft>
                <a:spcPts val="0"/>
              </a:spcAft>
            </a:pPr>
            <a:r>
              <a:rPr lang="en-GB" sz="2800" dirty="0">
                <a:solidFill>
                  <a:srgbClr val="7030A0"/>
                </a:solidFill>
                <a:uFill>
                  <a:solidFill>
                    <a:srgbClr val="0000FF"/>
                  </a:solidFill>
                </a:uFill>
                <a:ea typeface="Times New Roman" panose="02020603050405020304" pitchFamily="18" charset="0"/>
                <a:cs typeface="Arial" panose="020B0604020202020204" pitchFamily="34" charset="0"/>
              </a:rPr>
              <a:t>prepositional phrase</a:t>
            </a:r>
            <a:r>
              <a:rPr lang="en-GB" sz="2800" dirty="0"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800" dirty="0"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800" dirty="0">
                <a:solidFill>
                  <a:srgbClr val="0000CC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85610" y="2461708"/>
            <a:ext cx="37126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an old, cloudy </a:t>
            </a:r>
            <a:r>
              <a:rPr lang="en-GB" sz="2800" u="sng" dirty="0"/>
              <a:t>bottle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797850" y="3429000"/>
            <a:ext cx="2561315" cy="2308324"/>
          </a:xfrm>
          <a:prstGeom prst="rect">
            <a:avLst/>
          </a:prstGeom>
          <a:solidFill>
            <a:srgbClr val="BA8CDC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Prepositions</a:t>
            </a:r>
          </a:p>
          <a:p>
            <a:pPr algn="ctr"/>
            <a:r>
              <a:rPr lang="en-GB" sz="2400" dirty="0"/>
              <a:t>with, of</a:t>
            </a:r>
          </a:p>
          <a:p>
            <a:pPr algn="ctr"/>
            <a:r>
              <a:rPr lang="en-GB" sz="2400" dirty="0"/>
              <a:t>b</a:t>
            </a:r>
            <a:r>
              <a:rPr lang="en-GB" sz="2400" dirty="0">
                <a:effectLst/>
              </a:rPr>
              <a:t>y, from</a:t>
            </a:r>
          </a:p>
          <a:p>
            <a:pPr algn="ctr"/>
            <a:r>
              <a:rPr lang="en-GB" sz="2400" dirty="0"/>
              <a:t>o</a:t>
            </a:r>
            <a:r>
              <a:rPr lang="en-GB" sz="2400" dirty="0">
                <a:effectLst/>
              </a:rPr>
              <a:t>n, under, below, between, inside, next to, over, by, in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85611" y="2993279"/>
            <a:ext cx="71932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+mj-lt"/>
              </a:rPr>
              <a:t>an old, cloudy </a:t>
            </a:r>
            <a:r>
              <a:rPr lang="en-GB" sz="2800" u="sng" dirty="0">
                <a:latin typeface="+mj-lt"/>
              </a:rPr>
              <a:t>bottle</a:t>
            </a:r>
            <a:r>
              <a:rPr lang="en-GB" sz="2800" dirty="0">
                <a:latin typeface="+mj-lt"/>
              </a:rPr>
              <a:t> </a:t>
            </a:r>
            <a:r>
              <a:rPr lang="en-GB" sz="2800" b="1" dirty="0">
                <a:solidFill>
                  <a:srgbClr val="7030A0"/>
                </a:solidFill>
                <a:latin typeface="+mj-lt"/>
              </a:rPr>
              <a:t>with</a:t>
            </a:r>
            <a:r>
              <a:rPr lang="en-GB" sz="2800" dirty="0">
                <a:solidFill>
                  <a:srgbClr val="7030A0"/>
                </a:solidFill>
                <a:latin typeface="+mj-lt"/>
              </a:rPr>
              <a:t> a message in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85611" y="3516499"/>
            <a:ext cx="71932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+mj-lt"/>
              </a:rPr>
              <a:t>an old, cloudy </a:t>
            </a:r>
            <a:r>
              <a:rPr lang="en-GB" sz="2800" u="sng" dirty="0">
                <a:latin typeface="+mj-lt"/>
              </a:rPr>
              <a:t>bottle</a:t>
            </a:r>
            <a:r>
              <a:rPr lang="en-GB" sz="2800" dirty="0">
                <a:latin typeface="+mj-lt"/>
              </a:rPr>
              <a:t> </a:t>
            </a:r>
            <a:r>
              <a:rPr lang="en-GB" sz="2800" b="1" dirty="0">
                <a:solidFill>
                  <a:srgbClr val="7030A0"/>
                </a:solidFill>
                <a:latin typeface="+mj-lt"/>
              </a:rPr>
              <a:t>on</a:t>
            </a:r>
            <a:r>
              <a:rPr lang="en-GB" sz="2800" dirty="0">
                <a:solidFill>
                  <a:srgbClr val="7030A0"/>
                </a:solidFill>
                <a:latin typeface="+mj-lt"/>
              </a:rPr>
              <a:t> the beach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85611" y="4093794"/>
            <a:ext cx="71932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+mj-lt"/>
              </a:rPr>
              <a:t>an old, cloudy </a:t>
            </a:r>
            <a:r>
              <a:rPr lang="en-GB" sz="2800" u="sng" dirty="0">
                <a:latin typeface="+mj-lt"/>
              </a:rPr>
              <a:t>bottle</a:t>
            </a:r>
            <a:r>
              <a:rPr lang="en-GB" sz="2800" dirty="0">
                <a:latin typeface="+mj-lt"/>
              </a:rPr>
              <a:t> </a:t>
            </a:r>
            <a:r>
              <a:rPr lang="en-GB" sz="2800" b="1" dirty="0">
                <a:solidFill>
                  <a:srgbClr val="7030A0"/>
                </a:solidFill>
                <a:latin typeface="+mj-lt"/>
              </a:rPr>
              <a:t>from</a:t>
            </a:r>
            <a:r>
              <a:rPr lang="en-GB" sz="2800" dirty="0">
                <a:solidFill>
                  <a:srgbClr val="7030A0"/>
                </a:solidFill>
                <a:latin typeface="+mj-lt"/>
              </a:rPr>
              <a:t> foreign shores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69558" y="5535740"/>
            <a:ext cx="7739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GB" sz="2800" dirty="0">
                <a:ea typeface="Times New Roman" panose="02020603050405020304" pitchFamily="18" charset="0"/>
                <a:cs typeface="Arial" panose="020B0604020202020204" pitchFamily="34" charset="0"/>
              </a:rPr>
              <a:t>The </a:t>
            </a:r>
            <a:r>
              <a:rPr lang="en-GB" sz="2800" dirty="0">
                <a:solidFill>
                  <a:srgbClr val="7030A0"/>
                </a:solidFill>
                <a:uFill>
                  <a:solidFill>
                    <a:srgbClr val="0000FF"/>
                  </a:solidFill>
                </a:uFill>
                <a:ea typeface="Times New Roman" panose="02020603050405020304" pitchFamily="18" charset="0"/>
                <a:cs typeface="Arial" panose="020B0604020202020204" pitchFamily="34" charset="0"/>
              </a:rPr>
              <a:t>prepositional phrase </a:t>
            </a:r>
            <a:r>
              <a:rPr lang="en-GB" sz="2800" dirty="0">
                <a:ea typeface="Times New Roman" panose="02020603050405020304" pitchFamily="18" charset="0"/>
                <a:cs typeface="Arial" panose="020B0604020202020204" pitchFamily="34" charset="0"/>
              </a:rPr>
              <a:t>modifies the </a:t>
            </a:r>
            <a:r>
              <a:rPr lang="en-GB" sz="2800" b="1" dirty="0">
                <a:ea typeface="Times New Roman" panose="02020603050405020304" pitchFamily="18" charset="0"/>
                <a:cs typeface="Arial" panose="020B0604020202020204" pitchFamily="34" charset="0"/>
              </a:rPr>
              <a:t>noun</a:t>
            </a:r>
            <a:r>
              <a:rPr lang="en-GB" sz="2800" dirty="0"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800" dirty="0">
              <a:ea typeface="Times New Roman" panose="02020603050405020304" pitchFamily="18" charset="0"/>
            </a:endParaRPr>
          </a:p>
        </p:txBody>
      </p: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2D9C1A2C-F478-904D-B8E7-450150B2C04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9924715" y="1910518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2504246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3561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 uiExpand="1" build="p"/>
      <p:bldP spid="5" grpId="0" uiExpand="1" build="p"/>
      <p:bldP spid="9" grpId="0" animBg="1"/>
      <p:bldP spid="10" grpId="0" uiExpand="1" build="p"/>
      <p:bldP spid="11" grpId="0" uiExpand="1" build="p"/>
      <p:bldP spid="12" grpId="0" uiExpand="1" build="p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10" y="830492"/>
            <a:ext cx="1057355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Building Expanded Noun Phrases </a:t>
            </a:r>
          </a:p>
          <a:p>
            <a:pPr algn="ctr">
              <a:spcAft>
                <a:spcPts val="0"/>
              </a:spcAft>
            </a:pPr>
            <a:r>
              <a:rPr lang="en-GB" sz="800" dirty="0">
                <a:solidFill>
                  <a:srgbClr val="0000CC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85610" y="1807026"/>
            <a:ext cx="53103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an old and crumpled treasure </a:t>
            </a:r>
            <a:r>
              <a:rPr lang="en-GB" sz="2800" u="sng" dirty="0"/>
              <a:t>map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797850" y="3429000"/>
            <a:ext cx="2561315" cy="2308324"/>
          </a:xfrm>
          <a:prstGeom prst="rect">
            <a:avLst/>
          </a:prstGeom>
          <a:solidFill>
            <a:srgbClr val="BA8CDC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Prepositions</a:t>
            </a:r>
          </a:p>
          <a:p>
            <a:pPr algn="ctr"/>
            <a:r>
              <a:rPr lang="en-GB" sz="2400" dirty="0"/>
              <a:t>with, of</a:t>
            </a:r>
          </a:p>
          <a:p>
            <a:pPr algn="ctr"/>
            <a:r>
              <a:rPr lang="en-GB" sz="2400" dirty="0"/>
              <a:t>b</a:t>
            </a:r>
            <a:r>
              <a:rPr lang="en-GB" sz="2400" dirty="0">
                <a:effectLst/>
              </a:rPr>
              <a:t>y, from</a:t>
            </a:r>
          </a:p>
          <a:p>
            <a:pPr algn="ctr"/>
            <a:r>
              <a:rPr lang="en-GB" sz="2400" dirty="0"/>
              <a:t>o</a:t>
            </a:r>
            <a:r>
              <a:rPr lang="en-GB" sz="2400" dirty="0">
                <a:effectLst/>
              </a:rPr>
              <a:t>n, under, below, between, inside, next to, over, by, in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85611" y="2393774"/>
            <a:ext cx="71932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 wooden </a:t>
            </a:r>
            <a:r>
              <a:rPr lang="en-GB" sz="2800" u="sng" dirty="0"/>
              <a:t>planks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85611" y="2861817"/>
            <a:ext cx="71932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 gold </a:t>
            </a:r>
            <a:r>
              <a:rPr lang="en-GB" sz="2800" u="sng" dirty="0"/>
              <a:t>coin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85610" y="5529789"/>
            <a:ext cx="8012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Choose a noun phrase. Expand it using a preposition.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85611" y="3439112"/>
            <a:ext cx="71932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slimy </a:t>
            </a:r>
            <a:r>
              <a:rPr lang="en-GB" sz="2800" u="sng" dirty="0"/>
              <a:t>seaweed</a:t>
            </a:r>
          </a:p>
        </p:txBody>
      </p:sp>
      <p:sp>
        <p:nvSpPr>
          <p:cNvPr id="6" name="Rectangle 5"/>
          <p:cNvSpPr/>
          <p:nvPr/>
        </p:nvSpPr>
        <p:spPr>
          <a:xfrm>
            <a:off x="5919954" y="1796547"/>
            <a:ext cx="186461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7030A0"/>
                </a:solidFill>
                <a:latin typeface="Calibri Light"/>
              </a:rPr>
              <a:t>in</a:t>
            </a:r>
            <a:r>
              <a:rPr lang="en-GB" sz="2800" dirty="0">
                <a:solidFill>
                  <a:srgbClr val="7030A0"/>
                </a:solidFill>
                <a:latin typeface="Calibri Light"/>
              </a:rPr>
              <a:t> the trunk</a:t>
            </a:r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3641797" y="2396400"/>
            <a:ext cx="30824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7030A0"/>
                </a:solidFill>
                <a:latin typeface="Calibri Light"/>
              </a:rPr>
              <a:t>from</a:t>
            </a:r>
            <a:r>
              <a:rPr lang="en-GB" sz="2800" dirty="0">
                <a:solidFill>
                  <a:srgbClr val="7030A0"/>
                </a:solidFill>
                <a:latin typeface="Calibri Light"/>
              </a:rPr>
              <a:t> a wrecked ship</a:t>
            </a:r>
            <a:endParaRPr lang="en-GB" dirty="0"/>
          </a:p>
        </p:txBody>
      </p:sp>
      <p:sp>
        <p:nvSpPr>
          <p:cNvPr id="16" name="Rectangle 15"/>
          <p:cNvSpPr/>
          <p:nvPr/>
        </p:nvSpPr>
        <p:spPr>
          <a:xfrm>
            <a:off x="2410895" y="2873743"/>
            <a:ext cx="33574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7030A0"/>
                </a:solidFill>
                <a:latin typeface="Calibri Light"/>
              </a:rPr>
              <a:t>with</a:t>
            </a:r>
            <a:r>
              <a:rPr lang="en-GB" sz="2800" dirty="0">
                <a:solidFill>
                  <a:srgbClr val="7030A0"/>
                </a:solidFill>
                <a:latin typeface="Calibri Light"/>
              </a:rPr>
              <a:t> strange markings</a:t>
            </a:r>
            <a:endParaRPr lang="en-GB" dirty="0"/>
          </a:p>
        </p:txBody>
      </p:sp>
      <p:sp>
        <p:nvSpPr>
          <p:cNvPr id="17" name="Rectangle 16"/>
          <p:cNvSpPr/>
          <p:nvPr/>
        </p:nvSpPr>
        <p:spPr>
          <a:xfrm>
            <a:off x="3016384" y="3448256"/>
            <a:ext cx="25926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7030A0"/>
                </a:solidFill>
                <a:latin typeface="Calibri Light"/>
              </a:rPr>
              <a:t>below</a:t>
            </a:r>
            <a:r>
              <a:rPr lang="en-GB" sz="2800" dirty="0">
                <a:solidFill>
                  <a:srgbClr val="7030A0"/>
                </a:solidFill>
                <a:latin typeface="Calibri Light"/>
              </a:rPr>
              <a:t> the waves</a:t>
            </a:r>
            <a:endParaRPr lang="en-GB" dirty="0"/>
          </a:p>
        </p:txBody>
      </p:sp>
      <p:sp>
        <p:nvSpPr>
          <p:cNvPr id="18" name="Rounded Rectangular Callout 2"/>
          <p:cNvSpPr/>
          <p:nvPr/>
        </p:nvSpPr>
        <p:spPr>
          <a:xfrm>
            <a:off x="790463" y="687178"/>
            <a:ext cx="1342724" cy="46627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0000FF"/>
                </a:solidFill>
              </a:rPr>
              <a:t>Examples</a:t>
            </a:r>
          </a:p>
        </p:txBody>
      </p: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F4A5C731-F1AC-1F49-9996-15DF0291990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10022263" y="1760458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1734825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0"/>
    </mc:Choice>
    <mc:Fallback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229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 uiExpand="1" build="p"/>
      <p:bldP spid="10" grpId="0" uiExpand="1" build="p"/>
      <p:bldP spid="11" grpId="0" uiExpand="1" build="p"/>
      <p:bldP spid="13" grpId="0" build="p"/>
      <p:bldP spid="14" grpId="0" uiExpand="1" build="p"/>
      <p:bldP spid="6" grpId="0"/>
      <p:bldP spid="15" grpId="0"/>
      <p:bldP spid="16" grpId="0"/>
      <p:bldP spid="17" grpId="0"/>
      <p:bldP spid="18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8|6.1|17.3|8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1|0.2|0.2|0.1|0.3|0.2|0.3|0.2|0.2|0.3|0.2|0.3|0.3|0.4|0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|2.1|1.4|3.3|26.5|5.2|12|15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6|1.5|1.6|1.6|1.9|24.9|1.1|4.5|4.3|5.7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337</TotalTime>
  <Words>232</Words>
  <Application>Microsoft Office PowerPoint</Application>
  <PresentationFormat>Custom</PresentationFormat>
  <Paragraphs>55</Paragraphs>
  <Slides>4</Slides>
  <Notes>4</Notes>
  <HiddenSlides>0</HiddenSlides>
  <MMClips>5</MMClips>
  <ScaleCrop>false</ScaleCrop>
  <HeadingPairs>
    <vt:vector size="6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  <vt:variant>
        <vt:lpstr>Custom Shows</vt:lpstr>
      </vt:variant>
      <vt:variant>
        <vt:i4>1</vt:i4>
      </vt:variant>
    </vt:vector>
  </HeadingPairs>
  <TitlesOfParts>
    <vt:vector size="6" baseType="lpstr">
      <vt:lpstr>Office Theme</vt:lpstr>
      <vt:lpstr>Expanding Noun Phrases using Prepositional Phrases</vt:lpstr>
      <vt:lpstr>Slide 2</vt:lpstr>
      <vt:lpstr>Slide 3</vt:lpstr>
      <vt:lpstr>Slide 4</vt:lpstr>
      <vt:lpstr>Custom Show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Grace Woollard</dc:creator>
  <cp:lastModifiedBy>Windows User</cp:lastModifiedBy>
  <cp:revision>20</cp:revision>
  <dcterms:created xsi:type="dcterms:W3CDTF">2018-11-27T19:30:09Z</dcterms:created>
  <dcterms:modified xsi:type="dcterms:W3CDTF">2020-04-29T10:39:26Z</dcterms:modified>
</cp:coreProperties>
</file>