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5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14.xml" ContentType="application/vnd.openxmlformats-officedocument.presentationml.tags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9.xml" ContentType="application/vnd.openxmlformats-officedocument.presentationml.notesSlide+xml"/>
  <Override PartName="/ppt/tags/tag27.xml" ContentType="application/vnd.openxmlformats-officedocument.presentationml.tags+xml"/>
  <Override PartName="/ppt/notesSlides/notesSlide10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70" r:id="rId3"/>
    <p:sldId id="310" r:id="rId4"/>
    <p:sldId id="311" r:id="rId5"/>
    <p:sldId id="301" r:id="rId6"/>
    <p:sldId id="312" r:id="rId7"/>
    <p:sldId id="307" r:id="rId8"/>
    <p:sldId id="281" r:id="rId9"/>
    <p:sldId id="308" r:id="rId10"/>
    <p:sldId id="295" r:id="rId11"/>
    <p:sldId id="314" r:id="rId12"/>
    <p:sldId id="313" r:id="rId13"/>
    <p:sldId id="297" r:id="rId14"/>
    <p:sldId id="298" r:id="rId15"/>
    <p:sldId id="300" r:id="rId16"/>
    <p:sldId id="299" r:id="rId17"/>
    <p:sldId id="302" r:id="rId18"/>
    <p:sldId id="309" r:id="rId19"/>
    <p:sldId id="303" r:id="rId20"/>
    <p:sldId id="264" r:id="rId21"/>
    <p:sldId id="275" r:id="rId22"/>
    <p:sldId id="280" r:id="rId23"/>
    <p:sldId id="288" r:id="rId24"/>
    <p:sldId id="279" r:id="rId25"/>
    <p:sldId id="304" r:id="rId26"/>
    <p:sldId id="305" r:id="rId27"/>
    <p:sldId id="306" r:id="rId28"/>
    <p:sldId id="289" r:id="rId29"/>
    <p:sldId id="294" r:id="rId30"/>
    <p:sldId id="276" r:id="rId31"/>
    <p:sldId id="277" r:id="rId32"/>
    <p:sldId id="269" r:id="rId33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00FF99"/>
    <a:srgbClr val="66FF66"/>
    <a:srgbClr val="99CCFF"/>
    <a:srgbClr val="CCFFCC"/>
    <a:srgbClr val="FFCC99"/>
    <a:srgbClr val="66CCFF"/>
    <a:srgbClr val="66FFFF"/>
    <a:srgbClr val="FFCC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90" autoAdjust="0"/>
    <p:restoredTop sz="80710" autoAdjust="0"/>
  </p:normalViewPr>
  <p:slideViewPr>
    <p:cSldViewPr>
      <p:cViewPr varScale="1">
        <p:scale>
          <a:sx n="91" d="100"/>
          <a:sy n="91" d="100"/>
        </p:scale>
        <p:origin x="168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C2328-2108-418F-B236-9C235D56BD67}" type="datetimeFigureOut">
              <a:rPr lang="en-GB" smtClean="0"/>
              <a:pPr/>
              <a:t>23/09/2019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3CE3C-DEA2-44B4-9538-B906B3C945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1874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7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5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4" y="9428585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7" y="9428585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804CBF-10E7-464B-A564-078C8E727B3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5389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PE on a Thursday with Neal. Please ensure your child wears their kit to school on a Thursday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Music will be taught by Holly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Cross curricular</a:t>
            </a:r>
            <a:r>
              <a:rPr lang="en-GB" baseline="0" dirty="0" smtClean="0"/>
              <a:t> </a:t>
            </a:r>
            <a:r>
              <a:rPr lang="en-GB" dirty="0" smtClean="0"/>
              <a:t>activities,</a:t>
            </a:r>
          </a:p>
          <a:p>
            <a:endParaRPr lang="en-GB" dirty="0" smtClean="0"/>
          </a:p>
          <a:p>
            <a:r>
              <a:rPr lang="en-GB" dirty="0" smtClean="0"/>
              <a:t>Go over Prime Areas and Specific Areas</a:t>
            </a:r>
          </a:p>
          <a:p>
            <a:endParaRPr lang="en-GB" dirty="0" smtClean="0"/>
          </a:p>
          <a:p>
            <a:r>
              <a:rPr lang="en-GB" dirty="0" smtClean="0"/>
              <a:t>Curriculum areas</a:t>
            </a:r>
            <a:r>
              <a:rPr lang="en-GB" baseline="0" dirty="0" smtClean="0"/>
              <a:t> reflected inside and out - </a:t>
            </a:r>
            <a:r>
              <a:rPr lang="en-GB" dirty="0" smtClean="0"/>
              <a:t>Clothes can get messy!</a:t>
            </a:r>
          </a:p>
          <a:p>
            <a:endParaRPr lang="en-GB" dirty="0" smtClean="0"/>
          </a:p>
          <a:p>
            <a:r>
              <a:rPr lang="en-GB" dirty="0" smtClean="0"/>
              <a:t>Activities topics</a:t>
            </a:r>
            <a:r>
              <a:rPr lang="en-GB" baseline="0" dirty="0" smtClean="0"/>
              <a:t> flexible, follow </a:t>
            </a:r>
            <a:r>
              <a:rPr lang="en-GB" baseline="0" dirty="0" err="1" smtClean="0"/>
              <a:t>chns</a:t>
            </a:r>
            <a:r>
              <a:rPr lang="en-GB" baseline="0" dirty="0" smtClean="0"/>
              <a:t> interests to ensure engagement</a:t>
            </a:r>
          </a:p>
          <a:p>
            <a:endParaRPr lang="en-GB" dirty="0" smtClean="0"/>
          </a:p>
          <a:p>
            <a:r>
              <a:rPr lang="en-GB" dirty="0" smtClean="0"/>
              <a:t>Build independence in the class, activities child initiated – focus groups with teacher</a:t>
            </a:r>
            <a:r>
              <a:rPr lang="en-GB" baseline="0" dirty="0" smtClean="0"/>
              <a:t> and activities/challenges set up, </a:t>
            </a:r>
            <a:r>
              <a:rPr lang="en-GB" baseline="0" dirty="0" err="1" smtClean="0"/>
              <a:t>chn</a:t>
            </a:r>
            <a:r>
              <a:rPr lang="en-GB" baseline="0" dirty="0" smtClean="0"/>
              <a:t> choose learning activities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Observe and assess through observations of children and what they are able to do consistently and independently</a:t>
            </a:r>
          </a:p>
          <a:p>
            <a:endParaRPr lang="en-GB" baseline="0" dirty="0" smtClean="0"/>
          </a:p>
          <a:p>
            <a:r>
              <a:rPr lang="en-GB" baseline="0" dirty="0" smtClean="0"/>
              <a:t>Encourage input from home so have holistic picture of the child’s development – more information in Sept.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Cross curricular</a:t>
            </a:r>
            <a:r>
              <a:rPr lang="en-GB" baseline="0" dirty="0" smtClean="0"/>
              <a:t> </a:t>
            </a:r>
            <a:r>
              <a:rPr lang="en-GB" dirty="0" smtClean="0"/>
              <a:t>activities,</a:t>
            </a:r>
          </a:p>
          <a:p>
            <a:endParaRPr lang="en-GB" dirty="0" smtClean="0"/>
          </a:p>
          <a:p>
            <a:r>
              <a:rPr lang="en-GB" dirty="0" smtClean="0"/>
              <a:t>Go over Prime Areas and Specific Areas</a:t>
            </a:r>
          </a:p>
          <a:p>
            <a:endParaRPr lang="en-GB" dirty="0" smtClean="0"/>
          </a:p>
          <a:p>
            <a:r>
              <a:rPr lang="en-GB" dirty="0" smtClean="0"/>
              <a:t>Curriculum areas</a:t>
            </a:r>
            <a:r>
              <a:rPr lang="en-GB" baseline="0" dirty="0" smtClean="0"/>
              <a:t> reflected inside and out - </a:t>
            </a:r>
            <a:r>
              <a:rPr lang="en-GB" dirty="0" smtClean="0"/>
              <a:t>Clothes can get messy!</a:t>
            </a:r>
          </a:p>
          <a:p>
            <a:endParaRPr lang="en-GB" dirty="0" smtClean="0"/>
          </a:p>
          <a:p>
            <a:r>
              <a:rPr lang="en-GB" dirty="0" smtClean="0"/>
              <a:t>Activities topics</a:t>
            </a:r>
            <a:r>
              <a:rPr lang="en-GB" baseline="0" dirty="0" smtClean="0"/>
              <a:t> flexible, follow </a:t>
            </a:r>
            <a:r>
              <a:rPr lang="en-GB" baseline="0" dirty="0" err="1" smtClean="0"/>
              <a:t>chns</a:t>
            </a:r>
            <a:r>
              <a:rPr lang="en-GB" baseline="0" dirty="0" smtClean="0"/>
              <a:t> interests to ensure engagement</a:t>
            </a:r>
          </a:p>
          <a:p>
            <a:endParaRPr lang="en-GB" dirty="0" smtClean="0"/>
          </a:p>
          <a:p>
            <a:r>
              <a:rPr lang="en-GB" dirty="0" smtClean="0"/>
              <a:t>Build independence in the class, activities child initiated – focus groups with teacher</a:t>
            </a:r>
            <a:r>
              <a:rPr lang="en-GB" baseline="0" dirty="0" smtClean="0"/>
              <a:t> and activities/challenges set up, </a:t>
            </a:r>
            <a:r>
              <a:rPr lang="en-GB" baseline="0" dirty="0" err="1" smtClean="0"/>
              <a:t>chn</a:t>
            </a:r>
            <a:r>
              <a:rPr lang="en-GB" baseline="0" dirty="0" smtClean="0"/>
              <a:t> choose learning activities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Observe and assess through observations of children and what they are able to do consistently and independently</a:t>
            </a:r>
          </a:p>
          <a:p>
            <a:endParaRPr lang="en-GB" baseline="0" dirty="0" smtClean="0"/>
          </a:p>
          <a:p>
            <a:r>
              <a:rPr lang="en-GB" baseline="0" dirty="0" smtClean="0"/>
              <a:t>Encourage input from home so have holistic picture of the child’s development – more information in Sept.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Cross curricular</a:t>
            </a:r>
            <a:r>
              <a:rPr lang="en-GB" baseline="0" dirty="0" smtClean="0"/>
              <a:t> </a:t>
            </a:r>
            <a:r>
              <a:rPr lang="en-GB" dirty="0" smtClean="0"/>
              <a:t>activities,</a:t>
            </a:r>
          </a:p>
          <a:p>
            <a:endParaRPr lang="en-GB" dirty="0" smtClean="0"/>
          </a:p>
          <a:p>
            <a:r>
              <a:rPr lang="en-GB" dirty="0" smtClean="0"/>
              <a:t>Go over Prime Areas and Specific Areas</a:t>
            </a:r>
          </a:p>
          <a:p>
            <a:endParaRPr lang="en-GB" dirty="0" smtClean="0"/>
          </a:p>
          <a:p>
            <a:r>
              <a:rPr lang="en-GB" dirty="0" smtClean="0"/>
              <a:t>Curriculum areas</a:t>
            </a:r>
            <a:r>
              <a:rPr lang="en-GB" baseline="0" dirty="0" smtClean="0"/>
              <a:t> reflected inside and out - </a:t>
            </a:r>
            <a:r>
              <a:rPr lang="en-GB" dirty="0" smtClean="0"/>
              <a:t>Clothes can get messy!</a:t>
            </a:r>
          </a:p>
          <a:p>
            <a:endParaRPr lang="en-GB" dirty="0" smtClean="0"/>
          </a:p>
          <a:p>
            <a:r>
              <a:rPr lang="en-GB" dirty="0" smtClean="0"/>
              <a:t>Activities topics</a:t>
            </a:r>
            <a:r>
              <a:rPr lang="en-GB" baseline="0" dirty="0" smtClean="0"/>
              <a:t> flexible, follow </a:t>
            </a:r>
            <a:r>
              <a:rPr lang="en-GB" baseline="0" dirty="0" err="1" smtClean="0"/>
              <a:t>chns</a:t>
            </a:r>
            <a:r>
              <a:rPr lang="en-GB" baseline="0" dirty="0" smtClean="0"/>
              <a:t> interests to ensure engagement</a:t>
            </a:r>
          </a:p>
          <a:p>
            <a:endParaRPr lang="en-GB" dirty="0" smtClean="0"/>
          </a:p>
          <a:p>
            <a:r>
              <a:rPr lang="en-GB" dirty="0" smtClean="0"/>
              <a:t>Build independence in the class, activities child initiated – focus groups with teacher</a:t>
            </a:r>
            <a:r>
              <a:rPr lang="en-GB" baseline="0" dirty="0" smtClean="0"/>
              <a:t> and activities/challenges set up, </a:t>
            </a:r>
            <a:r>
              <a:rPr lang="en-GB" baseline="0" dirty="0" err="1" smtClean="0"/>
              <a:t>chn</a:t>
            </a:r>
            <a:r>
              <a:rPr lang="en-GB" baseline="0" dirty="0" smtClean="0"/>
              <a:t> choose learning activities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Observe and assess through observations of children and what they are able to do consistently and independently</a:t>
            </a:r>
          </a:p>
          <a:p>
            <a:endParaRPr lang="en-GB" baseline="0" dirty="0" smtClean="0"/>
          </a:p>
          <a:p>
            <a:r>
              <a:rPr lang="en-GB" baseline="0" dirty="0" smtClean="0"/>
              <a:t>Encourage input from home so have holistic picture of the child’s development – more information in Sept.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7952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Some</a:t>
            </a:r>
            <a:r>
              <a:rPr lang="en-GB" baseline="0" dirty="0" smtClean="0"/>
              <a:t> examples of how the curriculum is delivered in Giraffes – Prime Areas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Some examples of</a:t>
            </a:r>
            <a:r>
              <a:rPr lang="en-GB" baseline="0" dirty="0" smtClean="0"/>
              <a:t> how curriculum is delivered in Giraffes – Specific Areas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dirty="0" smtClean="0">
                <a:solidFill>
                  <a:srgbClr val="FF0000"/>
                </a:solidFill>
              </a:rPr>
              <a:t>expectations for the end of the year</a:t>
            </a:r>
            <a:r>
              <a:rPr lang="en-GB" sz="1200" baseline="0" dirty="0" smtClean="0">
                <a:solidFill>
                  <a:srgbClr val="FF0000"/>
                </a:solidFill>
              </a:rPr>
              <a:t> – reports will assess </a:t>
            </a:r>
            <a:r>
              <a:rPr lang="en-GB" sz="1200" dirty="0" smtClean="0">
                <a:solidFill>
                  <a:srgbClr val="FF0000"/>
                </a:solidFill>
              </a:rPr>
              <a:t>the children as either emerging, expected or exceeding (this truly means exceeding as it means a child is working at the level of a seven year old) against the EYFS framework.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Systematic, synthetic scheme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As they learn the sounds and graphemes, we will teach your child to blend by hearing the words in Fred Talk 1</a:t>
            </a:r>
            <a:r>
              <a:rPr lang="en-US" baseline="30000" dirty="0" smtClean="0"/>
              <a:t>st</a:t>
            </a:r>
            <a:r>
              <a:rPr lang="en-US" dirty="0" smtClean="0"/>
              <a:t>. Once they know the graphemes they can sound-blend/Fred Talk to read words.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26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Systematic, synthetic scheme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As they learn the sounds and graphemes, we will teach your child to blend by hearing the words in Fred Talk 1</a:t>
            </a:r>
            <a:r>
              <a:rPr lang="en-US" baseline="30000" dirty="0" smtClean="0"/>
              <a:t>st</a:t>
            </a:r>
            <a:r>
              <a:rPr lang="en-US" dirty="0" smtClean="0"/>
              <a:t>. Once they know the graphemes they can sound-blend/Fred Talk to read words.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27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October 2017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B7912-E8B7-43C4-AC4F-E89456E2501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77561-C7AB-41E7-9048-0B038F4700BF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October 2017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21250-CD83-449A-A45E-15433C84F41A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F8FDF-37FA-4C57-86C9-D4F9FFC14250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152DE-EC42-4055-BF06-256C5B55C470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176ED-4F4A-4905-8706-AC1D5BEDBD44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0FA84-4395-4E70-BE8B-43D48E9270A6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BB58E-8C8E-4EAC-8989-DBA3FB9E2719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1FADC-6B19-4714-A5BB-F053553661A5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354D2-D69E-4C1D-99E5-E178A1EABF18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FA2D3-4ABF-4AA1-9BDF-D426FE7957CD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8125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F12B0A8-C065-42AD-A86F-42CF232B20CF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October 2017</a:t>
            </a:r>
            <a:endParaRPr lang="en-GB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96127E-D87D-4375-8902-E32C5EA53A73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31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56325" y="6237288"/>
            <a:ext cx="27717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ungrylittleminds.campaign.gov.uk/#3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url?sa=i&amp;rct=j&amp;q=&amp;esrc=s&amp;source=images&amp;cd=&amp;cad=rja&amp;uact=8&amp;ved=2ahUKEwiv8sX47vvdAhUxM-wKHZBLBvkQjRx6BAgBEAU&amp;url=http://www.thechildmindingcafe.co.uk/2013/04/an-introduction-to-the-7-areas-of-learning-development/&amp;psig=AOvVaw0uWipdSB-IslnRACNpkrOA&amp;ust=1539260644271689" TargetMode="Externa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8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5" Type="http://schemas.openxmlformats.org/officeDocument/2006/relationships/image" Target="../media/image45.jpeg"/><Relationship Id="rId4" Type="http://schemas.openxmlformats.org/officeDocument/2006/relationships/hyperlink" Target="http://images.google.com/imgres?imgurl=http://www.randomclipart.com/clipart/images/cartoon-archery-target-1109.png&amp;imgrefurl=http://www.randomclipart.com/239-cartoon-archery-target/&amp;usg=__uC-iXGUkACKSSL2iK0drjqxxg9U=&amp;h=300&amp;w=300&amp;sz=112&amp;hl=en&amp;start=1&amp;zoom=1&amp;itbs=1&amp;tbnid=1uqEWU_AFp0K7M:&amp;tbnh=116&amp;tbnw=116&amp;prev=/search?q=target+cartoon&amp;hl=en&amp;safe=active&amp;gbv=2&amp;biw=1024&amp;bih=585&amp;sout=1&amp;tbm=isch&amp;ei=nTpnTpWxHcjCtAbtsKDtC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owl.co.uk/home/reading-site/expert-help/phonics-made-easy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4" Type="http://schemas.openxmlformats.org/officeDocument/2006/relationships/hyperlink" Target="https://bouncebackparenting.com/cant-miss-fun-for-your-4-6-year-old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undationyears.org.uk/wp-content/uploads/2012/03/Development-Matters-FINAL-PRINT-AMENDED.pdf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5" Type="http://schemas.openxmlformats.org/officeDocument/2006/relationships/hyperlink" Target="http://www.foundationyears.org.uk/files/2015/01/EYFS_Parents_Guide-amended1.pdf" TargetMode="External"/><Relationship Id="rId4" Type="http://schemas.openxmlformats.org/officeDocument/2006/relationships/hyperlink" Target="http://www.foundationyears.org.uk/files/2015/04/4Children_ParentsGuide_2015_FINAL_WEBv2.pdf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64995" y="6237288"/>
            <a:ext cx="2895600" cy="476250"/>
          </a:xfrm>
        </p:spPr>
        <p:txBody>
          <a:bodyPr/>
          <a:lstStyle/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6322" y="114300"/>
            <a:ext cx="6400800" cy="1340768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Welcome to </a:t>
            </a:r>
            <a:r>
              <a:rPr lang="en-GB" b="1" dirty="0" smtClean="0">
                <a:solidFill>
                  <a:srgbClr val="0070C0"/>
                </a:solidFill>
              </a:rPr>
              <a:t>Giraffe Class’ </a:t>
            </a:r>
          </a:p>
          <a:p>
            <a:r>
              <a:rPr lang="en-GB" b="1" dirty="0" smtClean="0">
                <a:solidFill>
                  <a:srgbClr val="0070C0"/>
                </a:solidFill>
              </a:rPr>
              <a:t>Meet the Teacher Evening</a:t>
            </a:r>
            <a:endParaRPr lang="en-GB" b="1" dirty="0">
              <a:solidFill>
                <a:srgbClr val="0070C0"/>
              </a:solidFill>
            </a:endParaRPr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  <p:pic>
        <p:nvPicPr>
          <p:cNvPr id="2053" name="Picture 5" descr="girraff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39920" y="8545831"/>
            <a:ext cx="2250231" cy="32727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C:\Users\mscobie.KEW\AppData\Local\Microsoft\Windows\Temporary Internet Files\Content.Word\IMG_638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119" y="368905"/>
            <a:ext cx="2056331" cy="1717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C:\Users\mscobie.KEW\AppData\Local\Microsoft\Windows\Temporary Internet Files\Content.Word\IMG_638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07897" y="422806"/>
            <a:ext cx="2154555" cy="1609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C:\Users\mscobie.KEW\AppData\Local\Microsoft\Windows\Temporary Internet Files\Content.Word\IMG_642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04651" y="1597025"/>
            <a:ext cx="2180525" cy="1558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IMG_643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511090"/>
            <a:ext cx="1787525" cy="1335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IMG_653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29819" y="1738045"/>
            <a:ext cx="2237690" cy="1671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IMG_645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2856" y="4616239"/>
            <a:ext cx="2128306" cy="15900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IMG_653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97870" y="2789476"/>
            <a:ext cx="2206072" cy="16493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IMG_647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46779" y="3973479"/>
            <a:ext cx="1631950" cy="1219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IMG_655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32879" y="4150299"/>
            <a:ext cx="2219325" cy="16573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/>
              <a:t>Overview of the evening </a:t>
            </a:r>
            <a:br>
              <a:rPr lang="en-GB" sz="3200"/>
            </a:br>
            <a:endParaRPr lang="en-GB" sz="3200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95536" y="1124744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PATHS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Early </a:t>
            </a:r>
            <a:r>
              <a:rPr lang="en-GB" sz="2000" dirty="0" smtClean="0">
                <a:latin typeface="Century Gothic" pitchFamily="34" charset="0"/>
              </a:rPr>
              <a:t>Years Foundation Stage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Timetable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Assessment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Input from home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A ‘Good Level of Development’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Examples of </a:t>
            </a:r>
            <a:r>
              <a:rPr lang="en-GB" sz="2000" dirty="0" smtClean="0">
                <a:latin typeface="Century Gothic" pitchFamily="34" charset="0"/>
              </a:rPr>
              <a:t>Early Learning Goal Expectations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Home Learning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Phonics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Home School Agreement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Useful websites &amp; information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Handouts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Questions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3200" dirty="0">
              <a:latin typeface="Century Gothic" pitchFamily="34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27584" y="404664"/>
            <a:ext cx="7302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Focus on the positive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28" y="1471553"/>
            <a:ext cx="8208912" cy="4600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764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188640"/>
            <a:ext cx="6984776" cy="57861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+mj-lt"/>
              </a:rPr>
              <a:t>Cakes on Birthdays</a:t>
            </a:r>
          </a:p>
          <a:p>
            <a:endParaRPr lang="en-GB" sz="3200" dirty="0">
              <a:latin typeface="+mj-lt"/>
            </a:endParaRPr>
          </a:p>
          <a:p>
            <a:r>
              <a:rPr lang="en-GB" sz="3200" dirty="0" smtClean="0">
                <a:latin typeface="+mj-lt"/>
              </a:rPr>
              <a:t>Due to allergies and time constraints, we ask that if you wish to give out birthday cakes or party bags on your child’s birthday you do </a:t>
            </a:r>
          </a:p>
          <a:p>
            <a:r>
              <a:rPr lang="en-GB" sz="3200" dirty="0" smtClean="0">
                <a:latin typeface="+mj-lt"/>
              </a:rPr>
              <a:t>this after school on </a:t>
            </a:r>
          </a:p>
          <a:p>
            <a:r>
              <a:rPr lang="en-GB" sz="3200" dirty="0" smtClean="0">
                <a:latin typeface="+mj-lt"/>
              </a:rPr>
              <a:t>the playground so </a:t>
            </a:r>
          </a:p>
          <a:p>
            <a:r>
              <a:rPr lang="en-GB" sz="3200" dirty="0" smtClean="0">
                <a:latin typeface="+mj-lt"/>
              </a:rPr>
              <a:t>that parents/ carers </a:t>
            </a:r>
          </a:p>
          <a:p>
            <a:r>
              <a:rPr lang="en-GB" sz="3200" dirty="0" smtClean="0">
                <a:latin typeface="+mj-lt"/>
              </a:rPr>
              <a:t>can give consent.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9055">
            <a:off x="4897372" y="3096163"/>
            <a:ext cx="4058736" cy="29391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95797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7938"/>
            <a:ext cx="8229600" cy="75676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Timetable – Full</a:t>
            </a:r>
            <a:r>
              <a:rPr kumimoji="0" lang="en-GB" sz="28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Day</a:t>
            </a:r>
            <a:endParaRPr kumimoji="0" lang="en-GB" sz="2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977435"/>
              </p:ext>
            </p:extLst>
          </p:nvPr>
        </p:nvGraphicFramePr>
        <p:xfrm>
          <a:off x="395536" y="476672"/>
          <a:ext cx="8214317" cy="5651682"/>
        </p:xfrm>
        <a:graphic>
          <a:graphicData uri="http://schemas.openxmlformats.org/drawingml/2006/table">
            <a:tbl>
              <a:tblPr/>
              <a:tblGrid>
                <a:gridCol w="700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18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74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23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57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74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71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7770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165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1183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5207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023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70549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150081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9055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6816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8.50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-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latin typeface="NTPreCursivefk normal"/>
                          <a:ea typeface="Cambria"/>
                          <a:cs typeface="Times New Roman"/>
                        </a:rPr>
                        <a:t>9.15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latin typeface="Cambria"/>
                          <a:ea typeface="ＭＳ 明朝"/>
                          <a:cs typeface="Times New Roman"/>
                        </a:rPr>
                        <a:t>9.15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-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9.35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9.35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-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10.30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10.30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-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10.45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10.45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-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latin typeface="NTPreCursivefk normal"/>
                          <a:ea typeface="Cambria"/>
                          <a:cs typeface="Times New Roman"/>
                        </a:rPr>
                        <a:t>11.05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latin typeface="NTPreCursivefk normal"/>
                          <a:ea typeface="Cambria"/>
                          <a:cs typeface="Times New Roman"/>
                        </a:rPr>
                        <a:t>11.05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 – 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11.30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11.30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 – 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12.00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12.00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–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1.00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1.00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-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NTPreCursivefk normal"/>
                          <a:ea typeface="Cambria"/>
                          <a:cs typeface="Times New Roman"/>
                        </a:rPr>
                        <a:t>1.30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1.30 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– 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2.00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2.00 – 2.30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2.30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 – 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3.00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3.00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 –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>
                          <a:latin typeface="NTPreCursivefk normal"/>
                          <a:ea typeface="Cambria"/>
                          <a:cs typeface="Times New Roman"/>
                        </a:rPr>
                        <a:t> 3.15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79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Monday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Self-registration &amp; Activities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Phonics</a:t>
                      </a:r>
                      <a:endParaRPr lang="en-GB" sz="1100" dirty="0" smtClean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 smtClean="0">
                          <a:latin typeface="NTPreCursivefk normal"/>
                          <a:ea typeface="Cambria"/>
                          <a:cs typeface="Times New Roman"/>
                        </a:rPr>
                        <a:t>Maths</a:t>
                      </a:r>
                      <a:endParaRPr lang="en-GB" sz="1100" dirty="0" smtClean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NTPreCursivefk normal"/>
                          <a:ea typeface="Cambria"/>
                          <a:cs typeface="Times New Roman"/>
                        </a:rPr>
                        <a:t>Prep for lunch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L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Teaching </a:t>
                      </a:r>
                      <a:r>
                        <a:rPr lang="en-US" sz="11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Input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latin typeface="NTPreCursivefk normal"/>
                          <a:ea typeface="Cambria"/>
                          <a:cs typeface="Times New Roman"/>
                        </a:rPr>
                        <a:t>Reflection/Story/Prep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latin typeface="NTPreCursivefk normal"/>
                          <a:ea typeface="Cambria"/>
                          <a:cs typeface="Times New Roman"/>
                        </a:rPr>
                        <a:t>for Home Time</a:t>
                      </a: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 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853">
                <a:tc gridSpan="1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dirty="0">
                        <a:latin typeface="NTPreCursivefk normal"/>
                        <a:ea typeface="Cambria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79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Tuesday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Self-registration &amp; Activities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Phonics 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r>
                        <a:rPr lang="en-US" sz="1100" b="1" dirty="0">
                          <a:highlight>
                            <a:srgbClr val="FFFF00"/>
                          </a:highlight>
                          <a:latin typeface="NTPreCursivefk normal"/>
                          <a:ea typeface="Cambria"/>
                          <a:cs typeface="Times New Roman"/>
                        </a:rPr>
                        <a:t> 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latin typeface="NTPreCursivefk normal"/>
                          <a:ea typeface="Cambria"/>
                          <a:cs typeface="Times New Roman"/>
                        </a:rPr>
                        <a:t>Maths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NTPreCursivefk normal"/>
                          <a:ea typeface="Cambria"/>
                          <a:cs typeface="Times New Roman"/>
                        </a:rPr>
                        <a:t>Prep for lunch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U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Teaching Input</a:t>
                      </a: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 smtClean="0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NTPreCursivefk normal"/>
                          <a:ea typeface="Cambria"/>
                          <a:cs typeface="Times New Roman"/>
                        </a:rPr>
                        <a:t>Reflection</a:t>
                      </a:r>
                      <a:r>
                        <a:rPr lang="en-US" sz="1100" dirty="0" smtClean="0">
                          <a:latin typeface="NTPreCursivefk normal"/>
                          <a:ea typeface="Cambria"/>
                          <a:cs typeface="Times New Roman"/>
                        </a:rPr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NTPreCursivefk normal"/>
                          <a:ea typeface="Cambria"/>
                          <a:cs typeface="Times New Roman"/>
                        </a:rPr>
                        <a:t>Story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NTPreCursivefk normal"/>
                          <a:ea typeface="Cambria"/>
                          <a:cs typeface="Times New Roman"/>
                        </a:rPr>
                        <a:t>Prep for Home Time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853">
                <a:tc gridSpan="1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5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Wednesday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Self-registration &amp; Activities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Phonics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KS1 Assembly (after </a:t>
                      </a:r>
                      <a:r>
                        <a:rPr lang="en-US" sz="8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1/2 </a:t>
                      </a:r>
                      <a:r>
                        <a:rPr lang="en-US" sz="800" b="1" dirty="0">
                          <a:latin typeface="NTPreCursivefk normal"/>
                          <a:ea typeface="Cambria"/>
                          <a:cs typeface="Times New Roman"/>
                        </a:rPr>
                        <a:t>term</a:t>
                      </a: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)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latin typeface="NTPreCursivefk normal"/>
                          <a:ea typeface="Cambria"/>
                          <a:cs typeface="Times New Roman"/>
                        </a:rPr>
                        <a:t>Maths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latin typeface="NTPreCursivefk normal"/>
                          <a:ea typeface="Cambria"/>
                          <a:cs typeface="Times New Roman"/>
                        </a:rPr>
                        <a:t>Prep for lunch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N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Teaching Input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latin typeface="NTPreCursivefk normal"/>
                          <a:ea typeface="Cambria"/>
                          <a:cs typeface="Times New Roman"/>
                        </a:rPr>
                        <a:t>Reflection/Story/Prep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latin typeface="NTPreCursivefk normal"/>
                          <a:ea typeface="Cambria"/>
                          <a:cs typeface="Times New Roman"/>
                        </a:rPr>
                        <a:t>for Home Time 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6853">
                <a:tc gridSpan="1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dirty="0">
                        <a:latin typeface="NTPreCursivefk normal"/>
                        <a:ea typeface="Cambria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7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Thursday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Self-registration &amp; Activities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Phonics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 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 smtClean="0">
                          <a:latin typeface="NTPreCursivefk normal"/>
                          <a:ea typeface="Cambria"/>
                          <a:cs typeface="Times New Roman"/>
                        </a:rPr>
                        <a:t>Maths</a:t>
                      </a:r>
                      <a:endParaRPr lang="en-GB" sz="1100" dirty="0" smtClean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latin typeface="NTPreCursivefk normal"/>
                          <a:ea typeface="Cambria"/>
                          <a:cs typeface="Times New Roman"/>
                        </a:rPr>
                        <a:t>Prep for lunch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C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PE</a:t>
                      </a: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PE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 smtClean="0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latin typeface="NTPreCursivefk normal"/>
                          <a:ea typeface="Cambria"/>
                          <a:cs typeface="Times New Roman"/>
                        </a:rPr>
                        <a:t>Prep for Home Time/ Home Learning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6853">
                <a:tc gridSpan="1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dirty="0">
                        <a:latin typeface="NTPreCursivefk normal"/>
                        <a:ea typeface="Cambria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179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Friday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Self-registration &amp; Activities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Phonics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 smtClean="0">
                          <a:latin typeface="NTPreCursivefk normal"/>
                          <a:ea typeface="Cambria"/>
                          <a:cs typeface="Times New Roman"/>
                        </a:rPr>
                        <a:t>Maths</a:t>
                      </a:r>
                      <a:endParaRPr lang="en-GB" sz="1100" dirty="0" smtClean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latin typeface="NTPreCursivefk normal"/>
                          <a:ea typeface="Cambria"/>
                          <a:cs typeface="Times New Roman"/>
                        </a:rPr>
                        <a:t>Prep for lunch 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NTPreCursivefk normal"/>
                          <a:ea typeface="Cambria"/>
                          <a:cs typeface="Times New Roman"/>
                        </a:rPr>
                        <a:t>H</a:t>
                      </a:r>
                      <a:endParaRPr lang="en-GB" sz="11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latin typeface="NTPreCursivefk normal"/>
                          <a:ea typeface="Cambria"/>
                          <a:cs typeface="Times New Roman"/>
                        </a:rPr>
                        <a:t>Teaching </a:t>
                      </a:r>
                      <a:r>
                        <a:rPr lang="en-US" sz="1100" b="1" dirty="0" smtClean="0">
                          <a:latin typeface="NTPreCursivefk normal"/>
                          <a:ea typeface="Cambria"/>
                          <a:cs typeface="Times New Roman"/>
                        </a:rPr>
                        <a:t>Input (Circle Time)</a:t>
                      </a:r>
                      <a:endParaRPr lang="en-GB" sz="1100" dirty="0" smtClean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latin typeface="NTPreCursivefk normal"/>
                          <a:ea typeface="Cambria"/>
                          <a:cs typeface="Times New Roman"/>
                        </a:rPr>
                        <a:t>Freeflow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NTPreCursivefk normal"/>
                          <a:ea typeface="Cambria"/>
                          <a:cs typeface="Times New Roman"/>
                        </a:rPr>
                        <a:t>Reflection/Story/Prep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NTPreCursivefk normal"/>
                          <a:ea typeface="Cambria"/>
                          <a:cs typeface="Times New Roman"/>
                        </a:rPr>
                        <a:t>for Home Time </a:t>
                      </a:r>
                      <a:endParaRPr lang="en-GB" sz="11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33251" marR="332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Meet the Teacher</a:t>
            </a:r>
          </a:p>
          <a:p>
            <a:r>
              <a:rPr lang="en-GB" smtClean="0"/>
              <a:t>October 2017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3670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Local Early Years Focus of 2019/20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Talk</a:t>
            </a:r>
          </a:p>
          <a:p>
            <a:r>
              <a:rPr lang="en-GB" dirty="0">
                <a:hlinkClick r:id="rId3"/>
              </a:rPr>
              <a:t>https://hungrylittleminds.campaign.gov.uk/#</a:t>
            </a:r>
            <a:r>
              <a:rPr lang="en-GB" dirty="0" smtClean="0">
                <a:hlinkClick r:id="rId3"/>
              </a:rPr>
              <a:t>3</a:t>
            </a:r>
            <a:r>
              <a:rPr lang="en-GB" dirty="0" smtClean="0"/>
              <a:t> </a:t>
            </a:r>
          </a:p>
          <a:p>
            <a:r>
              <a:rPr lang="en-GB" dirty="0" smtClean="0"/>
              <a:t>Reading everyday, 1 year increase by 8 compared to x2 weekly. </a:t>
            </a:r>
          </a:p>
          <a:p>
            <a:r>
              <a:rPr lang="en-GB" dirty="0" smtClean="0"/>
              <a:t>Ask me about stickers. Recall, C+L, next steps.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8771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en-GB" dirty="0" smtClean="0"/>
              <a:t>Early Years Foundation Stage</a:t>
            </a:r>
            <a:r>
              <a:rPr lang="en-GB" dirty="0" smtClean="0">
                <a:latin typeface="+mn-lt"/>
              </a:rPr>
              <a:t>(EYFS)</a:t>
            </a:r>
            <a:endParaRPr lang="en-GB" dirty="0"/>
          </a:p>
        </p:txBody>
      </p:sp>
      <p:pic>
        <p:nvPicPr>
          <p:cNvPr id="8" name="Picture 5" descr="girraffe"/>
          <p:cNvPicPr>
            <a:picLocks noChangeAspect="1" noChangeArrowheads="1"/>
          </p:cNvPicPr>
          <p:nvPr/>
        </p:nvPicPr>
        <p:blipFill>
          <a:blip r:embed="rId4" cstate="print"/>
          <a:srcRect l="26470" t="38423" r="26471"/>
          <a:stretch>
            <a:fillRect/>
          </a:stretch>
        </p:blipFill>
        <p:spPr bwMode="auto">
          <a:xfrm>
            <a:off x="8154512" y="62512"/>
            <a:ext cx="825985" cy="1571947"/>
          </a:xfrm>
          <a:prstGeom prst="rect">
            <a:avLst/>
          </a:prstGeom>
          <a:noFill/>
        </p:spPr>
      </p:pic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7544" y="1988840"/>
            <a:ext cx="7128792" cy="3162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lvl="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Builds on nursery experience (0-5)</a:t>
            </a:r>
          </a:p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7 Areas of Learning </a:t>
            </a:r>
            <a:r>
              <a:rPr lang="en-GB" sz="1050" dirty="0" smtClean="0">
                <a:solidFill>
                  <a:srgbClr val="FF0000"/>
                </a:solidFill>
                <a:latin typeface="+mn-lt"/>
              </a:rPr>
              <a:t>(</a:t>
            </a:r>
            <a:r>
              <a:rPr lang="en-GB" sz="1050" u="sng" dirty="0" smtClean="0">
                <a:solidFill>
                  <a:srgbClr val="FF0000"/>
                </a:solidFill>
                <a:latin typeface="+mn-lt"/>
              </a:rPr>
              <a:t>communication and language, physical development, personal, social and emotional development,  </a:t>
            </a:r>
            <a:r>
              <a:rPr lang="en-GB" sz="1050" dirty="0" smtClean="0">
                <a:solidFill>
                  <a:srgbClr val="FF0000"/>
                </a:solidFill>
                <a:latin typeface="+mn-lt"/>
              </a:rPr>
              <a:t>literacy, maths, understanding the world and expressive arts and design)</a:t>
            </a:r>
          </a:p>
          <a:p>
            <a:pPr marL="819150" lvl="1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Prime Areas (CL, PSED, PD)</a:t>
            </a:r>
          </a:p>
          <a:p>
            <a:pPr marL="819150" lvl="1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17 Aspects – Early Learning Goals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17 Aspects – Early Learning Goals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pic>
        <p:nvPicPr>
          <p:cNvPr id="3074" name="Picture 2" descr="Related image">
            <a:hlinkClick r:id="rId3"/>
          </p:cNvPr>
          <p:cNvPicPr>
            <a:picLocks noGrp="1" noChangeAspect="1" noChangeArrowheads="1"/>
          </p:cNvPicPr>
          <p:nvPr>
            <p:ph type="tbl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6984776" cy="482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021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en-GB" dirty="0" smtClean="0"/>
              <a:t>Teaching and Learning</a:t>
            </a:r>
            <a:endParaRPr lang="en-GB" dirty="0"/>
          </a:p>
        </p:txBody>
      </p:sp>
      <p:pic>
        <p:nvPicPr>
          <p:cNvPr id="8" name="Picture 5" descr="girraffe"/>
          <p:cNvPicPr>
            <a:picLocks noChangeAspect="1" noChangeArrowheads="1"/>
          </p:cNvPicPr>
          <p:nvPr/>
        </p:nvPicPr>
        <p:blipFill>
          <a:blip r:embed="rId4" cstate="print"/>
          <a:srcRect l="26470" t="38423" r="26471"/>
          <a:stretch>
            <a:fillRect/>
          </a:stretch>
        </p:blipFill>
        <p:spPr bwMode="auto">
          <a:xfrm>
            <a:off x="8154512" y="62512"/>
            <a:ext cx="825985" cy="1571947"/>
          </a:xfrm>
          <a:prstGeom prst="rect">
            <a:avLst/>
          </a:prstGeom>
          <a:noFill/>
        </p:spPr>
      </p:pic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7584" y="1700808"/>
            <a:ext cx="71287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Focus children not focus activities</a:t>
            </a:r>
          </a:p>
          <a:p>
            <a:pPr marL="361950" lvl="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‘Planning in the Moment’</a:t>
            </a:r>
            <a:endParaRPr lang="en-GB" sz="2800" dirty="0" smtClean="0">
              <a:latin typeface="+mn-lt"/>
            </a:endParaRPr>
          </a:p>
          <a:p>
            <a:pPr marL="36195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Learning through play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Child-initiated, independent learning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dirty="0" err="1" smtClean="0">
                <a:latin typeface="+mn-lt"/>
              </a:rPr>
              <a:t>Freeflow</a:t>
            </a:r>
            <a:r>
              <a:rPr lang="en-GB" sz="2800" dirty="0" smtClean="0">
                <a:latin typeface="+mn-lt"/>
              </a:rPr>
              <a:t> throughout the day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Skills-based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Builds on children’s interests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Story scribing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Engagement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683568" y="1261776"/>
            <a:ext cx="7560840" cy="4968552"/>
            <a:chOff x="916036" y="1258720"/>
            <a:chExt cx="7311928" cy="496855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6036" y="1258720"/>
              <a:ext cx="7311928" cy="4968552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1907704" y="1475743"/>
              <a:ext cx="5832648" cy="369081"/>
              <a:chOff x="1907704" y="1475743"/>
              <a:chExt cx="5832648" cy="369081"/>
            </a:xfrm>
          </p:grpSpPr>
          <p:sp>
            <p:nvSpPr>
              <p:cNvPr id="6" name="Rounded Rectangle 5"/>
              <p:cNvSpPr/>
              <p:nvPr/>
            </p:nvSpPr>
            <p:spPr>
              <a:xfrm>
                <a:off x="1907704" y="1484784"/>
                <a:ext cx="1800200" cy="36004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smtClean="0">
                    <a:solidFill>
                      <a:srgbClr val="FF0000"/>
                    </a:solidFill>
                  </a:rPr>
                  <a:t>Level 1</a:t>
                </a:r>
                <a:endParaRPr lang="en-GB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7" name="Rounded Rectangle 6"/>
              <p:cNvSpPr/>
              <p:nvPr/>
            </p:nvSpPr>
            <p:spPr>
              <a:xfrm>
                <a:off x="5004048" y="1475743"/>
                <a:ext cx="2736304" cy="36004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smtClean="0">
                    <a:solidFill>
                      <a:srgbClr val="FF0000"/>
                    </a:solidFill>
                  </a:rPr>
                  <a:t>Level 5</a:t>
                </a:r>
                <a:endParaRPr lang="en-GB" dirty="0">
                  <a:solidFill>
                    <a:srgbClr val="FF0000"/>
                  </a:solidFill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35571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en-GB" sz="2000" dirty="0">
                <a:latin typeface="+mn-lt"/>
              </a:rPr>
              <a:t> If we visited </a:t>
            </a:r>
            <a:r>
              <a:rPr lang="en-GB" sz="2000" dirty="0" smtClean="0">
                <a:latin typeface="+mn-lt"/>
              </a:rPr>
              <a:t>Giraffe Class </a:t>
            </a:r>
            <a:r>
              <a:rPr lang="en-GB" sz="2000" dirty="0">
                <a:latin typeface="+mn-lt"/>
              </a:rPr>
              <a:t>– </a:t>
            </a:r>
            <a:r>
              <a:rPr lang="en-GB" sz="2000" dirty="0">
                <a:solidFill>
                  <a:srgbClr val="FF0000"/>
                </a:solidFill>
                <a:latin typeface="+mn-lt"/>
              </a:rPr>
              <a:t>when, where &amp; doing what, </a:t>
            </a:r>
            <a:r>
              <a:rPr lang="en-GB" sz="2000" dirty="0">
                <a:latin typeface="+mn-lt"/>
              </a:rPr>
              <a:t>do you see this Level 5 involvement? • </a:t>
            </a:r>
            <a:r>
              <a:rPr lang="en-GB" sz="2000" dirty="0">
                <a:solidFill>
                  <a:srgbClr val="FF0000"/>
                </a:solidFill>
                <a:latin typeface="+mn-lt"/>
              </a:rPr>
              <a:t>When &amp; where do you not see this?  </a:t>
            </a:r>
            <a:r>
              <a:rPr lang="en-GB" sz="2000" dirty="0">
                <a:latin typeface="+mn-lt"/>
              </a:rPr>
              <a:t>What is stopping this from happening?</a:t>
            </a:r>
          </a:p>
        </p:txBody>
      </p:sp>
      <p:pic>
        <p:nvPicPr>
          <p:cNvPr id="8" name="Picture 5" descr="girraffe"/>
          <p:cNvPicPr>
            <a:picLocks noChangeAspect="1" noChangeArrowheads="1"/>
          </p:cNvPicPr>
          <p:nvPr/>
        </p:nvPicPr>
        <p:blipFill>
          <a:blip r:embed="rId4" cstate="print"/>
          <a:srcRect l="26470" t="38423" r="26471"/>
          <a:stretch>
            <a:fillRect/>
          </a:stretch>
        </p:blipFill>
        <p:spPr bwMode="auto">
          <a:xfrm>
            <a:off x="8244408" y="67284"/>
            <a:ext cx="704705" cy="1341136"/>
          </a:xfrm>
          <a:prstGeom prst="rect">
            <a:avLst/>
          </a:prstGeom>
          <a:noFill/>
        </p:spPr>
      </p:pic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32616" y="1623618"/>
            <a:ext cx="2339486" cy="17473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41646" y="4083968"/>
            <a:ext cx="2382875" cy="17798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84900" y="2061790"/>
            <a:ext cx="3332592" cy="24891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8189" y="1845333"/>
            <a:ext cx="3332592" cy="24891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212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sz="3600" dirty="0" smtClean="0"/>
              <a:t>Prime Areas</a:t>
            </a:r>
            <a:endParaRPr lang="en-GB" sz="3600" dirty="0"/>
          </a:p>
        </p:txBody>
      </p:sp>
      <p:sp>
        <p:nvSpPr>
          <p:cNvPr id="17" name="Oval 16"/>
          <p:cNvSpPr/>
          <p:nvPr/>
        </p:nvSpPr>
        <p:spPr>
          <a:xfrm>
            <a:off x="5220072" y="2996952"/>
            <a:ext cx="1800200" cy="1008112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Personal, Social &amp; Emotional Development</a:t>
            </a:r>
            <a:endParaRPr lang="en-GB" sz="1100" dirty="0"/>
          </a:p>
        </p:txBody>
      </p:sp>
      <p:sp>
        <p:nvSpPr>
          <p:cNvPr id="19" name="Oval 18"/>
          <p:cNvSpPr/>
          <p:nvPr/>
        </p:nvSpPr>
        <p:spPr>
          <a:xfrm>
            <a:off x="3707904" y="2924944"/>
            <a:ext cx="1872208" cy="10801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Physical Development</a:t>
            </a:r>
            <a:endParaRPr lang="en-GB" sz="1100" dirty="0"/>
          </a:p>
        </p:txBody>
      </p:sp>
      <p:sp>
        <p:nvSpPr>
          <p:cNvPr id="13" name="Oval 12"/>
          <p:cNvSpPr/>
          <p:nvPr/>
        </p:nvSpPr>
        <p:spPr>
          <a:xfrm>
            <a:off x="2195736" y="2988008"/>
            <a:ext cx="1872208" cy="10801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Communication &amp; Language</a:t>
            </a:r>
            <a:endParaRPr lang="en-GB" sz="1100" dirty="0"/>
          </a:p>
        </p:txBody>
      </p:sp>
      <p:pic>
        <p:nvPicPr>
          <p:cNvPr id="14" name="Picture 13" descr="C:\Users\mscobie.KEW\AppData\Local\Microsoft\Windows\Temporary Internet Files\Content.Word\IMG_663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7228" y="1215001"/>
            <a:ext cx="1813560" cy="13550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14" descr="C:\Users\mscobie.KEW\AppData\Local\Microsoft\Windows\Temporary Internet Files\Content.Word\IMG_673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5520" y="590744"/>
            <a:ext cx="1891614" cy="151945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Picture 15" descr="C:\Users\mscobie.KEW\AppData\Local\Microsoft\Windows\Temporary Internet Files\Content.Word\IMG_650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3119" y="4227740"/>
            <a:ext cx="1944217" cy="162499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Picture 17" descr="C:\Users\mscobie.KEW\AppData\Local\Microsoft\Windows\Temporary Internet Files\Content.Word\IMG_6628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29697" y="727381"/>
            <a:ext cx="2101229" cy="17281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" name="Picture 19" descr="C:\Users\mscobie.KEW\AppData\Local\Microsoft\Windows\Temporary Internet Files\Content.Word\IMG_6518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59574" y="4581080"/>
            <a:ext cx="2281555" cy="17049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1" name="Picture 20" descr="C:\Users\mscobie.KEW\AppData\Local\Microsoft\Windows\Temporary Internet Files\Content.Word\IMG_6636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083731" y="4292790"/>
            <a:ext cx="2268855" cy="16954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5580112" y="3212976"/>
            <a:ext cx="1656184" cy="914838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Expressive Arts &amp; Design</a:t>
            </a:r>
            <a:endParaRPr lang="en-GB" sz="1100" dirty="0"/>
          </a:p>
        </p:txBody>
      </p:sp>
      <p:sp>
        <p:nvSpPr>
          <p:cNvPr id="18" name="Oval 17"/>
          <p:cNvSpPr/>
          <p:nvPr/>
        </p:nvSpPr>
        <p:spPr>
          <a:xfrm>
            <a:off x="5580112" y="2204864"/>
            <a:ext cx="1728192" cy="914838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Understanding the World</a:t>
            </a:r>
            <a:endParaRPr lang="en-GB" sz="11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3064"/>
            <a:ext cx="8229600" cy="1143000"/>
          </a:xfrm>
        </p:spPr>
        <p:txBody>
          <a:bodyPr/>
          <a:lstStyle/>
          <a:p>
            <a:r>
              <a:rPr lang="en-GB" sz="3600" dirty="0" smtClean="0"/>
              <a:t>Specific Areas of Learning</a:t>
            </a:r>
            <a:br>
              <a:rPr lang="en-GB" sz="3600" dirty="0" smtClean="0"/>
            </a:br>
            <a:endParaRPr lang="en-GB" sz="3600" dirty="0"/>
          </a:p>
        </p:txBody>
      </p:sp>
      <p:sp>
        <p:nvSpPr>
          <p:cNvPr id="21" name="Oval 20"/>
          <p:cNvSpPr/>
          <p:nvPr/>
        </p:nvSpPr>
        <p:spPr>
          <a:xfrm>
            <a:off x="1835696" y="3212976"/>
            <a:ext cx="1656184" cy="864096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Mathematics</a:t>
            </a:r>
            <a:endParaRPr lang="en-GB" sz="1100" dirty="0"/>
          </a:p>
        </p:txBody>
      </p:sp>
      <p:sp>
        <p:nvSpPr>
          <p:cNvPr id="23" name="Oval 22"/>
          <p:cNvSpPr/>
          <p:nvPr/>
        </p:nvSpPr>
        <p:spPr>
          <a:xfrm>
            <a:off x="1835696" y="2276872"/>
            <a:ext cx="1728192" cy="864096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Literacy</a:t>
            </a:r>
            <a:endParaRPr lang="en-GB" sz="1100" dirty="0"/>
          </a:p>
        </p:txBody>
      </p:sp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87824" y="6237312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pic>
        <p:nvPicPr>
          <p:cNvPr id="19" name="Picture 18" descr="C:\Users\mscobie.KEW\AppData\Local\Microsoft\Windows\Temporary Internet Files\Content.Word\IMG_669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988" y="4650573"/>
            <a:ext cx="1799714" cy="133971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2" name="Picture 21" descr="C:\Users\mscobie.KEW\AppData\Local\Microsoft\Windows\Temporary Internet Files\Content.Word\IMG_669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22735" y="2697680"/>
            <a:ext cx="1857375" cy="13874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4" name="Picture 23" descr="C:\Users\mscobie.KEW\AppData\Local\Microsoft\Windows\Temporary Internet Files\Content.Word\IMG_670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56426" y="4649209"/>
            <a:ext cx="1504745" cy="11592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5" name="Picture 24" descr="C:\Users\mscobie.KEW\AppData\Local\Microsoft\Windows\Temporary Internet Files\Content.Word\IMG_6706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836" y="3950750"/>
            <a:ext cx="1750019" cy="1426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7" name="Picture 26" descr="C:\Users\mscobie.KEW\AppData\Local\Microsoft\Windows\Temporary Internet Files\Content.Word\IMG_6710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2621" y="1014373"/>
            <a:ext cx="1743075" cy="13049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9" name="Picture 28" descr="C:\Users\mscobie.KEW\AppData\Local\Microsoft\Windows\Temporary Internet Files\Content.Word\IMG_6718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9151" y="1097154"/>
            <a:ext cx="1847850" cy="13804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" name="Picture 29" descr="C:\Users\mscobie.KEW\AppData\Local\Microsoft\Windows\Temporary Internet Files\Content.Word\IMG_6728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68636" y="3341952"/>
            <a:ext cx="1758950" cy="13144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1" name="Picture 30" descr="C:\Users\mscobie.KEW\AppData\Local\Microsoft\Windows\Temporary Internet Files\Content.Word\IMG_6733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74731" y="967637"/>
            <a:ext cx="1226185" cy="9156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2" name="Picture 31" descr="C:\Users\mscobie.KEW\AppData\Local\Microsoft\Windows\Temporary Internet Files\Content.Word\IMG_6746.jp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423" y="697515"/>
            <a:ext cx="1857375" cy="13874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GB" dirty="0" smtClean="0"/>
              <a:t>Enhancements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pic>
        <p:nvPicPr>
          <p:cNvPr id="10" name="Picture 9" descr="IMG_25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67593" y="1944775"/>
            <a:ext cx="1927934" cy="144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3" name="Picture 12" descr="IMG_268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6948264" y="3933056"/>
            <a:ext cx="1927934" cy="144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5" name="Picture 14" descr="IMG_297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6350" y="3901525"/>
            <a:ext cx="1927934" cy="144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776305" y="2016783"/>
            <a:ext cx="1927934" cy="1440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5123" name="Picture 3" descr="N:\Curriculum Resources\Photographs\Giraffes\2014_15\Caterpillars\image (2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2023777" y="4465055"/>
            <a:ext cx="1927934" cy="14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5125" name="AutoShape 5" descr="Image result for kew library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N:\Curriculum Resources\Photographs\Giraffes\2016 - 2017\Pensford Field Spring\image[3].jpe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5111609" y="4471644"/>
            <a:ext cx="1980000" cy="147888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3075" name="Picture 3" descr="N:\Curriculum Resources\Photographs\Giraffes\2016 - 2017\Science Week\IMG_853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3556652" y="3463532"/>
            <a:ext cx="1980000" cy="147888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3076" name="Picture 4" descr="N:\Curriculum Resources\Photographs\Giraffes\2016 - 2017\Ladyland farm\IMG_031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4008" y="1556792"/>
            <a:ext cx="1980000" cy="147888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4" name="Picture 13" descr="IMG_282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411760" y="1557550"/>
            <a:ext cx="1980000" cy="147888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474024" cy="1143000"/>
          </a:xfrm>
        </p:spPr>
        <p:txBody>
          <a:bodyPr/>
          <a:lstStyle/>
          <a:p>
            <a:r>
              <a:rPr lang="en-GB" sz="4000" dirty="0" smtClean="0"/>
              <a:t>A Typical Day in Giraffes</a:t>
            </a:r>
            <a:br>
              <a:rPr lang="en-GB" sz="4000" dirty="0" smtClean="0"/>
            </a:br>
            <a:r>
              <a:rPr lang="en-GB" sz="4000" dirty="0" smtClean="0"/>
              <a:t>Full - Time</a:t>
            </a:r>
            <a:endParaRPr lang="en-GB" sz="2400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1739280"/>
            <a:ext cx="8496944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898525" marR="0" lvl="0" indent="-725488" algn="l" defTabSz="219075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8.50</a:t>
            </a:r>
            <a:r>
              <a:rPr kumimoji="0" lang="en-GB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     	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Children</a:t>
            </a:r>
            <a:r>
              <a:rPr kumimoji="0" lang="en-GB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 arrive, self-register and choose activities from around the class</a:t>
            </a:r>
            <a:endParaRPr kumimoji="0" lang="en-GB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898525" marR="0" lvl="0" indent="-725488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 </a:t>
            </a:r>
            <a:endParaRPr kumimoji="0" lang="en-GB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898525" marR="0" lvl="0" indent="-725488" algn="l" defTabSz="1071563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9.15	Carpet time (Phonics)</a:t>
            </a:r>
            <a:r>
              <a:rPr kumimoji="0" lang="en-GB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 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 </a:t>
            </a:r>
          </a:p>
          <a:p>
            <a:pPr marL="898525" marR="0" lvl="0" indent="-725488" algn="l" defTabSz="1071563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898525" marR="0" lvl="0" indent="-725488" algn="l" defTabSz="1528763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9.35</a:t>
            </a:r>
            <a:r>
              <a:rPr kumimoji="0" lang="en-GB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    </a:t>
            </a:r>
            <a:r>
              <a:rPr lang="en-GB" sz="1600" dirty="0">
                <a:solidFill>
                  <a:srgbClr val="000000"/>
                </a:solidFill>
                <a:latin typeface="Century Gothic" pitchFamily="34" charset="0"/>
              </a:rPr>
              <a:t>	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Freeflow</a:t>
            </a:r>
            <a:r>
              <a:rPr lang="en-GB" sz="1600" dirty="0" smtClean="0">
                <a:solidFill>
                  <a:srgbClr val="000000"/>
                </a:solidFill>
                <a:latin typeface="Century Gothic" pitchFamily="34" charset="0"/>
              </a:rPr>
              <a:t> (inside and outside learning</a:t>
            </a:r>
            <a:r>
              <a:rPr lang="en-GB" sz="1600" dirty="0" smtClean="0">
                <a:solidFill>
                  <a:srgbClr val="000000"/>
                </a:solidFill>
                <a:latin typeface="Century Gothic" pitchFamily="34" charset="0"/>
              </a:rPr>
              <a:t>) Focus </a:t>
            </a:r>
            <a:r>
              <a:rPr lang="en-GB" sz="1600" dirty="0" err="1" smtClean="0">
                <a:solidFill>
                  <a:srgbClr val="000000"/>
                </a:solidFill>
                <a:latin typeface="Century Gothic" pitchFamily="34" charset="0"/>
              </a:rPr>
              <a:t>obs</a:t>
            </a:r>
            <a:endParaRPr lang="en-GB" sz="1600" dirty="0" smtClean="0">
              <a:solidFill>
                <a:srgbClr val="000000"/>
              </a:solidFill>
              <a:latin typeface="Century Gothic" pitchFamily="34" charset="0"/>
            </a:endParaRPr>
          </a:p>
          <a:p>
            <a:pPr marL="898525" marR="0" lvl="0" indent="-725488" algn="l" defTabSz="1528763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 </a:t>
            </a:r>
            <a:endParaRPr kumimoji="0" lang="en-GB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898525" indent="-725488" eaLnBrk="0" hangingPunct="0"/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11.05 </a:t>
            </a:r>
            <a:r>
              <a:rPr kumimoji="0" lang="en-GB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 </a:t>
            </a:r>
            <a:r>
              <a:rPr lang="en-GB" sz="1600" dirty="0" smtClean="0">
                <a:solidFill>
                  <a:srgbClr val="000000"/>
                </a:solidFill>
                <a:latin typeface="+mn-lt"/>
              </a:rPr>
              <a:t> Carpet Time </a:t>
            </a:r>
            <a:r>
              <a:rPr lang="en-GB" sz="1600" dirty="0" smtClean="0">
                <a:solidFill>
                  <a:srgbClr val="000000"/>
                </a:solidFill>
              </a:rPr>
              <a:t> (</a:t>
            </a:r>
            <a:r>
              <a:rPr lang="en-GB" sz="1600" dirty="0" smtClean="0">
                <a:solidFill>
                  <a:srgbClr val="000000"/>
                </a:solidFill>
                <a:latin typeface="Century Gothic" pitchFamily="34" charset="0"/>
              </a:rPr>
              <a:t>Mathematics) </a:t>
            </a:r>
            <a:endParaRPr lang="en-GB" sz="1600" dirty="0">
              <a:solidFill>
                <a:srgbClr val="000000"/>
              </a:solidFill>
              <a:latin typeface="Century Gothic" pitchFamily="34" charset="0"/>
            </a:endParaRPr>
          </a:p>
          <a:p>
            <a:pPr marL="898525" marR="0" lvl="0" indent="-725488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898525" marR="0" lvl="0" indent="-725488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11.30</a:t>
            </a:r>
            <a:r>
              <a:rPr kumimoji="0" lang="en-GB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</a:rPr>
              <a:t> 	Lunch time</a:t>
            </a:r>
            <a:endParaRPr kumimoji="0" lang="en-GB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</a:endParaRPr>
          </a:p>
          <a:p>
            <a:pPr marL="898525" marR="0" lvl="0" indent="-725488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100" dirty="0" smtClean="0">
              <a:solidFill>
                <a:srgbClr val="000000"/>
              </a:solidFill>
              <a:latin typeface="Century Gothic" pitchFamily="34" charset="0"/>
            </a:endParaRPr>
          </a:p>
          <a:p>
            <a:pPr marL="898525" marR="0" lvl="0" indent="-725488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600" dirty="0" smtClean="0">
                <a:solidFill>
                  <a:srgbClr val="000000"/>
                </a:solidFill>
                <a:latin typeface="+mn-lt"/>
              </a:rPr>
              <a:t>13.00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  	Carpet Time (PATHS, Circle time</a:t>
            </a:r>
            <a:r>
              <a:rPr lang="en-GB" sz="1600" dirty="0" smtClean="0">
                <a:solidFill>
                  <a:srgbClr val="000000"/>
                </a:solidFill>
                <a:latin typeface="+mn-lt"/>
              </a:rPr>
              <a:t>, </a:t>
            </a:r>
            <a:r>
              <a:rPr lang="en-GB" sz="1600" dirty="0" err="1" smtClean="0">
                <a:solidFill>
                  <a:srgbClr val="000000"/>
                </a:solidFill>
                <a:latin typeface="+mn-lt"/>
              </a:rPr>
              <a:t>etc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)</a:t>
            </a:r>
          </a:p>
          <a:p>
            <a:pPr marL="898525" marR="0" lvl="0" indent="-725488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600" dirty="0">
              <a:solidFill>
                <a:srgbClr val="000000"/>
              </a:solidFill>
              <a:latin typeface="+mn-lt"/>
            </a:endParaRPr>
          </a:p>
          <a:p>
            <a:pPr marL="898525" indent="-725488" defTabSz="1528763" eaLnBrk="0" hangingPunct="0"/>
            <a:r>
              <a:rPr lang="en-GB" sz="1600" dirty="0" smtClean="0">
                <a:solidFill>
                  <a:srgbClr val="000000"/>
                </a:solidFill>
                <a:latin typeface="+mn-lt"/>
              </a:rPr>
              <a:t>13.30	</a:t>
            </a:r>
            <a:r>
              <a:rPr lang="en-GB" sz="1600" dirty="0" err="1">
                <a:solidFill>
                  <a:srgbClr val="000000"/>
                </a:solidFill>
                <a:latin typeface="Century Gothic" pitchFamily="34" charset="0"/>
              </a:rPr>
              <a:t>Freeflow</a:t>
            </a:r>
            <a:r>
              <a:rPr lang="en-GB" sz="1600" dirty="0">
                <a:solidFill>
                  <a:srgbClr val="000000"/>
                </a:solidFill>
                <a:latin typeface="Century Gothic" pitchFamily="34" charset="0"/>
              </a:rPr>
              <a:t> (inside and outside learning</a:t>
            </a:r>
            <a:r>
              <a:rPr lang="en-GB" sz="1600" dirty="0">
                <a:solidFill>
                  <a:srgbClr val="000000"/>
                </a:solidFill>
                <a:latin typeface="Century Gothic" pitchFamily="34" charset="0"/>
              </a:rPr>
              <a:t>) Focus </a:t>
            </a:r>
            <a:r>
              <a:rPr lang="en-GB" sz="1600" dirty="0" err="1" smtClean="0">
                <a:solidFill>
                  <a:srgbClr val="000000"/>
                </a:solidFill>
                <a:latin typeface="Century Gothic" pitchFamily="34" charset="0"/>
              </a:rPr>
              <a:t>obs</a:t>
            </a:r>
            <a:endParaRPr lang="en-GB" sz="1600" dirty="0" smtClean="0">
              <a:solidFill>
                <a:srgbClr val="000000"/>
              </a:solidFill>
              <a:latin typeface="Century Gothic" pitchFamily="34" charset="0"/>
            </a:endParaRPr>
          </a:p>
          <a:p>
            <a:pPr marL="898525" lvl="0" indent="-725488" defTabSz="1528763" eaLnBrk="0" hangingPunct="0"/>
            <a:endParaRPr lang="en-GB" sz="1600" dirty="0">
              <a:solidFill>
                <a:srgbClr val="000000"/>
              </a:solidFill>
              <a:latin typeface="Century Gothic" pitchFamily="34" charset="0"/>
            </a:endParaRPr>
          </a:p>
          <a:p>
            <a:pPr marL="898525" lvl="0" indent="-725488" defTabSz="1528763" eaLnBrk="0" hangingPunct="0"/>
            <a:r>
              <a:rPr lang="en-GB" sz="1600" dirty="0" smtClean="0">
                <a:solidFill>
                  <a:srgbClr val="000000"/>
                </a:solidFill>
                <a:latin typeface="Century Gothic" pitchFamily="34" charset="0"/>
              </a:rPr>
              <a:t>14.45	Story &amp; prep for </a:t>
            </a:r>
            <a:r>
              <a:rPr lang="en-GB" sz="1600" dirty="0" err="1" smtClean="0">
                <a:solidFill>
                  <a:srgbClr val="000000"/>
                </a:solidFill>
                <a:latin typeface="Century Gothic" pitchFamily="34" charset="0"/>
              </a:rPr>
              <a:t>hometime</a:t>
            </a:r>
            <a:endParaRPr lang="en-GB" sz="1600" dirty="0" smtClean="0">
              <a:solidFill>
                <a:srgbClr val="000000"/>
              </a:solidFill>
              <a:latin typeface="Century Gothic" pitchFamily="34" charset="0"/>
            </a:endParaRPr>
          </a:p>
          <a:p>
            <a:pPr marL="898525" lvl="0" indent="-725488" defTabSz="1528763" eaLnBrk="0" hangingPunct="0"/>
            <a:endParaRPr lang="en-GB" sz="1600" dirty="0">
              <a:solidFill>
                <a:srgbClr val="000000"/>
              </a:solidFill>
              <a:latin typeface="Century Gothic" pitchFamily="34" charset="0"/>
            </a:endParaRPr>
          </a:p>
          <a:p>
            <a:pPr marL="898525" lvl="0" indent="-725488" defTabSz="1528763" eaLnBrk="0" hangingPunct="0"/>
            <a:r>
              <a:rPr lang="en-GB" sz="1600" dirty="0" smtClean="0">
                <a:solidFill>
                  <a:srgbClr val="000000"/>
                </a:solidFill>
                <a:latin typeface="Century Gothic" pitchFamily="34" charset="0"/>
              </a:rPr>
              <a:t>15.15	Home time</a:t>
            </a:r>
            <a:endParaRPr lang="en-GB" sz="1600" dirty="0">
              <a:solidFill>
                <a:srgbClr val="000000"/>
              </a:solidFill>
              <a:latin typeface="Century Gothic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</a:rPr>
              <a:t> 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Picture 5" descr="girraffe"/>
          <p:cNvPicPr>
            <a:picLocks noChangeAspect="1" noChangeArrowheads="1"/>
          </p:cNvPicPr>
          <p:nvPr/>
        </p:nvPicPr>
        <p:blipFill>
          <a:blip r:embed="rId3" cstate="print"/>
          <a:srcRect l="26470" t="38423" r="26471"/>
          <a:stretch>
            <a:fillRect/>
          </a:stretch>
        </p:blipFill>
        <p:spPr bwMode="auto">
          <a:xfrm>
            <a:off x="8028384" y="188640"/>
            <a:ext cx="825985" cy="1571947"/>
          </a:xfrm>
          <a:prstGeom prst="rect">
            <a:avLst/>
          </a:prstGeom>
          <a:noFill/>
        </p:spPr>
      </p:pic>
      <p:pic>
        <p:nvPicPr>
          <p:cNvPr id="6" name="Picture 4" descr="http://65e226e929a5af0b2a5c-b2b05f995fc8916f7d7814d5d83ccb0d.r53.cf3.rackcdn.com/products/1000/watford-clock-blac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996952"/>
            <a:ext cx="1907704" cy="1907704"/>
          </a:xfrm>
          <a:prstGeom prst="rect">
            <a:avLst/>
          </a:prstGeom>
          <a:noFill/>
        </p:spPr>
      </p:pic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43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Observations of independent learning</a:t>
            </a:r>
          </a:p>
          <a:p>
            <a:pPr lvl="1"/>
            <a:r>
              <a:rPr lang="en-GB" dirty="0" smtClean="0"/>
              <a:t>Tapestry </a:t>
            </a:r>
            <a:r>
              <a:rPr lang="en-GB" dirty="0" err="1" smtClean="0"/>
              <a:t>Ipad</a:t>
            </a:r>
            <a:r>
              <a:rPr lang="en-GB" dirty="0" smtClean="0"/>
              <a:t> app (observe and assess)</a:t>
            </a:r>
          </a:p>
          <a:p>
            <a:pPr lvl="1"/>
            <a:r>
              <a:rPr lang="en-GB" u="sng" dirty="0" smtClean="0"/>
              <a:t>Long observations</a:t>
            </a:r>
          </a:p>
          <a:p>
            <a:r>
              <a:rPr lang="en-GB" dirty="0" smtClean="0"/>
              <a:t>Work samples</a:t>
            </a:r>
          </a:p>
          <a:p>
            <a:r>
              <a:rPr lang="en-GB" dirty="0" smtClean="0"/>
              <a:t>Input from home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Observations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O – Tom, Billy and Emma playing on the bikes but can’t decide whose turn it is. </a:t>
            </a:r>
          </a:p>
          <a:p>
            <a:r>
              <a:rPr lang="en-GB" sz="2400" dirty="0" smtClean="0"/>
              <a:t>T – suggested writing their names in a list so that they could make the game fair and each have a go. Modelled finding their name card and copying the letters onto the chalkboard. </a:t>
            </a:r>
          </a:p>
          <a:p>
            <a:r>
              <a:rPr lang="en-GB" sz="2400" dirty="0" smtClean="0"/>
              <a:t>O – Children took turns write their name up, copying the letters, then continued to play using the rota they had made.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FF0000"/>
                </a:solidFill>
              </a:rPr>
              <a:t>Making relationships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FF0000"/>
                </a:solidFill>
              </a:rPr>
              <a:t>Literacy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FF0000"/>
                </a:solidFill>
              </a:rPr>
              <a:t>Communication and language</a:t>
            </a:r>
            <a:endParaRPr lang="en-GB" sz="1800" dirty="0">
              <a:solidFill>
                <a:srgbClr val="FF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927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Input from home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Green Leaves</a:t>
            </a:r>
          </a:p>
          <a:p>
            <a:r>
              <a:rPr lang="en-GB" dirty="0" smtClean="0"/>
              <a:t>Questionnaires (interests, learning at home)</a:t>
            </a:r>
          </a:p>
          <a:p>
            <a:r>
              <a:rPr lang="en-GB" dirty="0" smtClean="0"/>
              <a:t>Parental input via Tapestry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en-GB" sz="4000" dirty="0" smtClean="0"/>
              <a:t>Good Level of Development</a:t>
            </a:r>
            <a:endParaRPr lang="en-GB" sz="4000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en-GB" sz="1700" dirty="0" smtClean="0"/>
              <a:t>At the end of Reception a Profile is completed for each child to assess their progress against the 17 ELGs, and the 3 Characteristics of Effective Learning.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17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en-GB" sz="1700" dirty="0" smtClean="0"/>
              <a:t>Children are assessed as </a:t>
            </a:r>
            <a:r>
              <a:rPr lang="en-GB" sz="1700" b="1" dirty="0" smtClean="0"/>
              <a:t>emerging, expected</a:t>
            </a:r>
            <a:r>
              <a:rPr lang="en-GB" sz="1700" dirty="0" smtClean="0"/>
              <a:t> or </a:t>
            </a:r>
            <a:r>
              <a:rPr lang="en-GB" sz="1700" b="1" dirty="0" smtClean="0"/>
              <a:t>exceeding</a:t>
            </a:r>
            <a:r>
              <a:rPr lang="en-GB" sz="1700" dirty="0" smtClean="0"/>
              <a:t> for each of the ELGs.</a:t>
            </a:r>
          </a:p>
          <a:p>
            <a:pPr algn="just">
              <a:spcBef>
                <a:spcPts val="0"/>
              </a:spcBef>
              <a:buFontTx/>
              <a:buNone/>
            </a:pPr>
            <a:endParaRPr lang="en-GB" sz="17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GB" sz="1700" dirty="0" smtClean="0"/>
              <a:t>For children to achieve a ‘Good Level of Development’ at the end of the EYFS, they need to have been assessed as </a:t>
            </a:r>
            <a:r>
              <a:rPr lang="en-GB" sz="1700" b="1" dirty="0" smtClean="0"/>
              <a:t>expected</a:t>
            </a:r>
            <a:r>
              <a:rPr lang="en-GB" sz="1700" dirty="0" smtClean="0"/>
              <a:t> in: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Personal, Social and Emotional Development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Physical Development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Communication and Language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Mathematics 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Literacy</a:t>
            </a:r>
          </a:p>
          <a:p>
            <a:pPr algn="just">
              <a:buFontTx/>
              <a:buNone/>
            </a:pPr>
            <a:endParaRPr lang="en-GB" sz="1800" dirty="0"/>
          </a:p>
          <a:p>
            <a:pPr>
              <a:buFontTx/>
              <a:buNone/>
            </a:pPr>
            <a:endParaRPr lang="en-GB" sz="1800" dirty="0" smtClean="0">
              <a:solidFill>
                <a:srgbClr val="FF0000"/>
              </a:solidFill>
            </a:endParaRPr>
          </a:p>
          <a:p>
            <a:pPr>
              <a:buFontTx/>
              <a:buNone/>
            </a:pPr>
            <a:endParaRPr lang="en-GB" sz="1800" b="1" dirty="0"/>
          </a:p>
          <a:p>
            <a:pPr>
              <a:buFontTx/>
              <a:buNone/>
            </a:pPr>
            <a:endParaRPr lang="en-US" sz="1800" dirty="0"/>
          </a:p>
          <a:p>
            <a:endParaRPr lang="en-GB" sz="1800" dirty="0"/>
          </a:p>
        </p:txBody>
      </p:sp>
      <p:pic>
        <p:nvPicPr>
          <p:cNvPr id="15364" name="1uqEWU_AFp0K7M:" descr="http://t0.gstatic.com/images?q=tbn:ANd9GcSD03dAgX6Ce6Gnw1vSE4pHJMzBKgK5p4chO0UqZxF0nbGNuSMmDQjfgw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86916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6511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752"/>
            <a:ext cx="843528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GB" sz="2000" dirty="0"/>
          </a:p>
          <a:p>
            <a:pPr>
              <a:lnSpc>
                <a:spcPct val="80000"/>
              </a:lnSpc>
              <a:buNone/>
            </a:pPr>
            <a:r>
              <a:rPr lang="en-GB" sz="1800" dirty="0"/>
              <a:t>By the end of </a:t>
            </a:r>
            <a:r>
              <a:rPr lang="en-GB" sz="1800" b="1" dirty="0" smtClean="0"/>
              <a:t>Reception</a:t>
            </a:r>
            <a:r>
              <a:rPr lang="en-GB" sz="1800" dirty="0" smtClean="0"/>
              <a:t> we </a:t>
            </a:r>
            <a:r>
              <a:rPr lang="en-GB" sz="1800" dirty="0"/>
              <a:t>aim for children to be </a:t>
            </a:r>
            <a:r>
              <a:rPr lang="en-GB" sz="1800" dirty="0" smtClean="0"/>
              <a:t>able to</a:t>
            </a:r>
            <a:r>
              <a:rPr lang="en-GB" sz="1800" dirty="0"/>
              <a:t>: </a:t>
            </a:r>
            <a:endParaRPr lang="en-GB" sz="1800" dirty="0" smtClean="0"/>
          </a:p>
          <a:p>
            <a:pPr>
              <a:lnSpc>
                <a:spcPct val="80000"/>
              </a:lnSpc>
              <a:buNone/>
            </a:pPr>
            <a:endParaRPr lang="en-GB" sz="1800" dirty="0" smtClean="0"/>
          </a:p>
          <a:p>
            <a:r>
              <a:rPr lang="en-GB" sz="1800" dirty="0" smtClean="0"/>
              <a:t>Read and understand simple sentences.</a:t>
            </a:r>
          </a:p>
          <a:p>
            <a:r>
              <a:rPr lang="en-GB" sz="1800" dirty="0" smtClean="0"/>
              <a:t>Use phonic knowledge to decode regular words and read them aloud accurately. </a:t>
            </a:r>
          </a:p>
          <a:p>
            <a:r>
              <a:rPr lang="en-GB" sz="1800" dirty="0" smtClean="0"/>
              <a:t>Read some common irregular words. </a:t>
            </a:r>
          </a:p>
          <a:p>
            <a:r>
              <a:rPr lang="en-GB" sz="1800" dirty="0" smtClean="0"/>
              <a:t>Demonstrate understanding when talking with others about what they have read.</a:t>
            </a:r>
            <a:endParaRPr lang="en-GB" sz="1800" dirty="0"/>
          </a:p>
          <a:p>
            <a:pPr>
              <a:lnSpc>
                <a:spcPct val="80000"/>
              </a:lnSpc>
            </a:pPr>
            <a:endParaRPr lang="en-GB" sz="2400" dirty="0"/>
          </a:p>
          <a:p>
            <a:pPr>
              <a:lnSpc>
                <a:spcPct val="80000"/>
              </a:lnSpc>
            </a:pPr>
            <a:endParaRPr lang="en-GB" sz="2400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pic>
        <p:nvPicPr>
          <p:cNvPr id="2050" name="Picture 2" descr="N:\Curriculum Resources\Meet the Teacher\September 2017\Giraffes\Pics\IMG_81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77072"/>
            <a:ext cx="2409918" cy="1800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051" name="Picture 3" descr="N:\Curriculum Resources\Meet the Teacher\September 2017\Giraffes\Pics\IMG_81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005064"/>
            <a:ext cx="2409918" cy="1800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052" name="Picture 4" descr="N:\Curriculum Resources\Meet the Teacher\September 2017\Giraffes\Pics\IMG_81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330937" y="4093999"/>
            <a:ext cx="2409918" cy="1800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Writing </a:t>
            </a:r>
            <a:endParaRPr lang="en-GB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340768"/>
            <a:ext cx="8496944" cy="45259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GB" sz="1800" dirty="0" smtClean="0"/>
              <a:t>By </a:t>
            </a:r>
            <a:r>
              <a:rPr lang="en-GB" sz="1800" dirty="0"/>
              <a:t>the end of </a:t>
            </a:r>
            <a:r>
              <a:rPr lang="en-GB" sz="1800" b="1" dirty="0" smtClean="0"/>
              <a:t>Reception </a:t>
            </a:r>
            <a:r>
              <a:rPr lang="en-GB" sz="1800" dirty="0" smtClean="0"/>
              <a:t>we </a:t>
            </a:r>
            <a:r>
              <a:rPr lang="en-GB" sz="1800" dirty="0"/>
              <a:t>aim for children </a:t>
            </a:r>
            <a:r>
              <a:rPr lang="en-GB" sz="1800" dirty="0" smtClean="0"/>
              <a:t>to be </a:t>
            </a:r>
            <a:r>
              <a:rPr lang="en-GB" sz="1800" dirty="0"/>
              <a:t>able to: </a:t>
            </a:r>
          </a:p>
          <a:p>
            <a:pPr>
              <a:lnSpc>
                <a:spcPct val="80000"/>
              </a:lnSpc>
            </a:pPr>
            <a:endParaRPr lang="en-GB" sz="1800" dirty="0"/>
          </a:p>
          <a:p>
            <a:r>
              <a:rPr lang="en-GB" sz="1800" dirty="0" smtClean="0"/>
              <a:t>Use their phonic knowledge to write words in ways which match their spoken sounds.</a:t>
            </a:r>
          </a:p>
          <a:p>
            <a:r>
              <a:rPr lang="en-GB" sz="1800" dirty="0" smtClean="0"/>
              <a:t>Write some irregular common words.</a:t>
            </a:r>
          </a:p>
          <a:p>
            <a:r>
              <a:rPr lang="en-GB" sz="1800" dirty="0" smtClean="0"/>
              <a:t>Write simple sentences which can be read by themselves and others. </a:t>
            </a:r>
          </a:p>
          <a:p>
            <a:r>
              <a:rPr lang="en-GB" sz="1800" dirty="0" smtClean="0"/>
              <a:t>Spell  some words are spell other which are phonetically plausible</a:t>
            </a:r>
            <a:r>
              <a:rPr lang="en-GB" sz="1800" b="1" dirty="0" smtClean="0"/>
              <a:t>.</a:t>
            </a:r>
            <a:endParaRPr lang="en-GB" sz="1800" dirty="0"/>
          </a:p>
        </p:txBody>
      </p:sp>
      <p:pic>
        <p:nvPicPr>
          <p:cNvPr id="1026" name="Picture 2" descr="N:\Curriculum Resources\Meet the Teacher\September 2017\Giraffes\Pics\IMG_8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56767" y="3963913"/>
            <a:ext cx="2520000" cy="188222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028" name="Picture 4" descr="N:\Curriculum Resources\Meet the Teacher\September 2017\Giraffes\Pics\m_o_4704_53ampedvcy17zc8t2xsk163crbz4tfy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3632391"/>
            <a:ext cx="1883438" cy="2520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029" name="Picture 5" descr="N:\Curriculum Resources\Meet the Teacher\September 2017\Giraffes\Pics\IMG_81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244999" y="3963913"/>
            <a:ext cx="2520000" cy="188222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‘Expected’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pic>
        <p:nvPicPr>
          <p:cNvPr id="9" name="Picture 8" descr="Screen Shot 2015-09-20 at 16.26.51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0028" b="3231"/>
          <a:stretch/>
        </p:blipFill>
        <p:spPr>
          <a:xfrm>
            <a:off x="755576" y="1844824"/>
            <a:ext cx="3888432" cy="3700843"/>
          </a:xfrm>
          <a:prstGeom prst="rect">
            <a:avLst/>
          </a:prstGeom>
        </p:spPr>
      </p:pic>
      <p:pic>
        <p:nvPicPr>
          <p:cNvPr id="10" name="Picture 9" descr="Screen Shot 2015-09-20 at 16.27.32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484784"/>
            <a:ext cx="3672632" cy="457557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Maths </a:t>
            </a:r>
            <a:endParaRPr lang="en-GB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340768"/>
            <a:ext cx="8686800" cy="4525963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GB" sz="1800" dirty="0" smtClean="0"/>
              <a:t>By </a:t>
            </a:r>
            <a:r>
              <a:rPr lang="en-GB" sz="1800" dirty="0"/>
              <a:t>the end of </a:t>
            </a:r>
            <a:r>
              <a:rPr lang="en-GB" sz="1800" b="1" dirty="0" smtClean="0"/>
              <a:t>Reception </a:t>
            </a:r>
            <a:r>
              <a:rPr lang="en-GB" sz="1800" dirty="0" smtClean="0"/>
              <a:t>we </a:t>
            </a:r>
            <a:r>
              <a:rPr lang="en-GB" sz="1800" dirty="0"/>
              <a:t>aim for children to be able to: </a:t>
            </a:r>
            <a:endParaRPr lang="en-GB" sz="1800" dirty="0" smtClean="0"/>
          </a:p>
          <a:p>
            <a:pPr>
              <a:buNone/>
            </a:pPr>
            <a:r>
              <a:rPr lang="en-GB" sz="1800" b="1" i="1" dirty="0" smtClean="0">
                <a:solidFill>
                  <a:srgbClr val="0070C0"/>
                </a:solidFill>
              </a:rPr>
              <a:t>Numbers</a:t>
            </a:r>
          </a:p>
          <a:p>
            <a:r>
              <a:rPr lang="en-GB" sz="1800" dirty="0" smtClean="0"/>
              <a:t>Count reliably with numbers from one to 20, place them in order and say which number is one more or one less than a given number.</a:t>
            </a:r>
          </a:p>
          <a:p>
            <a:r>
              <a:rPr lang="en-GB" sz="1800" dirty="0" smtClean="0"/>
              <a:t>To use quantities and objects, to add and subtract two single-digit  numbers and count on or back to find the answer. </a:t>
            </a:r>
          </a:p>
          <a:p>
            <a:r>
              <a:rPr lang="en-GB" sz="1800" dirty="0" smtClean="0"/>
              <a:t>To solve problems, including doubling, halving and sharing.</a:t>
            </a:r>
          </a:p>
          <a:p>
            <a:endParaRPr lang="en-GB" sz="1800" dirty="0" smtClean="0"/>
          </a:p>
          <a:p>
            <a:pPr>
              <a:buNone/>
            </a:pPr>
            <a:r>
              <a:rPr lang="en-GB" sz="1800" b="1" i="1" dirty="0" smtClean="0">
                <a:solidFill>
                  <a:srgbClr val="0070C0"/>
                </a:solidFill>
              </a:rPr>
              <a:t>Space, shape and measure</a:t>
            </a:r>
          </a:p>
          <a:p>
            <a:r>
              <a:rPr lang="en-GB" sz="1800" dirty="0" smtClean="0"/>
              <a:t>To use everyday language to talk about size, weight, capacity, position, distance, time and money to compare quantities and objects and to solve problems. </a:t>
            </a:r>
          </a:p>
          <a:p>
            <a:r>
              <a:rPr lang="en-GB" sz="1800" dirty="0" smtClean="0"/>
              <a:t>To recognise, create and describe patterns. </a:t>
            </a:r>
          </a:p>
          <a:p>
            <a:r>
              <a:rPr lang="en-GB" sz="1800" dirty="0" smtClean="0"/>
              <a:t>To explore characteristics of everyday objects and shapes and use mathematical language to describe them.</a:t>
            </a:r>
            <a:endParaRPr lang="en-GB" sz="1800" dirty="0"/>
          </a:p>
          <a:p>
            <a:pPr>
              <a:lnSpc>
                <a:spcPct val="80000"/>
              </a:lnSpc>
            </a:pPr>
            <a:endParaRPr lang="en-GB" sz="2400" dirty="0"/>
          </a:p>
          <a:p>
            <a:pPr>
              <a:lnSpc>
                <a:spcPct val="80000"/>
              </a:lnSpc>
            </a:pPr>
            <a:endParaRPr lang="en-GB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548680"/>
          </a:xfrm>
        </p:spPr>
        <p:txBody>
          <a:bodyPr/>
          <a:lstStyle/>
          <a:p>
            <a:r>
              <a:rPr lang="en-GB" sz="3600" dirty="0"/>
              <a:t>Home Learning </a:t>
            </a:r>
            <a:r>
              <a:rPr lang="en-GB" dirty="0"/>
              <a:t>	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4349890"/>
          </a:xfrm>
        </p:spPr>
        <p:txBody>
          <a:bodyPr/>
          <a:lstStyle/>
          <a:p>
            <a:pPr marL="0" indent="0">
              <a:buNone/>
            </a:pPr>
            <a:r>
              <a:rPr lang="en-GB" sz="1350" b="1" dirty="0" smtClean="0">
                <a:solidFill>
                  <a:srgbClr val="0070C0"/>
                </a:solidFill>
              </a:rPr>
              <a:t>Reading</a:t>
            </a:r>
            <a:endParaRPr lang="en-GB" sz="1350" dirty="0" smtClean="0">
              <a:solidFill>
                <a:srgbClr val="0070C0"/>
              </a:solidFill>
            </a:endParaRPr>
          </a:p>
          <a:p>
            <a:pPr marL="0" indent="0">
              <a:spcBef>
                <a:spcPct val="50000"/>
              </a:spcBef>
            </a:pPr>
            <a:r>
              <a:rPr lang="en-GB" sz="1350" dirty="0" smtClean="0">
                <a:latin typeface="Century Gothic" pitchFamily="34" charset="0"/>
              </a:rPr>
              <a:t>2x reading books each week (Wide range of texts - stories, poems, non-fiction, play scripts).</a:t>
            </a:r>
          </a:p>
          <a:p>
            <a:pPr marL="0" indent="0">
              <a:spcBef>
                <a:spcPct val="50000"/>
              </a:spcBef>
            </a:pPr>
            <a:r>
              <a:rPr lang="en-GB" sz="1350" dirty="0" smtClean="0">
                <a:latin typeface="Century Gothic" pitchFamily="34" charset="0"/>
              </a:rPr>
              <a:t>1x picture books chosen from school library.</a:t>
            </a:r>
          </a:p>
          <a:p>
            <a:pPr marL="0" indent="0">
              <a:spcBef>
                <a:spcPct val="50000"/>
              </a:spcBef>
            </a:pPr>
            <a:r>
              <a:rPr lang="en-GB" sz="1350" dirty="0" smtClean="0">
                <a:latin typeface="Century Gothic" pitchFamily="34" charset="0"/>
              </a:rPr>
              <a:t>Please comment in your child’s reading record weekly.</a:t>
            </a:r>
          </a:p>
          <a:p>
            <a:pPr marL="0" indent="0">
              <a:spcBef>
                <a:spcPct val="50000"/>
              </a:spcBef>
              <a:buNone/>
            </a:pPr>
            <a:endParaRPr lang="en-GB" sz="135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sz="1350" b="1" dirty="0" smtClean="0">
                <a:solidFill>
                  <a:srgbClr val="0070C0"/>
                </a:solidFill>
                <a:latin typeface="Century Gothic" pitchFamily="34" charset="0"/>
              </a:rPr>
              <a:t>Sounds and Spellings</a:t>
            </a:r>
          </a:p>
          <a:p>
            <a:pPr marL="0" indent="0"/>
            <a:r>
              <a:rPr lang="en-GB" sz="1350" dirty="0" smtClean="0">
                <a:latin typeface="Century Gothic" pitchFamily="34" charset="0"/>
              </a:rPr>
              <a:t>Sound wallet containing letter sounds from their weekly phonics. </a:t>
            </a:r>
          </a:p>
          <a:p>
            <a:pPr marL="0" indent="0"/>
            <a:r>
              <a:rPr lang="en-GB" sz="1350" dirty="0" smtClean="0">
                <a:latin typeface="Century Gothic" pitchFamily="34" charset="0"/>
              </a:rPr>
              <a:t>Words containing learnt sounds to practice reading and spelling (once initial sounds have been learnt).</a:t>
            </a:r>
          </a:p>
          <a:p>
            <a:pPr marL="0" indent="0">
              <a:spcBef>
                <a:spcPts val="0"/>
              </a:spcBef>
              <a:buNone/>
            </a:pPr>
            <a:endParaRPr lang="en-GB" sz="1350" dirty="0" smtClean="0">
              <a:latin typeface="Century Gothic" pitchFamily="34" charset="0"/>
            </a:endParaRPr>
          </a:p>
          <a:p>
            <a:pPr marL="0" indent="0">
              <a:buNone/>
            </a:pPr>
            <a:r>
              <a:rPr lang="en-GB" sz="1350" b="1" dirty="0" smtClean="0">
                <a:solidFill>
                  <a:srgbClr val="0070C0"/>
                </a:solidFill>
              </a:rPr>
              <a:t>Maths </a:t>
            </a:r>
          </a:p>
          <a:p>
            <a:pPr marL="0" indent="0">
              <a:buNone/>
            </a:pPr>
            <a:r>
              <a:rPr lang="en-GB" sz="1350" b="1" dirty="0" smtClean="0"/>
              <a:t>Spring Term</a:t>
            </a:r>
          </a:p>
          <a:p>
            <a:pPr marL="0" indent="0"/>
            <a:r>
              <a:rPr lang="en-GB" sz="1350" dirty="0" smtClean="0"/>
              <a:t>Maths packs.</a:t>
            </a:r>
          </a:p>
          <a:p>
            <a:pPr marL="0" indent="0"/>
            <a:endParaRPr lang="en-GB" sz="1350" dirty="0" smtClean="0"/>
          </a:p>
          <a:p>
            <a:pPr marL="0" indent="0">
              <a:buNone/>
            </a:pPr>
            <a:r>
              <a:rPr lang="en-GB" sz="1350" b="1" dirty="0" smtClean="0"/>
              <a:t>Summer Term</a:t>
            </a:r>
            <a:endParaRPr lang="en-GB" sz="1350" dirty="0" smtClean="0"/>
          </a:p>
          <a:p>
            <a:pPr marL="0" indent="0"/>
            <a:r>
              <a:rPr lang="en-GB" sz="1350" dirty="0" smtClean="0"/>
              <a:t>Maths challenges. </a:t>
            </a:r>
          </a:p>
          <a:p>
            <a:pPr marL="0" indent="0">
              <a:buNone/>
            </a:pPr>
            <a:endParaRPr lang="en-GB" sz="1350" b="1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r>
              <a:rPr lang="en-GB" dirty="0" smtClean="0"/>
              <a:t>Letters and Sounds</a:t>
            </a:r>
          </a:p>
          <a:p>
            <a:pPr lvl="1"/>
            <a:r>
              <a:rPr lang="en-GB" dirty="0" smtClean="0"/>
              <a:t>Synthetic phonics</a:t>
            </a:r>
          </a:p>
          <a:p>
            <a:pPr lvl="1"/>
            <a:r>
              <a:rPr lang="en-GB" dirty="0" smtClean="0"/>
              <a:t>Systematic and structured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Daily phonics lessons</a:t>
            </a:r>
          </a:p>
          <a:p>
            <a:pPr lvl="1"/>
            <a:r>
              <a:rPr lang="en-GB" dirty="0" smtClean="0"/>
              <a:t>Initial sounds</a:t>
            </a:r>
          </a:p>
          <a:p>
            <a:pPr lvl="1"/>
            <a:r>
              <a:rPr lang="en-GB" dirty="0" smtClean="0"/>
              <a:t>Long vowels</a:t>
            </a:r>
          </a:p>
          <a:p>
            <a:pPr lvl="1"/>
            <a:r>
              <a:rPr lang="en-GB" dirty="0" smtClean="0"/>
              <a:t>Segmenting and blending</a:t>
            </a:r>
          </a:p>
          <a:p>
            <a:pPr>
              <a:buNone/>
            </a:pPr>
            <a:endParaRPr lang="en-GB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74431"/>
            <a:ext cx="8229600" cy="1143000"/>
          </a:xfrm>
        </p:spPr>
        <p:txBody>
          <a:bodyPr/>
          <a:lstStyle/>
          <a:p>
            <a:r>
              <a:rPr lang="en-GB" dirty="0" smtClean="0"/>
              <a:t>Phonics – order of teaching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339752" y="762281"/>
          <a:ext cx="4248472" cy="5422392"/>
        </p:xfrm>
        <a:graphic>
          <a:graphicData uri="http://schemas.openxmlformats.org/drawingml/2006/table">
            <a:tbl>
              <a:tblPr/>
              <a:tblGrid>
                <a:gridCol w="16075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0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Phase 2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Letters and </a:t>
                      </a:r>
                      <a:r>
                        <a:rPr lang="en-GB" sz="1600" b="1" dirty="0" smtClean="0">
                          <a:latin typeface="NTPreCursivefk"/>
                          <a:ea typeface="Calibri"/>
                          <a:cs typeface="Times New Roman"/>
                        </a:rPr>
                        <a:t>Sounds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1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s, a, t, p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2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n, m, d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3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g, o, c, k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4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ck, e, u, r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5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h, b, f, l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87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73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Phase 3 (</a:t>
                      </a:r>
                      <a:r>
                        <a:rPr lang="en-GB" sz="1600" b="1" dirty="0" err="1">
                          <a:latin typeface="NTPreCursivefk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)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6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j, v, w, x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7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y, z, zz, qu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8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ck (revise), ff, ll, ss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87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Phase 3 (ii)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ch, sh, th, ng/nk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87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latin typeface="NTPreCursivefk"/>
                          <a:ea typeface="Calibri"/>
                          <a:cs typeface="Times New Roman"/>
                        </a:rPr>
                        <a:t>Phase 3 (iii)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latin typeface="NTPreCursivefk"/>
                          <a:ea typeface="Calibri"/>
                          <a:cs typeface="Times New Roman"/>
                        </a:rPr>
                        <a:t>ai</a:t>
                      </a:r>
                      <a:r>
                        <a:rPr lang="en-GB" sz="1600" dirty="0" smtClean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ee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igh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 smtClean="0">
                          <a:latin typeface="NTPreCursivefk"/>
                          <a:ea typeface="Calibri"/>
                          <a:cs typeface="Times New Roman"/>
                        </a:rPr>
                        <a:t>oa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oo, </a:t>
                      </a:r>
                      <a:r>
                        <a:rPr lang="en-GB" sz="1600" i="1">
                          <a:latin typeface="NTPreCursivefk"/>
                          <a:ea typeface="Calibri"/>
                          <a:cs typeface="Times New Roman"/>
                        </a:rPr>
                        <a:t>oo</a:t>
                      </a: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, ar, or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air, </a:t>
                      </a:r>
                      <a:r>
                        <a:rPr lang="en-GB" sz="1600" dirty="0" err="1" smtClean="0">
                          <a:latin typeface="NTPreCursivefk"/>
                          <a:ea typeface="Calibri"/>
                          <a:cs typeface="Times New Roman"/>
                        </a:rPr>
                        <a:t>er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ou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 smtClean="0">
                          <a:latin typeface="NTPreCursivefk"/>
                          <a:ea typeface="Calibri"/>
                          <a:cs typeface="Times New Roman"/>
                        </a:rPr>
                        <a:t>oi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ire, ear, </a:t>
                      </a: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ure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87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latin typeface="NTPreCursivefk"/>
                          <a:ea typeface="Calibri"/>
                          <a:cs typeface="Times New Roman"/>
                        </a:rPr>
                        <a:t>Phase 4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CVCC/CCVC words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Polysyllabic words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" y="-76200"/>
            <a:ext cx="8686800" cy="1143000"/>
          </a:xfrm>
        </p:spPr>
        <p:txBody>
          <a:bodyPr/>
          <a:lstStyle/>
          <a:p>
            <a:r>
              <a:rPr lang="en-GB" dirty="0" smtClean="0"/>
              <a:t>How can you help your child?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GB" sz="400" dirty="0" smtClean="0"/>
          </a:p>
          <a:p>
            <a:pPr eaLnBrk="1" hangingPunct="1">
              <a:buNone/>
            </a:pPr>
            <a:r>
              <a:rPr lang="en-GB" sz="1600" b="1" u="sng" dirty="0" smtClean="0"/>
              <a:t>Phonics</a:t>
            </a:r>
          </a:p>
          <a:p>
            <a:pPr indent="19050" eaLnBrk="1" hangingPunct="1">
              <a:buNone/>
            </a:pPr>
            <a:r>
              <a:rPr lang="en-GB" sz="1400" dirty="0" smtClean="0">
                <a:hlinkClick r:id="rId3"/>
              </a:rPr>
              <a:t>http://www.oxfordowl.co.uk/home/reading-site/expert-help/phonics-made-easy</a:t>
            </a:r>
            <a:endParaRPr lang="en-GB" sz="1400" dirty="0" smtClean="0"/>
          </a:p>
          <a:p>
            <a:pPr eaLnBrk="1" hangingPunct="1"/>
            <a:r>
              <a:rPr lang="en-GB" sz="1600" dirty="0" smtClean="0"/>
              <a:t>Knowing the letters and groups of letters (</a:t>
            </a:r>
            <a:r>
              <a:rPr lang="en-GB" sz="1600" i="1" dirty="0" smtClean="0"/>
              <a:t>graphemes</a:t>
            </a:r>
            <a:r>
              <a:rPr lang="en-GB" sz="1600" dirty="0" smtClean="0"/>
              <a:t>) used to read and write the sounds</a:t>
            </a:r>
          </a:p>
          <a:p>
            <a:pPr eaLnBrk="1" hangingPunct="1"/>
            <a:r>
              <a:rPr lang="en-GB" sz="1600" dirty="0" smtClean="0"/>
              <a:t>Helping them to segment and blend words</a:t>
            </a:r>
          </a:p>
          <a:p>
            <a:pPr eaLnBrk="1" hangingPunct="1"/>
            <a:r>
              <a:rPr lang="en-GB" sz="1600" dirty="0" smtClean="0"/>
              <a:t>Attend the Phonics Workshop</a:t>
            </a:r>
          </a:p>
          <a:p>
            <a:pPr>
              <a:buNone/>
            </a:pPr>
            <a:r>
              <a:rPr lang="en-GB" sz="1600" b="1" u="sng" dirty="0" smtClean="0"/>
              <a:t>Maths</a:t>
            </a:r>
          </a:p>
          <a:p>
            <a:r>
              <a:rPr lang="en-GB" sz="1600" dirty="0" smtClean="0"/>
              <a:t>Practical</a:t>
            </a:r>
          </a:p>
          <a:p>
            <a:r>
              <a:rPr lang="en-GB" sz="1600" dirty="0" smtClean="0"/>
              <a:t>Count, count, count</a:t>
            </a:r>
          </a:p>
          <a:p>
            <a:r>
              <a:rPr lang="en-GB" sz="1600" dirty="0" smtClean="0"/>
              <a:t>Look at numbers in the environment</a:t>
            </a:r>
          </a:p>
          <a:p>
            <a:pPr eaLnBrk="1" hangingPunct="1">
              <a:buNone/>
            </a:pPr>
            <a:r>
              <a:rPr lang="en-GB" sz="1600" b="1" dirty="0" smtClean="0"/>
              <a:t>BUT...</a:t>
            </a:r>
          </a:p>
          <a:p>
            <a:r>
              <a:rPr lang="en-GB" sz="1600" dirty="0" smtClean="0"/>
              <a:t>Talk, talk, talk!</a:t>
            </a:r>
          </a:p>
          <a:p>
            <a:r>
              <a:rPr lang="en-GB" sz="1600" dirty="0" smtClean="0"/>
              <a:t>Continue to read daily with your child – language rich environment</a:t>
            </a:r>
          </a:p>
          <a:p>
            <a:r>
              <a:rPr lang="en-GB" sz="1600" dirty="0" smtClean="0"/>
              <a:t>Sing songs and rhymes</a:t>
            </a:r>
          </a:p>
          <a:p>
            <a:r>
              <a:rPr lang="en-GB" sz="1600" dirty="0" smtClean="0"/>
              <a:t>Look at print in the environment</a:t>
            </a:r>
          </a:p>
          <a:p>
            <a:r>
              <a:rPr lang="en-GB" sz="1600" dirty="0" smtClean="0"/>
              <a:t>Play games</a:t>
            </a:r>
          </a:p>
          <a:p>
            <a:r>
              <a:rPr lang="en-GB" sz="1600" dirty="0" smtClean="0">
                <a:hlinkClick r:id="rId4"/>
              </a:rPr>
              <a:t>https://bouncebackparenting.com/cant-miss-fun-for-your-4-6-year-old/</a:t>
            </a:r>
            <a:endParaRPr lang="en-GB" sz="1600" dirty="0" smtClean="0"/>
          </a:p>
          <a:p>
            <a:pPr>
              <a:buNone/>
            </a:pPr>
            <a:endParaRPr lang="en-GB" sz="1600" dirty="0" smtClean="0"/>
          </a:p>
          <a:p>
            <a:endParaRPr lang="en-GB" sz="1800" b="1" dirty="0" smtClean="0"/>
          </a:p>
          <a:p>
            <a:pPr eaLnBrk="1" hangingPunct="1">
              <a:buNone/>
            </a:pPr>
            <a:endParaRPr lang="en-GB" sz="1800" b="1" dirty="0" smtClean="0"/>
          </a:p>
          <a:p>
            <a:endParaRPr lang="en-GB" sz="20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195736" y="6237312"/>
            <a:ext cx="426405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GB" sz="4000" dirty="0">
                <a:solidFill>
                  <a:schemeClr val="tx2"/>
                </a:solidFill>
                <a:latin typeface="Century Gothic" pitchFamily="34" charset="0"/>
              </a:rPr>
              <a:t>Home School Agreement 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512" y="1046262"/>
            <a:ext cx="8784976" cy="5173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To help my child get the most out of their time at Kew Riverside I will always try to: </a:t>
            </a:r>
          </a:p>
          <a:p>
            <a:pPr marR="0" lvl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See that my child comes to school each day by </a:t>
            </a:r>
            <a:r>
              <a:rPr kumimoji="0" lang="en-GB" sz="17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8.50 </a:t>
            </a: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am and is collected at </a:t>
            </a:r>
            <a:r>
              <a:rPr kumimoji="0" lang="en-GB" sz="17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3.15 </a:t>
            </a: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pm.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Encourage my child to follow the Golden Rules.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Encourage my child to read stories and fact books from school as often as possible.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Support my child with their home learning. 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Make sure my child goes to bed at a reasonable time.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Keep up-to-date with what is happening at school (e.g. by reading the Weekly Bulletin).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Attend parents evenings and other sessions offered by the school to inform me about my child’s learning.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Inform the school promptly if my child is unwell.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If you have any questions/concerns about your child’s learning please speak to </a:t>
            </a:r>
            <a:r>
              <a:rPr kumimoji="0" lang="en-GB" sz="17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t</a:t>
            </a: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he class teacher. </a:t>
            </a:r>
          </a:p>
          <a:p>
            <a:pPr marL="285750" lvl="0" indent="-285750" eaLnBrk="0" hangingPunct="0">
              <a:lnSpc>
                <a:spcPct val="110000"/>
              </a:lnSpc>
              <a:buFont typeface="Arial"/>
              <a:buChar char="•"/>
            </a:pPr>
            <a:r>
              <a:rPr lang="en-GB" sz="1700" dirty="0" smtClean="0">
                <a:solidFill>
                  <a:srgbClr val="000000"/>
                </a:solidFill>
                <a:latin typeface="Century Gothic" pitchFamily="34" charset="0"/>
                <a:ea typeface="Calibri" pitchFamily="34" charset="0"/>
              </a:rPr>
              <a:t>Help my child wear the right uniform and have their PE kit ready on Mondays.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GB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25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</a:t>
            </a:r>
            <a:r>
              <a:rPr lang="en-GB" dirty="0" smtClean="0"/>
              <a:t>websites and information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pPr>
              <a:buNone/>
            </a:pPr>
            <a:endParaRPr lang="en-GB" sz="1800" dirty="0" smtClean="0"/>
          </a:p>
          <a:p>
            <a:r>
              <a:rPr lang="en-GB" sz="1800" dirty="0" smtClean="0"/>
              <a:t>Details of the Early Learning Goals:</a:t>
            </a:r>
          </a:p>
          <a:p>
            <a:pPr>
              <a:buNone/>
            </a:pPr>
            <a:r>
              <a:rPr lang="en-GB" sz="1800" dirty="0" smtClean="0">
                <a:hlinkClick r:id="rId3"/>
              </a:rPr>
              <a:t>http://www.foundationyears.org.uk/wp-content/uploads/2012/03/Development-Matters-FINAL-PRINT-AMENDED.pdf</a:t>
            </a:r>
            <a:endParaRPr lang="en-GB" sz="1800" dirty="0" smtClean="0"/>
          </a:p>
          <a:p>
            <a:pPr>
              <a:buNone/>
            </a:pPr>
            <a:endParaRPr lang="en-GB" sz="1800" dirty="0"/>
          </a:p>
          <a:p>
            <a:r>
              <a:rPr lang="en-GB" sz="1800" dirty="0" smtClean="0"/>
              <a:t>A Parents Guide to Learning &amp; Development – What to expect, When?</a:t>
            </a:r>
            <a:endParaRPr lang="en-GB" sz="1800" dirty="0"/>
          </a:p>
          <a:p>
            <a:pPr>
              <a:buNone/>
            </a:pPr>
            <a:r>
              <a:rPr lang="en-GB" sz="1800" dirty="0">
                <a:hlinkClick r:id="rId4"/>
              </a:rPr>
              <a:t>http://</a:t>
            </a:r>
            <a:r>
              <a:rPr lang="en-GB" sz="1800" dirty="0" smtClean="0">
                <a:hlinkClick r:id="rId4"/>
              </a:rPr>
              <a:t>www.foundationyears.org.uk/files/2017/04/4Children_ParentsGuide_2017_FINAL_WEBv2.pdf</a:t>
            </a: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r>
              <a:rPr lang="en-GB" sz="1800" dirty="0"/>
              <a:t>A Parents Guide to </a:t>
            </a:r>
            <a:r>
              <a:rPr lang="en-GB" sz="1800" dirty="0" smtClean="0"/>
              <a:t>the EYFS</a:t>
            </a:r>
            <a:endParaRPr lang="en-GB" sz="1800" dirty="0"/>
          </a:p>
          <a:p>
            <a:pPr>
              <a:buNone/>
            </a:pPr>
            <a:r>
              <a:rPr lang="en-GB" sz="1800" dirty="0" smtClean="0">
                <a:hlinkClick r:id="rId5"/>
              </a:rPr>
              <a:t>http</a:t>
            </a:r>
            <a:r>
              <a:rPr lang="en-GB" sz="1800" dirty="0">
                <a:hlinkClick r:id="rId5"/>
              </a:rPr>
              <a:t>://</a:t>
            </a:r>
            <a:r>
              <a:rPr lang="en-GB" sz="1800" dirty="0" smtClean="0">
                <a:hlinkClick r:id="rId5"/>
              </a:rPr>
              <a:t>www.foundationyears.org.uk/files/2017/01/EYFS_Parents_Guide-amended1.pdf</a:t>
            </a: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/>
          </a:p>
          <a:p>
            <a:pPr>
              <a:buNone/>
            </a:pPr>
            <a:endParaRPr lang="en-GB" sz="18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Handouts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/>
              <a:t>Presentation slides </a:t>
            </a:r>
            <a:endParaRPr lang="en-GB" sz="2400" dirty="0" smtClean="0"/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Word list – First 100 High Frequency Words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400" dirty="0" smtClean="0"/>
              <a:t>  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Book </a:t>
            </a:r>
            <a:r>
              <a:rPr lang="en-GB" sz="2400" dirty="0"/>
              <a:t>list </a:t>
            </a:r>
            <a:endParaRPr lang="en-GB" sz="2400" dirty="0" smtClean="0"/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Class timetable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Home</a:t>
            </a:r>
            <a:r>
              <a:rPr lang="en-GB" sz="2400" dirty="0"/>
              <a:t>/ school </a:t>
            </a:r>
            <a:r>
              <a:rPr lang="en-GB" sz="2400" dirty="0" smtClean="0"/>
              <a:t>agreement - </a:t>
            </a:r>
            <a:r>
              <a:rPr lang="en-GB" sz="2400" dirty="0"/>
              <a:t>please return to school when signed </a:t>
            </a:r>
            <a:r>
              <a:rPr lang="en-GB" sz="2400" dirty="0" smtClean="0"/>
              <a:t> by both yourself and your child</a:t>
            </a:r>
            <a:endParaRPr lang="en-GB" sz="2400" dirty="0"/>
          </a:p>
          <a:p>
            <a:pPr>
              <a:lnSpc>
                <a:spcPct val="90000"/>
              </a:lnSpc>
            </a:pPr>
            <a:endParaRPr lang="en-GB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927926" y="1938841"/>
            <a:ext cx="336015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</a:t>
            </a:r>
          </a:p>
          <a:p>
            <a:r>
              <a:rPr lang="en-GB"/>
              <a:t>September 2019</a:t>
            </a:r>
            <a:endParaRPr lang="en-GB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Arial"/>
      </a:majorFont>
      <a:minorFont>
        <a:latin typeface="Century Gothic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1487</TotalTime>
  <Words>2082</Words>
  <Application>Microsoft Office PowerPoint</Application>
  <PresentationFormat>On-screen Show (4:3)</PresentationFormat>
  <Paragraphs>465</Paragraphs>
  <Slides>32</Slides>
  <Notes>10</Notes>
  <HiddenSlides>1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ＭＳ 明朝</vt:lpstr>
      <vt:lpstr>Arial</vt:lpstr>
      <vt:lpstr>Calibri</vt:lpstr>
      <vt:lpstr>Cambria</vt:lpstr>
      <vt:lpstr>Century Gothic</vt:lpstr>
      <vt:lpstr>NTPreCursivefk</vt:lpstr>
      <vt:lpstr>NTPreCursivefk normal</vt:lpstr>
      <vt:lpstr>Times New Roman</vt:lpstr>
      <vt:lpstr>Wingdings</vt:lpstr>
      <vt:lpstr>Default Design</vt:lpstr>
      <vt:lpstr>PowerPoint Presentation</vt:lpstr>
      <vt:lpstr>Overview of the evening  </vt:lpstr>
      <vt:lpstr>PowerPoint Presentation</vt:lpstr>
      <vt:lpstr>PowerPoint Presentation</vt:lpstr>
      <vt:lpstr>PowerPoint Presentation</vt:lpstr>
      <vt:lpstr>PowerPoint Presentation</vt:lpstr>
      <vt:lpstr>Local Early Years Focus of 2019/20</vt:lpstr>
      <vt:lpstr>Early Years Foundation Stage(EYFS)</vt:lpstr>
      <vt:lpstr>17 Aspects – Early Learning Goals</vt:lpstr>
      <vt:lpstr>Teaching and Learning</vt:lpstr>
      <vt:lpstr>Engagement </vt:lpstr>
      <vt:lpstr> If we visited Giraffe Class – when, where &amp; doing what, do you see this Level 5 involvement? • When &amp; where do you not see this?  What is stopping this from happening?</vt:lpstr>
      <vt:lpstr>Prime Areas</vt:lpstr>
      <vt:lpstr>Specific Areas of Learning </vt:lpstr>
      <vt:lpstr>Enhancements</vt:lpstr>
      <vt:lpstr>A Typical Day in Giraffes Full - Time</vt:lpstr>
      <vt:lpstr>Assessment</vt:lpstr>
      <vt:lpstr>Observations</vt:lpstr>
      <vt:lpstr>Input from home</vt:lpstr>
      <vt:lpstr>Good Level of Development</vt:lpstr>
      <vt:lpstr>Reading </vt:lpstr>
      <vt:lpstr>Writing </vt:lpstr>
      <vt:lpstr>Examples of ‘Expected’</vt:lpstr>
      <vt:lpstr>Maths </vt:lpstr>
      <vt:lpstr>Home Learning  </vt:lpstr>
      <vt:lpstr>Phonics</vt:lpstr>
      <vt:lpstr>Phonics – order of teaching</vt:lpstr>
      <vt:lpstr>How can you help your child?</vt:lpstr>
      <vt:lpstr>PowerPoint Presentation</vt:lpstr>
      <vt:lpstr>Useful websites and information</vt:lpstr>
      <vt:lpstr>Handouts</vt:lpstr>
      <vt:lpstr>Any questions?</vt:lpstr>
    </vt:vector>
  </TitlesOfParts>
  <Company>Chase Bridge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Dillon</dc:creator>
  <cp:lastModifiedBy>Windows User</cp:lastModifiedBy>
  <cp:revision>148</cp:revision>
  <dcterms:created xsi:type="dcterms:W3CDTF">2013-09-04T20:43:41Z</dcterms:created>
  <dcterms:modified xsi:type="dcterms:W3CDTF">2019-09-23T06:52:46Z</dcterms:modified>
</cp:coreProperties>
</file>