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2.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7" r:id="rId2"/>
    <p:sldId id="258" r:id="rId3"/>
    <p:sldId id="259" r:id="rId4"/>
    <p:sldId id="281" r:id="rId5"/>
    <p:sldId id="282" r:id="rId6"/>
    <p:sldId id="260" r:id="rId7"/>
    <p:sldId id="261" r:id="rId8"/>
    <p:sldId id="267" r:id="rId9"/>
    <p:sldId id="280" r:id="rId10"/>
    <p:sldId id="276" r:id="rId11"/>
    <p:sldId id="277" r:id="rId12"/>
    <p:sldId id="278" r:id="rId13"/>
    <p:sldId id="268" r:id="rId14"/>
    <p:sldId id="269" r:id="rId15"/>
    <p:sldId id="270" r:id="rId16"/>
    <p:sldId id="271"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122"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BA498BF-7812-4020-ADA1-06EA420200C0}" type="datetimeFigureOut">
              <a:rPr lang="en-GB" smtClean="0"/>
              <a:pPr/>
              <a:t>18/09/2019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57641DA-32E0-4AD3-978D-1C9C2AB1F6FC}"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B69909EF-72F1-4695-8238-B951D03ABC4D}" type="slidenum">
              <a:rPr lang="en-GB"/>
              <a:pPr/>
              <a:t>3</a:t>
            </a:fld>
            <a:endParaRPr lang="en-GB"/>
          </a:p>
        </p:txBody>
      </p:sp>
      <p:sp>
        <p:nvSpPr>
          <p:cNvPr id="102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7C5AB1DD-81E7-4749-81BD-516575D191F0}" type="slidenum">
              <a:rPr lang="en-US" sz="1200"/>
              <a:pPr algn="r"/>
              <a:t>3</a:t>
            </a:fld>
            <a:endParaRPr lang="en-US" sz="1200"/>
          </a:p>
        </p:txBody>
      </p:sp>
      <p:sp>
        <p:nvSpPr>
          <p:cNvPr id="10243" name="Rectangle 2"/>
          <p:cNvSpPr>
            <a:spLocks noGrp="1" noRot="1" noChangeAspect="1" noChangeArrowheads="1" noTextEdit="1"/>
          </p:cNvSpPr>
          <p:nvPr>
            <p:ph type="sldImg"/>
          </p:nvPr>
        </p:nvSpPr>
        <p:spPr>
          <a:ln/>
        </p:spPr>
      </p:sp>
      <p:sp>
        <p:nvSpPr>
          <p:cNvPr id="10244"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47B629E-07F4-46CB-AF2D-27597462081E}" type="slidenum">
              <a:rPr lang="en-GB" smtClean="0"/>
              <a:pPr/>
              <a:t>7</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8F1A7A1-170A-4A71-ACDC-1256F1FB61FB}" type="datetimeFigureOut">
              <a:rPr lang="en-GB" smtClean="0"/>
              <a:pPr/>
              <a:t>18/09/2019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46E946-D022-4502-A009-ED9A4612C7B7}"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8F1A7A1-170A-4A71-ACDC-1256F1FB61FB}" type="datetimeFigureOut">
              <a:rPr lang="en-GB" smtClean="0"/>
              <a:pPr/>
              <a:t>18/09/2019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46E946-D022-4502-A009-ED9A4612C7B7}"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8F1A7A1-170A-4A71-ACDC-1256F1FB61FB}" type="datetimeFigureOut">
              <a:rPr lang="en-GB" smtClean="0"/>
              <a:pPr/>
              <a:t>18/09/2019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46E946-D022-4502-A009-ED9A4612C7B7}"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8F1A7A1-170A-4A71-ACDC-1256F1FB61FB}" type="datetimeFigureOut">
              <a:rPr lang="en-GB" smtClean="0"/>
              <a:pPr/>
              <a:t>18/09/2019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46E946-D022-4502-A009-ED9A4612C7B7}"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8F1A7A1-170A-4A71-ACDC-1256F1FB61FB}" type="datetimeFigureOut">
              <a:rPr lang="en-GB" smtClean="0"/>
              <a:pPr/>
              <a:t>18/09/2019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246E946-D022-4502-A009-ED9A4612C7B7}"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8F1A7A1-170A-4A71-ACDC-1256F1FB61FB}" type="datetimeFigureOut">
              <a:rPr lang="en-GB" smtClean="0"/>
              <a:pPr/>
              <a:t>18/09/2019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246E946-D022-4502-A009-ED9A4612C7B7}"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F1A7A1-170A-4A71-ACDC-1256F1FB61FB}" type="datetimeFigureOut">
              <a:rPr lang="en-GB" smtClean="0"/>
              <a:pPr/>
              <a:t>18/09/2019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246E946-D022-4502-A009-ED9A4612C7B7}"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8F1A7A1-170A-4A71-ACDC-1256F1FB61FB}" type="datetimeFigureOut">
              <a:rPr lang="en-GB" smtClean="0"/>
              <a:pPr/>
              <a:t>18/09/2019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46E946-D022-4502-A009-ED9A4612C7B7}"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8F1A7A1-170A-4A71-ACDC-1256F1FB61FB}" type="datetimeFigureOut">
              <a:rPr lang="en-GB" smtClean="0"/>
              <a:pPr/>
              <a:t>18/09/2019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46E946-D022-4502-A009-ED9A4612C7B7}"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8F1A7A1-170A-4A71-ACDC-1256F1FB61FB}" type="datetimeFigureOut">
              <a:rPr lang="en-GB" smtClean="0"/>
              <a:pPr/>
              <a:t>18/09/2019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46E946-D022-4502-A009-ED9A4612C7B7}"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8F1A7A1-170A-4A71-ACDC-1256F1FB61FB}" type="datetimeFigureOut">
              <a:rPr lang="en-GB" smtClean="0"/>
              <a:pPr/>
              <a:t>18/09/2019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46E946-D022-4502-A009-ED9A4612C7B7}"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457200" y="1600200"/>
            <a:ext cx="8229600" cy="4525963"/>
          </a:xfrm>
        </p:spPr>
        <p:txBody>
          <a:bodyPr/>
          <a:lstStyle/>
          <a:p>
            <a:endParaRPr lang="en-GB"/>
          </a:p>
        </p:txBody>
      </p:sp>
      <p:sp>
        <p:nvSpPr>
          <p:cNvPr id="4" name="Date Placeholder 3"/>
          <p:cNvSpPr>
            <a:spLocks noGrp="1"/>
          </p:cNvSpPr>
          <p:nvPr>
            <p:ph type="dt" sz="half" idx="10"/>
          </p:nvPr>
        </p:nvSpPr>
        <p:spPr>
          <a:xfrm>
            <a:off x="457200" y="6245225"/>
            <a:ext cx="2133600" cy="476250"/>
          </a:xfrm>
        </p:spPr>
        <p:txBody>
          <a:bodyPr/>
          <a:lstStyle>
            <a:lvl1pPr>
              <a:defRPr/>
            </a:lvl1pPr>
          </a:lstStyle>
          <a:p>
            <a:endParaRPr lang="en-GB"/>
          </a:p>
        </p:txBody>
      </p:sp>
      <p:sp>
        <p:nvSpPr>
          <p:cNvPr id="5" name="Footer Placeholder 4"/>
          <p:cNvSpPr>
            <a:spLocks noGrp="1"/>
          </p:cNvSpPr>
          <p:nvPr>
            <p:ph type="ftr" sz="quarter" idx="11"/>
          </p:nvPr>
        </p:nvSpPr>
        <p:spPr>
          <a:xfrm>
            <a:off x="3132138" y="6237288"/>
            <a:ext cx="2895600" cy="476250"/>
          </a:xfrm>
        </p:spPr>
        <p:txBody>
          <a:bodyPr/>
          <a:lstStyle>
            <a:lvl1pPr>
              <a:defRPr/>
            </a:lvl1pPr>
          </a:lstStyle>
          <a:p>
            <a:r>
              <a:rPr lang="en-GB"/>
              <a:t>Meet the teacher </a:t>
            </a:r>
          </a:p>
          <a:p>
            <a:r>
              <a:rPr lang="en-GB"/>
              <a:t>September 2013</a:t>
            </a:r>
          </a:p>
        </p:txBody>
      </p:sp>
      <p:sp>
        <p:nvSpPr>
          <p:cNvPr id="6" name="Slide Number Placeholder 5"/>
          <p:cNvSpPr>
            <a:spLocks noGrp="1"/>
          </p:cNvSpPr>
          <p:nvPr>
            <p:ph type="sldNum" sz="quarter" idx="12"/>
          </p:nvPr>
        </p:nvSpPr>
        <p:spPr>
          <a:xfrm>
            <a:off x="6588125" y="6381750"/>
            <a:ext cx="2133600" cy="476250"/>
          </a:xfrm>
        </p:spPr>
        <p:txBody>
          <a:bodyPr/>
          <a:lstStyle>
            <a:lvl1pPr>
              <a:defRPr/>
            </a:lvl1pPr>
          </a:lstStyle>
          <a:p>
            <a:fld id="{7F12B0A8-C065-42AD-A86F-42CF232B20CF}"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F1A7A1-170A-4A71-ACDC-1256F1FB61FB}" type="datetimeFigureOut">
              <a:rPr lang="en-GB" smtClean="0"/>
              <a:pPr/>
              <a:t>18/09/2019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46E946-D022-4502-A009-ED9A4612C7B7}"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3.xml"/><Relationship Id="rId5" Type="http://schemas.openxmlformats.org/officeDocument/2006/relationships/image" Target="../media/image1.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2.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www.bbc.co.uk/bitesize/ks1/" TargetMode="Externa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ags" Target="../tags/tag10.xml"/><Relationship Id="rId6" Type="http://schemas.openxmlformats.org/officeDocument/2006/relationships/hyperlink" Target="https://www.phonicsplay.co.uk/" TargetMode="External"/><Relationship Id="rId5" Type="http://schemas.openxmlformats.org/officeDocument/2006/relationships/hyperlink" Target="https://www.topmarks.co.uk/maths-games/daily10" TargetMode="External"/><Relationship Id="rId4" Type="http://schemas.openxmlformats.org/officeDocument/2006/relationships/hyperlink" Target="https://www.oxfordowl.co.uk/"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ags" Target="../tags/tag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4"/>
          <p:cNvSpPr>
            <a:spLocks noGrp="1"/>
          </p:cNvSpPr>
          <p:nvPr>
            <p:ph type="ftr" sz="quarter" idx="11"/>
          </p:nvPr>
        </p:nvSpPr>
        <p:spPr>
          <a:xfrm>
            <a:off x="251520" y="6381750"/>
            <a:ext cx="5848226" cy="476250"/>
          </a:xfrm>
        </p:spPr>
        <p:txBody>
          <a:bodyPr/>
          <a:lstStyle/>
          <a:p>
            <a:pPr algn="l"/>
            <a:r>
              <a:rPr lang="en-GB" dirty="0" smtClean="0"/>
              <a:t>Meet the teacher - September 2019</a:t>
            </a:r>
          </a:p>
          <a:p>
            <a:pPr algn="l"/>
            <a:endParaRPr lang="en-GB" dirty="0"/>
          </a:p>
        </p:txBody>
      </p:sp>
      <p:sp>
        <p:nvSpPr>
          <p:cNvPr id="2051" name="Rectangle 3"/>
          <p:cNvSpPr>
            <a:spLocks noGrp="1" noChangeArrowheads="1"/>
          </p:cNvSpPr>
          <p:nvPr>
            <p:ph type="subTitle" idx="1"/>
          </p:nvPr>
        </p:nvSpPr>
        <p:spPr>
          <a:xfrm>
            <a:off x="683568" y="476672"/>
            <a:ext cx="9144000" cy="1752600"/>
          </a:xfrm>
        </p:spPr>
        <p:txBody>
          <a:bodyPr/>
          <a:lstStyle/>
          <a:p>
            <a:pPr algn="l"/>
            <a:r>
              <a:rPr lang="en-GB" sz="4800" b="1" dirty="0">
                <a:solidFill>
                  <a:srgbClr val="0070C0"/>
                </a:solidFill>
              </a:rPr>
              <a:t>Welcome </a:t>
            </a:r>
            <a:r>
              <a:rPr lang="en-GB" sz="4800" b="1" dirty="0" smtClean="0">
                <a:solidFill>
                  <a:srgbClr val="0070C0"/>
                </a:solidFill>
              </a:rPr>
              <a:t>to Meet the Teacher  </a:t>
            </a:r>
            <a:endParaRPr lang="en-GB" sz="4800" b="1" dirty="0">
              <a:solidFill>
                <a:srgbClr val="0070C0"/>
              </a:solidFill>
            </a:endParaRPr>
          </a:p>
          <a:p>
            <a:pPr algn="l"/>
            <a:endParaRPr lang="en-GB" dirty="0"/>
          </a:p>
          <a:p>
            <a:pPr algn="l"/>
            <a:endParaRPr lang="en-GB" dirty="0"/>
          </a:p>
        </p:txBody>
      </p:sp>
      <p:pic>
        <p:nvPicPr>
          <p:cNvPr id="5" name="Picture 4" descr="elephantl.png"/>
          <p:cNvPicPr>
            <a:picLocks noChangeAspect="1"/>
          </p:cNvPicPr>
          <p:nvPr/>
        </p:nvPicPr>
        <p:blipFill>
          <a:blip r:embed="rId3" cstate="print"/>
          <a:stretch>
            <a:fillRect/>
          </a:stretch>
        </p:blipFill>
        <p:spPr>
          <a:xfrm>
            <a:off x="2699792" y="1772816"/>
            <a:ext cx="4022848" cy="3549572"/>
          </a:xfrm>
          <a:prstGeom prst="rect">
            <a:avLst/>
          </a:prstGeom>
        </p:spPr>
      </p:pic>
    </p:spTree>
    <p:custDataLst>
      <p:tags r:id="rId1"/>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GB" sz="3200"/>
              <a:t>Overview of the evening </a:t>
            </a:r>
            <a:br>
              <a:rPr lang="en-GB" sz="3200"/>
            </a:br>
            <a:endParaRPr lang="en-GB" sz="3200"/>
          </a:p>
        </p:txBody>
      </p:sp>
      <p:sp>
        <p:nvSpPr>
          <p:cNvPr id="24580" name="Rectangle 4"/>
          <p:cNvSpPr>
            <a:spLocks noChangeArrowheads="1"/>
          </p:cNvSpPr>
          <p:nvPr/>
        </p:nvSpPr>
        <p:spPr bwMode="auto">
          <a:xfrm>
            <a:off x="323850" y="1268413"/>
            <a:ext cx="7056462" cy="1752600"/>
          </a:xfrm>
          <a:prstGeom prst="rect">
            <a:avLst/>
          </a:prstGeom>
          <a:noFill/>
          <a:ln w="9525">
            <a:noFill/>
            <a:miter lim="800000"/>
            <a:headEnd/>
            <a:tailEnd/>
          </a:ln>
          <a:effectLst/>
        </p:spPr>
        <p:txBody>
          <a:bodyPr/>
          <a:lstStyle/>
          <a:p>
            <a:pPr marL="609600" indent="-609600">
              <a:spcBef>
                <a:spcPct val="20000"/>
              </a:spcBef>
            </a:pPr>
            <a:endParaRPr lang="en-GB" sz="2000" dirty="0" smtClean="0">
              <a:latin typeface="Century Gothic" pitchFamily="34" charset="0"/>
            </a:endParaRPr>
          </a:p>
          <a:p>
            <a:pPr marL="609600" indent="-609600">
              <a:spcBef>
                <a:spcPct val="20000"/>
              </a:spcBef>
              <a:buFontTx/>
              <a:buAutoNum type="arabicPeriod"/>
            </a:pPr>
            <a:r>
              <a:rPr lang="en-GB" sz="2000" dirty="0" smtClean="0">
                <a:latin typeface="Century Gothic" pitchFamily="34" charset="0"/>
              </a:rPr>
              <a:t>Timetable</a:t>
            </a:r>
          </a:p>
          <a:p>
            <a:pPr marL="609600" indent="-609600">
              <a:spcBef>
                <a:spcPct val="20000"/>
              </a:spcBef>
              <a:buFontTx/>
              <a:buAutoNum type="arabicPeriod"/>
            </a:pPr>
            <a:r>
              <a:rPr lang="en-GB" sz="2000" dirty="0" smtClean="0">
                <a:latin typeface="Century Gothic" pitchFamily="34" charset="0"/>
              </a:rPr>
              <a:t>Topics &amp; Trips</a:t>
            </a:r>
          </a:p>
          <a:p>
            <a:pPr marL="609600" indent="-609600">
              <a:spcBef>
                <a:spcPct val="20000"/>
              </a:spcBef>
              <a:buFontTx/>
              <a:buAutoNum type="arabicPeriod"/>
            </a:pPr>
            <a:r>
              <a:rPr lang="en-GB" sz="2000" dirty="0" smtClean="0">
                <a:latin typeface="Century Gothic" pitchFamily="34" charset="0"/>
              </a:rPr>
              <a:t>What’s New in Year 2</a:t>
            </a:r>
          </a:p>
          <a:p>
            <a:pPr marL="609600" indent="-609600">
              <a:spcBef>
                <a:spcPct val="20000"/>
              </a:spcBef>
              <a:buFontTx/>
              <a:buAutoNum type="arabicPeriod"/>
            </a:pPr>
            <a:r>
              <a:rPr lang="en-GB" sz="2000" dirty="0" smtClean="0">
                <a:latin typeface="Century Gothic" pitchFamily="34" charset="0"/>
              </a:rPr>
              <a:t>Home Learning </a:t>
            </a:r>
          </a:p>
          <a:p>
            <a:pPr marL="609600" indent="-609600">
              <a:spcBef>
                <a:spcPct val="20000"/>
              </a:spcBef>
              <a:buFontTx/>
              <a:buAutoNum type="arabicPeriod"/>
            </a:pPr>
            <a:r>
              <a:rPr lang="en-GB" sz="2000" dirty="0">
                <a:latin typeface="Century Gothic" pitchFamily="34" charset="0"/>
              </a:rPr>
              <a:t>Behaviour</a:t>
            </a:r>
          </a:p>
          <a:p>
            <a:pPr marL="609600" indent="-609600">
              <a:spcBef>
                <a:spcPct val="20000"/>
              </a:spcBef>
              <a:buFontTx/>
              <a:buAutoNum type="arabicPeriod"/>
            </a:pPr>
            <a:r>
              <a:rPr lang="en-GB" sz="2000" dirty="0" smtClean="0">
                <a:latin typeface="Century Gothic" pitchFamily="34" charset="0"/>
              </a:rPr>
              <a:t>PATHS</a:t>
            </a:r>
          </a:p>
          <a:p>
            <a:pPr marL="609600" indent="-609600">
              <a:spcBef>
                <a:spcPct val="20000"/>
              </a:spcBef>
              <a:buFontTx/>
              <a:buAutoNum type="arabicPeriod"/>
            </a:pPr>
            <a:r>
              <a:rPr lang="en-GB" sz="2000" dirty="0" smtClean="0">
                <a:latin typeface="Century Gothic" pitchFamily="34" charset="0"/>
              </a:rPr>
              <a:t>E-safety</a:t>
            </a:r>
          </a:p>
          <a:p>
            <a:pPr marL="609600" indent="-609600">
              <a:spcBef>
                <a:spcPct val="20000"/>
              </a:spcBef>
              <a:buFontTx/>
              <a:buAutoNum type="arabicPeriod"/>
            </a:pPr>
            <a:r>
              <a:rPr lang="en-GB" sz="2000" dirty="0" smtClean="0">
                <a:latin typeface="Century Gothic" pitchFamily="34" charset="0"/>
              </a:rPr>
              <a:t>Cake notice</a:t>
            </a:r>
          </a:p>
          <a:p>
            <a:pPr marL="609600" indent="-609600">
              <a:spcBef>
                <a:spcPct val="20000"/>
              </a:spcBef>
              <a:buFontTx/>
              <a:buAutoNum type="arabicPeriod"/>
            </a:pPr>
            <a:r>
              <a:rPr lang="en-GB" sz="2000" dirty="0" smtClean="0">
                <a:latin typeface="Century Gothic" pitchFamily="34" charset="0"/>
              </a:rPr>
              <a:t>Useful websites &amp; information </a:t>
            </a:r>
          </a:p>
          <a:p>
            <a:pPr marL="609600" indent="-609600">
              <a:spcBef>
                <a:spcPct val="20000"/>
              </a:spcBef>
              <a:buFontTx/>
              <a:buAutoNum type="arabicPeriod"/>
            </a:pPr>
            <a:r>
              <a:rPr lang="en-GB" sz="2000" dirty="0" smtClean="0">
                <a:latin typeface="Century Gothic" pitchFamily="34" charset="0"/>
              </a:rPr>
              <a:t>Home School Agreement </a:t>
            </a:r>
          </a:p>
          <a:p>
            <a:pPr marL="609600" indent="-609600">
              <a:spcBef>
                <a:spcPct val="20000"/>
              </a:spcBef>
              <a:buFontTx/>
              <a:buAutoNum type="arabicPeriod"/>
            </a:pPr>
            <a:r>
              <a:rPr lang="en-GB" sz="2000" dirty="0" smtClean="0">
                <a:latin typeface="Century Gothic" pitchFamily="34" charset="0"/>
              </a:rPr>
              <a:t>Handouts</a:t>
            </a:r>
          </a:p>
          <a:p>
            <a:pPr marL="609600" indent="-609600">
              <a:spcBef>
                <a:spcPct val="20000"/>
              </a:spcBef>
              <a:buFontTx/>
              <a:buAutoNum type="arabicPeriod"/>
            </a:pPr>
            <a:r>
              <a:rPr lang="en-GB" sz="2000" dirty="0" smtClean="0">
                <a:latin typeface="Century Gothic" pitchFamily="34" charset="0"/>
              </a:rPr>
              <a:t>Questions </a:t>
            </a:r>
          </a:p>
          <a:p>
            <a:pPr marL="609600" indent="-609600">
              <a:spcBef>
                <a:spcPct val="20000"/>
              </a:spcBef>
            </a:pPr>
            <a:endParaRPr lang="en-GB" sz="2000" dirty="0" smtClean="0">
              <a:latin typeface="Century Gothic" pitchFamily="34" charset="0"/>
            </a:endParaRPr>
          </a:p>
          <a:p>
            <a:pPr marL="609600" indent="-609600">
              <a:spcBef>
                <a:spcPct val="20000"/>
              </a:spcBef>
              <a:buFontTx/>
              <a:buAutoNum type="arabicPeriod"/>
            </a:pPr>
            <a:endParaRPr lang="en-GB" sz="2000" dirty="0" smtClean="0">
              <a:latin typeface="Century Gothic" pitchFamily="34" charset="0"/>
            </a:endParaRPr>
          </a:p>
          <a:p>
            <a:pPr marL="609600" indent="-609600">
              <a:spcBef>
                <a:spcPct val="20000"/>
              </a:spcBef>
              <a:buFontTx/>
              <a:buAutoNum type="arabicPeriod"/>
            </a:pPr>
            <a:endParaRPr lang="en-GB" sz="2000" dirty="0" smtClean="0">
              <a:latin typeface="Century Gothic" pitchFamily="34" charset="0"/>
            </a:endParaRPr>
          </a:p>
          <a:p>
            <a:pPr marL="609600" indent="-609600">
              <a:spcBef>
                <a:spcPct val="20000"/>
              </a:spcBef>
            </a:pPr>
            <a:endParaRPr lang="en-GB" sz="2000" dirty="0" smtClean="0">
              <a:latin typeface="Century Gothic" pitchFamily="34" charset="0"/>
            </a:endParaRPr>
          </a:p>
          <a:p>
            <a:pPr marL="609600" indent="-609600">
              <a:spcBef>
                <a:spcPct val="20000"/>
              </a:spcBef>
              <a:buFontTx/>
              <a:buChar char="•"/>
            </a:pPr>
            <a:endParaRPr lang="en-GB" sz="2000" b="1" dirty="0">
              <a:latin typeface="Century Gothic" pitchFamily="34" charset="0"/>
            </a:endParaRPr>
          </a:p>
          <a:p>
            <a:pPr marL="609600" indent="-609600">
              <a:spcBef>
                <a:spcPct val="20000"/>
              </a:spcBef>
              <a:buFontTx/>
              <a:buChar char="•"/>
            </a:pPr>
            <a:endParaRPr lang="en-GB" sz="3200" dirty="0">
              <a:latin typeface="Century Gothic" pitchFamily="34" charset="0"/>
            </a:endParaRPr>
          </a:p>
        </p:txBody>
      </p:sp>
      <p:sp>
        <p:nvSpPr>
          <p:cNvPr id="6" name="Footer Placeholder 4"/>
          <p:cNvSpPr txBox="1">
            <a:spLocks/>
          </p:cNvSpPr>
          <p:nvPr/>
        </p:nvSpPr>
        <p:spPr bwMode="auto">
          <a:xfrm>
            <a:off x="323528" y="6381750"/>
            <a:ext cx="5848226"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600" b="0" i="0" u="none" strike="noStrike" kern="1200" cap="none" spc="0" normalizeH="0" baseline="0" noProof="0" dirty="0" smtClean="0">
                <a:ln>
                  <a:noFill/>
                </a:ln>
                <a:solidFill>
                  <a:schemeClr val="tx1"/>
                </a:solidFill>
                <a:effectLst/>
                <a:uLnTx/>
                <a:uFillTx/>
                <a:latin typeface="+mn-lt"/>
                <a:ea typeface="+mn-ea"/>
                <a:cs typeface="Arial" charset="0"/>
              </a:rPr>
              <a:t>Meet the teacher - September 2019</a:t>
            </a:r>
            <a:endParaRPr kumimoji="0" lang="en-GB" sz="1600" b="0" i="0" u="none" strike="noStrike" kern="1200" cap="none" spc="0" normalizeH="0" baseline="0" noProof="0" dirty="0">
              <a:ln>
                <a:noFill/>
              </a:ln>
              <a:solidFill>
                <a:schemeClr val="tx1"/>
              </a:solidFill>
              <a:effectLst/>
              <a:uLnTx/>
              <a:uFillTx/>
              <a:latin typeface="+mn-lt"/>
              <a:ea typeface="+mn-ea"/>
              <a:cs typeface="Arial" charset="0"/>
            </a:endParaRPr>
          </a:p>
        </p:txBody>
      </p:sp>
      <p:pic>
        <p:nvPicPr>
          <p:cNvPr id="5" name="Picture 4" descr="elephantl.png"/>
          <p:cNvPicPr>
            <a:picLocks noChangeAspect="1"/>
          </p:cNvPicPr>
          <p:nvPr/>
        </p:nvPicPr>
        <p:blipFill>
          <a:blip r:embed="rId3" cstate="print"/>
          <a:stretch>
            <a:fillRect/>
          </a:stretch>
        </p:blipFill>
        <p:spPr>
          <a:xfrm>
            <a:off x="7554616" y="5301208"/>
            <a:ext cx="1142528" cy="1008113"/>
          </a:xfrm>
          <a:prstGeom prst="rect">
            <a:avLst/>
          </a:prstGeom>
        </p:spPr>
      </p:pic>
    </p:spTree>
    <p:custDataLst>
      <p:tags r:id="rId1"/>
    </p:custData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ooter Placeholder 2"/>
          <p:cNvSpPr>
            <a:spLocks noGrp="1"/>
          </p:cNvSpPr>
          <p:nvPr>
            <p:ph type="ftr" sz="quarter" idx="11"/>
          </p:nvPr>
        </p:nvSpPr>
        <p:spPr>
          <a:xfrm>
            <a:off x="-1548680" y="6237312"/>
            <a:ext cx="5848226" cy="476250"/>
          </a:xfrm>
        </p:spPr>
        <p:txBody>
          <a:bodyPr/>
          <a:lstStyle/>
          <a:p>
            <a:r>
              <a:rPr lang="en-GB" dirty="0"/>
              <a:t>Meet the teacher </a:t>
            </a:r>
            <a:r>
              <a:rPr lang="en-GB" dirty="0" smtClean="0"/>
              <a:t>September 2019</a:t>
            </a:r>
            <a:endParaRPr lang="en-GB" dirty="0"/>
          </a:p>
        </p:txBody>
      </p:sp>
      <p:sp>
        <p:nvSpPr>
          <p:cNvPr id="8194" name="Line 211"/>
          <p:cNvSpPr>
            <a:spLocks noChangeShapeType="1"/>
          </p:cNvSpPr>
          <p:nvPr/>
        </p:nvSpPr>
        <p:spPr bwMode="auto">
          <a:xfrm>
            <a:off x="7064375" y="2771775"/>
            <a:ext cx="0" cy="0"/>
          </a:xfrm>
          <a:prstGeom prst="line">
            <a:avLst/>
          </a:prstGeom>
          <a:noFill/>
          <a:ln w="12700" cap="rnd">
            <a:solidFill>
              <a:srgbClr val="000000"/>
            </a:solidFill>
            <a:round/>
            <a:headEnd/>
            <a:tailEnd/>
          </a:ln>
        </p:spPr>
        <p:txBody>
          <a:bodyPr/>
          <a:lstStyle/>
          <a:p>
            <a:endParaRPr lang="en-GB"/>
          </a:p>
        </p:txBody>
      </p:sp>
      <p:sp>
        <p:nvSpPr>
          <p:cNvPr id="8195" name="Line 212"/>
          <p:cNvSpPr>
            <a:spLocks noChangeShapeType="1"/>
          </p:cNvSpPr>
          <p:nvPr/>
        </p:nvSpPr>
        <p:spPr bwMode="auto">
          <a:xfrm>
            <a:off x="7064375" y="3168650"/>
            <a:ext cx="0" cy="0"/>
          </a:xfrm>
          <a:prstGeom prst="line">
            <a:avLst/>
          </a:prstGeom>
          <a:noFill/>
          <a:ln w="12700" cap="rnd">
            <a:solidFill>
              <a:srgbClr val="000000"/>
            </a:solidFill>
            <a:round/>
            <a:headEnd/>
            <a:tailEnd/>
          </a:ln>
        </p:spPr>
        <p:txBody>
          <a:bodyPr/>
          <a:lstStyle/>
          <a:p>
            <a:endParaRPr lang="en-GB"/>
          </a:p>
        </p:txBody>
      </p:sp>
      <p:sp>
        <p:nvSpPr>
          <p:cNvPr id="8196" name="Line 229"/>
          <p:cNvSpPr>
            <a:spLocks noChangeShapeType="1"/>
          </p:cNvSpPr>
          <p:nvPr/>
        </p:nvSpPr>
        <p:spPr bwMode="auto">
          <a:xfrm>
            <a:off x="7064375" y="2527300"/>
            <a:ext cx="0" cy="0"/>
          </a:xfrm>
          <a:prstGeom prst="line">
            <a:avLst/>
          </a:prstGeom>
          <a:noFill/>
          <a:ln w="12700" cap="rnd">
            <a:solidFill>
              <a:srgbClr val="000000"/>
            </a:solidFill>
            <a:round/>
            <a:headEnd/>
            <a:tailEnd/>
          </a:ln>
        </p:spPr>
        <p:txBody>
          <a:bodyPr/>
          <a:lstStyle/>
          <a:p>
            <a:endParaRPr lang="en-GB"/>
          </a:p>
        </p:txBody>
      </p:sp>
      <p:sp>
        <p:nvSpPr>
          <p:cNvPr id="8197" name="Line 230"/>
          <p:cNvSpPr>
            <a:spLocks noChangeShapeType="1"/>
          </p:cNvSpPr>
          <p:nvPr/>
        </p:nvSpPr>
        <p:spPr bwMode="auto">
          <a:xfrm>
            <a:off x="7080250" y="2527300"/>
            <a:ext cx="0" cy="0"/>
          </a:xfrm>
          <a:prstGeom prst="line">
            <a:avLst/>
          </a:prstGeom>
          <a:noFill/>
          <a:ln w="12700" cap="rnd">
            <a:solidFill>
              <a:srgbClr val="000000"/>
            </a:solidFill>
            <a:round/>
            <a:headEnd/>
            <a:tailEnd/>
          </a:ln>
        </p:spPr>
        <p:txBody>
          <a:bodyPr/>
          <a:lstStyle/>
          <a:p>
            <a:endParaRPr lang="en-GB"/>
          </a:p>
        </p:txBody>
      </p:sp>
      <p:sp>
        <p:nvSpPr>
          <p:cNvPr id="8198" name="Line 231"/>
          <p:cNvSpPr>
            <a:spLocks noChangeShapeType="1"/>
          </p:cNvSpPr>
          <p:nvPr/>
        </p:nvSpPr>
        <p:spPr bwMode="auto">
          <a:xfrm>
            <a:off x="7080250" y="2771775"/>
            <a:ext cx="0" cy="0"/>
          </a:xfrm>
          <a:prstGeom prst="line">
            <a:avLst/>
          </a:prstGeom>
          <a:noFill/>
          <a:ln w="12700" cap="rnd">
            <a:solidFill>
              <a:srgbClr val="000000"/>
            </a:solidFill>
            <a:round/>
            <a:headEnd/>
            <a:tailEnd/>
          </a:ln>
        </p:spPr>
        <p:txBody>
          <a:bodyPr/>
          <a:lstStyle/>
          <a:p>
            <a:endParaRPr lang="en-GB"/>
          </a:p>
        </p:txBody>
      </p:sp>
      <p:sp>
        <p:nvSpPr>
          <p:cNvPr id="8199" name="Line 233"/>
          <p:cNvSpPr>
            <a:spLocks noChangeShapeType="1"/>
          </p:cNvSpPr>
          <p:nvPr/>
        </p:nvSpPr>
        <p:spPr bwMode="auto">
          <a:xfrm>
            <a:off x="7096125" y="3168650"/>
            <a:ext cx="0" cy="0"/>
          </a:xfrm>
          <a:prstGeom prst="line">
            <a:avLst/>
          </a:prstGeom>
          <a:noFill/>
          <a:ln w="12700" cap="rnd">
            <a:solidFill>
              <a:srgbClr val="000000"/>
            </a:solidFill>
            <a:round/>
            <a:headEnd/>
            <a:tailEnd/>
          </a:ln>
        </p:spPr>
        <p:txBody>
          <a:bodyPr/>
          <a:lstStyle/>
          <a:p>
            <a:endParaRPr lang="en-GB"/>
          </a:p>
        </p:txBody>
      </p:sp>
      <p:sp>
        <p:nvSpPr>
          <p:cNvPr id="8201" name="Rectangle 72"/>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pPr eaLnBrk="0" hangingPunct="0"/>
            <a:endParaRPr lang="en-US"/>
          </a:p>
        </p:txBody>
      </p:sp>
      <p:sp>
        <p:nvSpPr>
          <p:cNvPr id="2" name="TextBox 1"/>
          <p:cNvSpPr txBox="1"/>
          <p:nvPr/>
        </p:nvSpPr>
        <p:spPr>
          <a:xfrm>
            <a:off x="395536" y="5066600"/>
            <a:ext cx="4608512" cy="738664"/>
          </a:xfrm>
          <a:prstGeom prst="rect">
            <a:avLst/>
          </a:prstGeom>
          <a:noFill/>
        </p:spPr>
        <p:txBody>
          <a:bodyPr wrap="square" rtlCol="0">
            <a:spAutoFit/>
          </a:bodyPr>
          <a:lstStyle/>
          <a:p>
            <a:r>
              <a:rPr lang="en-GB" sz="1400" dirty="0" smtClean="0"/>
              <a:t>Music: we will be learning new songs through KS1 Music assemblies, and will be listening to and appreciating music through cross-curricular lessons this half term. </a:t>
            </a:r>
            <a:endParaRPr lang="en-GB" sz="1400" dirty="0"/>
          </a:p>
        </p:txBody>
      </p:sp>
      <p:sp>
        <p:nvSpPr>
          <p:cNvPr id="12" name="Rectangle 2"/>
          <p:cNvSpPr txBox="1">
            <a:spLocks noChangeArrowheads="1"/>
          </p:cNvSpPr>
          <p:nvPr/>
        </p:nvSpPr>
        <p:spPr>
          <a:xfrm>
            <a:off x="467544" y="0"/>
            <a:ext cx="8229600" cy="1143000"/>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4400" b="0" i="0" u="none" strike="noStrike" kern="0" cap="none" spc="0" normalizeH="0" baseline="0" noProof="0" dirty="0" smtClean="0">
                <a:ln>
                  <a:noFill/>
                </a:ln>
                <a:solidFill>
                  <a:schemeClr val="tx2"/>
                </a:solidFill>
                <a:effectLst/>
                <a:uLnTx/>
                <a:uFillTx/>
                <a:latin typeface="+mj-lt"/>
                <a:ea typeface="+mj-ea"/>
                <a:cs typeface="+mj-cs"/>
              </a:rPr>
              <a:t>Timetable</a:t>
            </a:r>
          </a:p>
        </p:txBody>
      </p:sp>
      <p:pic>
        <p:nvPicPr>
          <p:cNvPr id="3" name="Picture 2"/>
          <p:cNvPicPr>
            <a:picLocks noChangeAspect="1"/>
          </p:cNvPicPr>
          <p:nvPr/>
        </p:nvPicPr>
        <p:blipFill rotWithShape="1">
          <a:blip r:embed="rId4"/>
          <a:srcRect l="941" t="16460" r="1236" b="38861"/>
          <a:stretch/>
        </p:blipFill>
        <p:spPr>
          <a:xfrm>
            <a:off x="-171410" y="980728"/>
            <a:ext cx="9656648" cy="3528392"/>
          </a:xfrm>
          <a:prstGeom prst="rect">
            <a:avLst/>
          </a:prstGeom>
        </p:spPr>
      </p:pic>
      <p:pic>
        <p:nvPicPr>
          <p:cNvPr id="13" name="Picture 12" descr="elephantl.png"/>
          <p:cNvPicPr>
            <a:picLocks noChangeAspect="1"/>
          </p:cNvPicPr>
          <p:nvPr/>
        </p:nvPicPr>
        <p:blipFill>
          <a:blip r:embed="rId5" cstate="print"/>
          <a:stretch>
            <a:fillRect/>
          </a:stretch>
        </p:blipFill>
        <p:spPr>
          <a:xfrm>
            <a:off x="7554616" y="5301208"/>
            <a:ext cx="1142528" cy="1008113"/>
          </a:xfrm>
          <a:prstGeom prst="rect">
            <a:avLst/>
          </a:prstGeom>
        </p:spPr>
      </p:pic>
    </p:spTree>
    <p:custDataLst>
      <p:tags r:id="rId1"/>
    </p:custData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941" t="16460" r="46631" b="38861"/>
          <a:stretch/>
        </p:blipFill>
        <p:spPr>
          <a:xfrm>
            <a:off x="251520" y="188640"/>
            <a:ext cx="8766592" cy="5976664"/>
          </a:xfrm>
          <a:prstGeom prst="rect">
            <a:avLst/>
          </a:prstGeom>
        </p:spPr>
      </p:pic>
    </p:spTree>
    <p:extLst>
      <p:ext uri="{BB962C8B-B14F-4D97-AF65-F5344CB8AC3E}">
        <p14:creationId xmlns:p14="http://schemas.microsoft.com/office/powerpoint/2010/main" val="15229973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53368" t="16460" r="1237" b="38861"/>
          <a:stretch/>
        </p:blipFill>
        <p:spPr>
          <a:xfrm>
            <a:off x="467544" y="188640"/>
            <a:ext cx="8136904" cy="6406822"/>
          </a:xfrm>
          <a:prstGeom prst="rect">
            <a:avLst/>
          </a:prstGeom>
        </p:spPr>
      </p:pic>
    </p:spTree>
    <p:extLst>
      <p:ext uri="{BB962C8B-B14F-4D97-AF65-F5344CB8AC3E}">
        <p14:creationId xmlns:p14="http://schemas.microsoft.com/office/powerpoint/2010/main" val="7588102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67544" y="404664"/>
            <a:ext cx="8229600" cy="490066"/>
          </a:xfrm>
        </p:spPr>
        <p:txBody>
          <a:bodyPr>
            <a:normAutofit fontScale="90000"/>
          </a:bodyPr>
          <a:lstStyle/>
          <a:p>
            <a:r>
              <a:rPr lang="en-GB" sz="3200" dirty="0"/>
              <a:t>Topics </a:t>
            </a:r>
            <a:r>
              <a:rPr lang="en-GB" sz="3200" dirty="0" smtClean="0"/>
              <a:t>and </a:t>
            </a:r>
            <a:r>
              <a:rPr lang="en-GB" sz="3200" dirty="0"/>
              <a:t>Trips</a:t>
            </a:r>
          </a:p>
        </p:txBody>
      </p:sp>
      <p:graphicFrame>
        <p:nvGraphicFramePr>
          <p:cNvPr id="26627" name="Group 3"/>
          <p:cNvGraphicFramePr>
            <a:graphicFrameLocks noGrp="1"/>
          </p:cNvGraphicFramePr>
          <p:nvPr>
            <p:ph idx="1"/>
            <p:extLst>
              <p:ext uri="{D42A27DB-BD31-4B8C-83A1-F6EECF244321}">
                <p14:modId xmlns:p14="http://schemas.microsoft.com/office/powerpoint/2010/main" val="3478642194"/>
              </p:ext>
            </p:extLst>
          </p:nvPr>
        </p:nvGraphicFramePr>
        <p:xfrm>
          <a:off x="251520" y="1340768"/>
          <a:ext cx="8712969" cy="3635757"/>
        </p:xfrm>
        <a:graphic>
          <a:graphicData uri="http://schemas.openxmlformats.org/drawingml/2006/table">
            <a:tbl>
              <a:tblPr/>
              <a:tblGrid>
                <a:gridCol w="2016224">
                  <a:extLst>
                    <a:ext uri="{9D8B030D-6E8A-4147-A177-3AD203B41FA5}">
                      <a16:colId xmlns:a16="http://schemas.microsoft.com/office/drawing/2014/main" val="20000"/>
                    </a:ext>
                  </a:extLst>
                </a:gridCol>
                <a:gridCol w="3168352">
                  <a:extLst>
                    <a:ext uri="{9D8B030D-6E8A-4147-A177-3AD203B41FA5}">
                      <a16:colId xmlns:a16="http://schemas.microsoft.com/office/drawing/2014/main" val="20001"/>
                    </a:ext>
                  </a:extLst>
                </a:gridCol>
                <a:gridCol w="3528393">
                  <a:extLst>
                    <a:ext uri="{9D8B030D-6E8A-4147-A177-3AD203B41FA5}">
                      <a16:colId xmlns:a16="http://schemas.microsoft.com/office/drawing/2014/main" val="20002"/>
                    </a:ext>
                  </a:extLst>
                </a:gridCol>
              </a:tblGrid>
              <a:tr h="5286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dirty="0" smtClean="0">
                          <a:ln>
                            <a:noFill/>
                          </a:ln>
                          <a:solidFill>
                            <a:schemeClr val="tx1"/>
                          </a:solidFill>
                          <a:effectLst/>
                          <a:latin typeface="Century Gothic" pitchFamily="34" charset="0"/>
                          <a:cs typeface="Arial" charset="0"/>
                        </a:rPr>
                        <a:t>Term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dirty="0" smtClean="0">
                          <a:ln>
                            <a:noFill/>
                          </a:ln>
                          <a:solidFill>
                            <a:schemeClr val="tx1"/>
                          </a:solidFill>
                          <a:effectLst/>
                          <a:latin typeface="Century Gothic" pitchFamily="34" charset="0"/>
                          <a:cs typeface="Arial" charset="0"/>
                        </a:rPr>
                        <a:t>Topic</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dirty="0" smtClean="0">
                          <a:ln>
                            <a:noFill/>
                          </a:ln>
                          <a:solidFill>
                            <a:schemeClr val="tx1"/>
                          </a:solidFill>
                          <a:effectLst/>
                          <a:latin typeface="Century Gothic" pitchFamily="34" charset="0"/>
                          <a:cs typeface="Arial" charset="0"/>
                        </a:rPr>
                        <a:t>Past Trips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0588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Century Gothic" pitchFamily="34"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dirty="0" smtClean="0">
                          <a:ln>
                            <a:noFill/>
                          </a:ln>
                          <a:solidFill>
                            <a:schemeClr val="tx1"/>
                          </a:solidFill>
                          <a:effectLst/>
                          <a:latin typeface="Century Gothic" pitchFamily="34" charset="0"/>
                          <a:cs typeface="Arial" charset="0"/>
                        </a:rPr>
                        <a:t>Autumn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Century Gothic" pitchFamily="34"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dirty="0" smtClean="0">
                          <a:ln>
                            <a:noFill/>
                          </a:ln>
                          <a:solidFill>
                            <a:schemeClr val="tx1"/>
                          </a:solidFill>
                          <a:effectLst/>
                          <a:latin typeface="Century Gothic" pitchFamily="34" charset="0"/>
                          <a:cs typeface="Arial" charset="0"/>
                        </a:rPr>
                        <a:t>Great Fire of London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Century Gothic" pitchFamily="34"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dirty="0" smtClean="0">
                          <a:ln>
                            <a:noFill/>
                          </a:ln>
                          <a:solidFill>
                            <a:schemeClr val="tx1"/>
                          </a:solidFill>
                          <a:effectLst/>
                          <a:latin typeface="Century Gothic" pitchFamily="34" charset="0"/>
                          <a:cs typeface="Arial" charset="0"/>
                        </a:rPr>
                        <a:t>National Archives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1276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Century Gothic" pitchFamily="34"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dirty="0" smtClean="0">
                          <a:ln>
                            <a:noFill/>
                          </a:ln>
                          <a:solidFill>
                            <a:schemeClr val="tx1"/>
                          </a:solidFill>
                          <a:effectLst/>
                          <a:latin typeface="Century Gothic" pitchFamily="34" charset="0"/>
                          <a:cs typeface="Arial" charset="0"/>
                        </a:rPr>
                        <a:t>Spring</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Century Gothic"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Century Gothic" pitchFamily="34"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Century Gothic" pitchFamily="34" charset="0"/>
                          <a:cs typeface="Arial" charset="0"/>
                        </a:rPr>
                        <a:t>Rainforests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Century Gothic" pitchFamily="34"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dirty="0" smtClean="0">
                          <a:ln>
                            <a:noFill/>
                          </a:ln>
                          <a:solidFill>
                            <a:schemeClr val="tx1"/>
                          </a:solidFill>
                          <a:effectLst/>
                          <a:latin typeface="Century Gothic" pitchFamily="34" charset="0"/>
                          <a:cs typeface="Arial" charset="0"/>
                        </a:rPr>
                        <a:t>Kew Garden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286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Century Gothic" pitchFamily="34"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dirty="0" smtClean="0">
                          <a:ln>
                            <a:noFill/>
                          </a:ln>
                          <a:solidFill>
                            <a:schemeClr val="tx1"/>
                          </a:solidFill>
                          <a:effectLst/>
                          <a:latin typeface="Century Gothic" pitchFamily="34" charset="0"/>
                          <a:cs typeface="Arial" charset="0"/>
                        </a:rPr>
                        <a:t>Summer</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Century Gothic"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Century Gothic" pitchFamily="34"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Century Gothic" pitchFamily="34" charset="0"/>
                          <a:cs typeface="Arial" charset="0"/>
                        </a:rPr>
                        <a:t>Plants</a:t>
                      </a:r>
                      <a:endParaRPr kumimoji="0" lang="en-US" sz="1800" b="0" i="0" u="none" strike="noStrike" cap="none" normalizeH="0" baseline="0" dirty="0" smtClean="0">
                        <a:ln>
                          <a:noFill/>
                        </a:ln>
                        <a:solidFill>
                          <a:schemeClr val="tx1"/>
                        </a:solidFill>
                        <a:effectLst/>
                        <a:latin typeface="Century Gothic"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Century Gothic" pitchFamily="34"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Century Gothic" pitchFamily="34" charset="0"/>
                          <a:cs typeface="Arial" charset="0"/>
                        </a:rPr>
                        <a:t>Kew Gardens (self led tour – by Becky </a:t>
                      </a:r>
                      <a:r>
                        <a:rPr kumimoji="0" lang="en-US" sz="1800" b="0" i="0" u="none" strike="noStrike" cap="none" normalizeH="0" baseline="0" dirty="0" smtClean="0">
                          <a:ln>
                            <a:noFill/>
                          </a:ln>
                          <a:solidFill>
                            <a:schemeClr val="tx1"/>
                          </a:solidFill>
                          <a:effectLst/>
                          <a:latin typeface="Century Gothic" pitchFamily="34" charset="0"/>
                          <a:cs typeface="Arial" charset="0"/>
                          <a:sym typeface="Wingdings" panose="05000000000000000000" pitchFamily="2" charset="2"/>
                        </a:rPr>
                        <a:t>)</a:t>
                      </a:r>
                      <a:endParaRPr kumimoji="0" lang="en-US" sz="1800" b="0" i="0" u="none" strike="noStrike" cap="none" normalizeH="0" baseline="0" dirty="0" smtClean="0">
                        <a:ln>
                          <a:noFill/>
                        </a:ln>
                        <a:solidFill>
                          <a:schemeClr val="tx1"/>
                        </a:solidFill>
                        <a:effectLst/>
                        <a:latin typeface="Century Gothic"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pic>
        <p:nvPicPr>
          <p:cNvPr id="4" name="Picture 3" descr="elephantl.png"/>
          <p:cNvPicPr>
            <a:picLocks noChangeAspect="1"/>
          </p:cNvPicPr>
          <p:nvPr/>
        </p:nvPicPr>
        <p:blipFill>
          <a:blip r:embed="rId3" cstate="print"/>
          <a:stretch>
            <a:fillRect/>
          </a:stretch>
        </p:blipFill>
        <p:spPr>
          <a:xfrm>
            <a:off x="7554616" y="5301208"/>
            <a:ext cx="1142528" cy="1008113"/>
          </a:xfrm>
          <a:prstGeom prst="rect">
            <a:avLst/>
          </a:prstGeom>
        </p:spPr>
      </p:pic>
    </p:spTree>
    <p:custDataLst>
      <p:tags r:id="rId1"/>
    </p:custData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a:xfrm>
            <a:off x="-1404664" y="6165304"/>
            <a:ext cx="5776218" cy="476250"/>
          </a:xfrm>
        </p:spPr>
        <p:txBody>
          <a:bodyPr/>
          <a:lstStyle/>
          <a:p>
            <a:r>
              <a:rPr lang="en-GB" dirty="0"/>
              <a:t>Meet </a:t>
            </a:r>
            <a:r>
              <a:rPr lang="en-GB" dirty="0" smtClean="0"/>
              <a:t>the </a:t>
            </a:r>
            <a:r>
              <a:rPr lang="en-GB" dirty="0"/>
              <a:t>teacher </a:t>
            </a:r>
            <a:r>
              <a:rPr lang="en-GB" dirty="0" smtClean="0"/>
              <a:t>September 2019</a:t>
            </a:r>
            <a:endParaRPr lang="en-GB" dirty="0"/>
          </a:p>
        </p:txBody>
      </p:sp>
      <p:sp>
        <p:nvSpPr>
          <p:cNvPr id="27650" name="Rectangle 2"/>
          <p:cNvSpPr>
            <a:spLocks noGrp="1" noChangeArrowheads="1"/>
          </p:cNvSpPr>
          <p:nvPr>
            <p:ph type="title"/>
          </p:nvPr>
        </p:nvSpPr>
        <p:spPr/>
        <p:txBody>
          <a:bodyPr/>
          <a:lstStyle/>
          <a:p>
            <a:r>
              <a:rPr lang="en-GB" dirty="0"/>
              <a:t>What’s New in </a:t>
            </a:r>
            <a:r>
              <a:rPr lang="en-GB" dirty="0" smtClean="0"/>
              <a:t>Year 2</a:t>
            </a:r>
            <a:endParaRPr lang="en-GB" dirty="0"/>
          </a:p>
        </p:txBody>
      </p:sp>
      <p:sp>
        <p:nvSpPr>
          <p:cNvPr id="27651" name="Rectangle 3"/>
          <p:cNvSpPr>
            <a:spLocks noGrp="1" noChangeArrowheads="1"/>
          </p:cNvSpPr>
          <p:nvPr>
            <p:ph type="body" idx="1"/>
          </p:nvPr>
        </p:nvSpPr>
        <p:spPr>
          <a:xfrm>
            <a:off x="395536" y="1412776"/>
            <a:ext cx="8435280" cy="4525963"/>
          </a:xfrm>
        </p:spPr>
        <p:txBody>
          <a:bodyPr>
            <a:normAutofit fontScale="85000" lnSpcReduction="20000"/>
          </a:bodyPr>
          <a:lstStyle/>
          <a:p>
            <a:pPr>
              <a:buNone/>
            </a:pPr>
            <a:endParaRPr lang="en-GB" dirty="0" smtClean="0"/>
          </a:p>
          <a:p>
            <a:r>
              <a:rPr lang="en-GB" dirty="0" smtClean="0"/>
              <a:t>Children bring their PE kits in a bag and change at school (Tuesdays and Fridays) </a:t>
            </a:r>
          </a:p>
          <a:p>
            <a:pPr marL="0" indent="0">
              <a:buNone/>
            </a:pPr>
            <a:endParaRPr lang="en-GB" dirty="0" smtClean="0"/>
          </a:p>
          <a:p>
            <a:r>
              <a:rPr lang="en-GB" dirty="0" smtClean="0"/>
              <a:t>Focused challenges in all subjects </a:t>
            </a:r>
          </a:p>
          <a:p>
            <a:endParaRPr lang="en-GB" dirty="0" smtClean="0"/>
          </a:p>
          <a:p>
            <a:r>
              <a:rPr lang="en-GB" dirty="0" smtClean="0"/>
              <a:t>New class topics and trips</a:t>
            </a:r>
          </a:p>
          <a:p>
            <a:pPr>
              <a:buNone/>
            </a:pPr>
            <a:endParaRPr lang="en-GB" dirty="0" smtClean="0"/>
          </a:p>
          <a:p>
            <a:r>
              <a:rPr lang="en-GB" dirty="0" smtClean="0"/>
              <a:t>Focus on joined up handwriting</a:t>
            </a:r>
          </a:p>
          <a:p>
            <a:endParaRPr lang="en-GB" dirty="0"/>
          </a:p>
          <a:p>
            <a:r>
              <a:rPr lang="en-GB" dirty="0" smtClean="0"/>
              <a:t>SATs during the summer term</a:t>
            </a:r>
          </a:p>
          <a:p>
            <a:endParaRPr lang="en-GB" dirty="0" smtClean="0"/>
          </a:p>
          <a:p>
            <a:endParaRPr lang="en-GB" dirty="0"/>
          </a:p>
        </p:txBody>
      </p:sp>
      <p:pic>
        <p:nvPicPr>
          <p:cNvPr id="7" name="Picture 6" descr="elephantl.png"/>
          <p:cNvPicPr>
            <a:picLocks noChangeAspect="1"/>
          </p:cNvPicPr>
          <p:nvPr/>
        </p:nvPicPr>
        <p:blipFill>
          <a:blip r:embed="rId4" cstate="print"/>
          <a:stretch>
            <a:fillRect/>
          </a:stretch>
        </p:blipFill>
        <p:spPr>
          <a:xfrm>
            <a:off x="7554616" y="5301208"/>
            <a:ext cx="1142528" cy="1008113"/>
          </a:xfrm>
          <a:prstGeom prst="rect">
            <a:avLst/>
          </a:prstGeom>
        </p:spPr>
      </p:pic>
    </p:spTree>
    <p:custDataLst>
      <p:tags r:id="rId1"/>
    </p:custData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611560" y="-171400"/>
            <a:ext cx="8229600" cy="1268760"/>
          </a:xfrm>
        </p:spPr>
        <p:txBody>
          <a:bodyPr/>
          <a:lstStyle/>
          <a:p>
            <a:r>
              <a:rPr lang="en-GB" dirty="0"/>
              <a:t>Home Learning 	</a:t>
            </a:r>
          </a:p>
        </p:txBody>
      </p:sp>
      <p:sp>
        <p:nvSpPr>
          <p:cNvPr id="7" name="Rectangle 13"/>
          <p:cNvSpPr>
            <a:spLocks noGrp="1" noChangeArrowheads="1"/>
          </p:cNvSpPr>
          <p:nvPr>
            <p:ph idx="1"/>
          </p:nvPr>
        </p:nvSpPr>
        <p:spPr bwMode="auto">
          <a:xfrm>
            <a:off x="395536" y="836712"/>
            <a:ext cx="8229600" cy="5724644"/>
          </a:xfrm>
          <a:prstGeom prst="rect">
            <a:avLst/>
          </a:prstGeom>
          <a:noFill/>
          <a:ln w="9525" algn="ctr">
            <a:noFill/>
            <a:miter lim="800000"/>
            <a:headEnd/>
            <a:tailEnd/>
          </a:ln>
        </p:spPr>
        <p:txBody>
          <a:bodyPr wrap="square">
            <a:spAutoFit/>
          </a:bodyPr>
          <a:lstStyle/>
          <a:p>
            <a:pPr>
              <a:spcBef>
                <a:spcPct val="50000"/>
              </a:spcBef>
              <a:buNone/>
            </a:pPr>
            <a:r>
              <a:rPr lang="en-GB" sz="2000" b="1" dirty="0" smtClean="0">
                <a:solidFill>
                  <a:srgbClr val="0070C0"/>
                </a:solidFill>
              </a:rPr>
              <a:t>Maths</a:t>
            </a:r>
          </a:p>
          <a:p>
            <a:pPr marL="0" indent="0">
              <a:spcBef>
                <a:spcPct val="50000"/>
              </a:spcBef>
              <a:buNone/>
            </a:pPr>
            <a:r>
              <a:rPr lang="en-GB" sz="1600" dirty="0" smtClean="0"/>
              <a:t>Children will receive a times table each week to practise. Children should know their times tables in and out of order.  </a:t>
            </a:r>
          </a:p>
          <a:p>
            <a:pPr marL="0" indent="0">
              <a:spcBef>
                <a:spcPct val="50000"/>
              </a:spcBef>
              <a:buNone/>
            </a:pPr>
            <a:r>
              <a:rPr lang="en-GB" sz="2000" b="1" dirty="0" smtClean="0">
                <a:solidFill>
                  <a:srgbClr val="0070C0"/>
                </a:solidFill>
              </a:rPr>
              <a:t>Spellings</a:t>
            </a:r>
            <a:endParaRPr lang="en-GB" sz="2000" b="1" dirty="0">
              <a:solidFill>
                <a:srgbClr val="0070C0"/>
              </a:solidFill>
            </a:endParaRPr>
          </a:p>
          <a:p>
            <a:pPr marL="0" indent="0">
              <a:spcBef>
                <a:spcPct val="50000"/>
              </a:spcBef>
              <a:buNone/>
            </a:pPr>
            <a:r>
              <a:rPr lang="en-GB" sz="1600" dirty="0" smtClean="0"/>
              <a:t>Children will be given 6 words each week. The children need to practice reading and spelling the words provided. Children can put these words into sentences as an extension activity. Encourage your child to use the ‘look, say, cover, write, check’ method when spelling. Children will be tested on these words the following week.  </a:t>
            </a:r>
            <a:endParaRPr lang="en-GB" sz="700" b="1" dirty="0">
              <a:solidFill>
                <a:schemeClr val="accent2"/>
              </a:solidFill>
            </a:endParaRPr>
          </a:p>
          <a:p>
            <a:pPr marL="0" indent="0">
              <a:spcBef>
                <a:spcPct val="50000"/>
              </a:spcBef>
              <a:buNone/>
            </a:pPr>
            <a:r>
              <a:rPr lang="en-GB" sz="2000" b="1" dirty="0" smtClean="0">
                <a:solidFill>
                  <a:srgbClr val="0070C0"/>
                </a:solidFill>
              </a:rPr>
              <a:t>Reading</a:t>
            </a:r>
          </a:p>
          <a:p>
            <a:pPr marL="0" indent="0">
              <a:spcBef>
                <a:spcPct val="50000"/>
              </a:spcBef>
              <a:buNone/>
            </a:pPr>
            <a:r>
              <a:rPr lang="en-GB" sz="1600" dirty="0" smtClean="0"/>
              <a:t>Children will bring home reading books each week –  Oxford Reading Tree stories.  The ORT books will range from stories, poems, non-fiction and play scripts to provide children with a wide coverage of texts. Children who complete the ORT system will then move onto our ‘Big Cat</a:t>
            </a:r>
            <a:r>
              <a:rPr lang="en-GB" sz="1600" dirty="0"/>
              <a:t>’ reading </a:t>
            </a:r>
            <a:r>
              <a:rPr lang="en-GB" sz="1600" dirty="0" smtClean="0"/>
              <a:t>scheme. Please comment in your child’s reading record weekly. Check inside their reading record book to see which day your child’s books will be changed. </a:t>
            </a:r>
          </a:p>
          <a:p>
            <a:pPr marL="0" indent="0">
              <a:spcBef>
                <a:spcPct val="50000"/>
              </a:spcBef>
              <a:buNone/>
            </a:pPr>
            <a:r>
              <a:rPr lang="en-GB" sz="2000" b="1" dirty="0" smtClean="0">
                <a:solidFill>
                  <a:srgbClr val="0070C0"/>
                </a:solidFill>
              </a:rPr>
              <a:t>Creative</a:t>
            </a:r>
          </a:p>
          <a:p>
            <a:pPr marL="0" indent="0">
              <a:spcBef>
                <a:spcPct val="50000"/>
              </a:spcBef>
              <a:buNone/>
            </a:pPr>
            <a:r>
              <a:rPr lang="en-GB" sz="1600" dirty="0" smtClean="0"/>
              <a:t>Children  have the opportunity to undertake a creative piece of home learning based on our topic. This can be creating a poster or designing and making a model which the children can then share with the class as part of their show and tell. </a:t>
            </a:r>
            <a:endParaRPr lang="en-GB" sz="1600" dirty="0"/>
          </a:p>
        </p:txBody>
      </p:sp>
    </p:spTree>
    <p:custDataLst>
      <p:tags r:id="rId1"/>
    </p:custData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GB" dirty="0" smtClean="0"/>
              <a:t>Meet the teacher </a:t>
            </a:r>
          </a:p>
          <a:p>
            <a:r>
              <a:rPr lang="en-GB" dirty="0" smtClean="0"/>
              <a:t>September 2019</a:t>
            </a:r>
            <a:endParaRPr lang="en-GB" dirty="0"/>
          </a:p>
        </p:txBody>
      </p:sp>
      <p:sp>
        <p:nvSpPr>
          <p:cNvPr id="3" name="TextBox 2"/>
          <p:cNvSpPr txBox="1"/>
          <p:nvPr/>
        </p:nvSpPr>
        <p:spPr>
          <a:xfrm>
            <a:off x="1115616" y="188640"/>
            <a:ext cx="7416824" cy="707886"/>
          </a:xfrm>
          <a:prstGeom prst="rect">
            <a:avLst/>
          </a:prstGeom>
          <a:noFill/>
        </p:spPr>
        <p:txBody>
          <a:bodyPr wrap="square" rtlCol="0">
            <a:spAutoFit/>
          </a:bodyPr>
          <a:lstStyle/>
          <a:p>
            <a:r>
              <a:rPr lang="en-GB" sz="4000" b="1" u="sng" dirty="0" smtClean="0"/>
              <a:t>Behaviour</a:t>
            </a:r>
            <a:endParaRPr lang="en-GB" sz="4000" b="1" u="sng" dirty="0"/>
          </a:p>
        </p:txBody>
      </p:sp>
      <p:sp>
        <p:nvSpPr>
          <p:cNvPr id="4" name="TextBox 3"/>
          <p:cNvSpPr txBox="1"/>
          <p:nvPr/>
        </p:nvSpPr>
        <p:spPr>
          <a:xfrm>
            <a:off x="251520" y="1196752"/>
            <a:ext cx="8136904" cy="4832092"/>
          </a:xfrm>
          <a:prstGeom prst="rect">
            <a:avLst/>
          </a:prstGeom>
          <a:noFill/>
        </p:spPr>
        <p:txBody>
          <a:bodyPr wrap="square" rtlCol="0">
            <a:spAutoFit/>
          </a:bodyPr>
          <a:lstStyle/>
          <a:p>
            <a:pPr>
              <a:buFont typeface="Arial" pitchFamily="34" charset="0"/>
              <a:buChar char="•"/>
            </a:pPr>
            <a:r>
              <a:rPr lang="en-GB" sz="2800" dirty="0" smtClean="0"/>
              <a:t>Policy available on the website, please have a look.</a:t>
            </a:r>
          </a:p>
          <a:p>
            <a:pPr>
              <a:buFont typeface="Arial" pitchFamily="34" charset="0"/>
              <a:buChar char="•"/>
            </a:pPr>
            <a:endParaRPr lang="en-GB" sz="2800" dirty="0" smtClean="0"/>
          </a:p>
          <a:p>
            <a:pPr>
              <a:buFont typeface="Arial" pitchFamily="34" charset="0"/>
              <a:buChar char="•"/>
            </a:pPr>
            <a:r>
              <a:rPr lang="en-GB" sz="2800" dirty="0" smtClean="0"/>
              <a:t>We monitor and log all behaviour incidents </a:t>
            </a:r>
          </a:p>
          <a:p>
            <a:pPr>
              <a:buFont typeface="Arial" pitchFamily="34" charset="0"/>
              <a:buChar char="•"/>
            </a:pPr>
            <a:endParaRPr lang="en-GB" sz="2800" dirty="0" smtClean="0"/>
          </a:p>
          <a:p>
            <a:pPr>
              <a:buFont typeface="Arial" pitchFamily="34" charset="0"/>
              <a:buChar char="•"/>
            </a:pPr>
            <a:r>
              <a:rPr lang="en-GB" sz="2800" dirty="0" smtClean="0"/>
              <a:t>You will be contacted if your child is sent to a linked class or is involved in a serious incident.</a:t>
            </a:r>
          </a:p>
          <a:p>
            <a:pPr>
              <a:buFont typeface="Arial" pitchFamily="34" charset="0"/>
              <a:buChar char="•"/>
            </a:pPr>
            <a:endParaRPr lang="en-GB" sz="2800" dirty="0" smtClean="0"/>
          </a:p>
          <a:p>
            <a:pPr>
              <a:buFont typeface="Arial" pitchFamily="34" charset="0"/>
              <a:buChar char="•"/>
            </a:pPr>
            <a:r>
              <a:rPr lang="en-GB" sz="2800" dirty="0" smtClean="0"/>
              <a:t>Feel free to make an appointment with me or with Leadership if you have any concerns about a child’s behaviour.  </a:t>
            </a:r>
            <a:endParaRPr lang="en-GB" sz="2800" dirty="0"/>
          </a:p>
        </p:txBody>
      </p:sp>
      <p:pic>
        <p:nvPicPr>
          <p:cNvPr id="5" name="Picture 4" descr="elephantl.png"/>
          <p:cNvPicPr>
            <a:picLocks noChangeAspect="1"/>
          </p:cNvPicPr>
          <p:nvPr/>
        </p:nvPicPr>
        <p:blipFill>
          <a:blip r:embed="rId3" cstate="print"/>
          <a:stretch>
            <a:fillRect/>
          </a:stretch>
        </p:blipFill>
        <p:spPr>
          <a:xfrm>
            <a:off x="7554616" y="5301208"/>
            <a:ext cx="1142528" cy="1008113"/>
          </a:xfrm>
          <a:prstGeom prst="rect">
            <a:avLst/>
          </a:prstGeom>
        </p:spPr>
      </p:pic>
    </p:spTree>
    <p:custDataLst>
      <p:tags r:id="rId1"/>
    </p:custDataLst>
    <p:extLst>
      <p:ext uri="{BB962C8B-B14F-4D97-AF65-F5344CB8AC3E}">
        <p14:creationId xmlns:p14="http://schemas.microsoft.com/office/powerpoint/2010/main" val="42897383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GB" dirty="0" smtClean="0"/>
              <a:t>Meet the teacher </a:t>
            </a:r>
          </a:p>
          <a:p>
            <a:r>
              <a:rPr lang="en-GB" dirty="0" smtClean="0"/>
              <a:t>September 2019</a:t>
            </a:r>
            <a:endParaRPr lang="en-GB" dirty="0"/>
          </a:p>
        </p:txBody>
      </p:sp>
      <p:sp>
        <p:nvSpPr>
          <p:cNvPr id="3" name="Rectangle 2"/>
          <p:cNvSpPr/>
          <p:nvPr/>
        </p:nvSpPr>
        <p:spPr>
          <a:xfrm>
            <a:off x="827584" y="404664"/>
            <a:ext cx="7302000"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solidFill>
                  <a:schemeClr val="accent2">
                    <a:lumMod val="40000"/>
                    <a:lumOff val="60000"/>
                  </a:schemeClr>
                </a:solidFill>
                <a:effectLst/>
              </a:rPr>
              <a:t>Focus on the positive</a:t>
            </a:r>
            <a:endParaRPr lang="en-US" sz="5400" b="1" cap="none" spc="0" dirty="0">
              <a:ln w="22225">
                <a:solidFill>
                  <a:schemeClr val="accent2"/>
                </a:solidFill>
                <a:prstDash val="solid"/>
              </a:ln>
              <a:solidFill>
                <a:schemeClr val="accent2">
                  <a:lumMod val="40000"/>
                  <a:lumOff val="60000"/>
                </a:schemeClr>
              </a:solidFill>
              <a:effectLst/>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6188" y="1482353"/>
            <a:ext cx="6667500" cy="4600575"/>
          </a:xfrm>
          <a:prstGeom prst="rect">
            <a:avLst/>
          </a:prstGeom>
        </p:spPr>
      </p:pic>
      <p:pic>
        <p:nvPicPr>
          <p:cNvPr id="5" name="Picture 4" descr="elephantl.png"/>
          <p:cNvPicPr>
            <a:picLocks noChangeAspect="1"/>
          </p:cNvPicPr>
          <p:nvPr/>
        </p:nvPicPr>
        <p:blipFill>
          <a:blip r:embed="rId4" cstate="print"/>
          <a:stretch>
            <a:fillRect/>
          </a:stretch>
        </p:blipFill>
        <p:spPr>
          <a:xfrm>
            <a:off x="7554616" y="5301208"/>
            <a:ext cx="1142528" cy="1008113"/>
          </a:xfrm>
          <a:prstGeom prst="rect">
            <a:avLst/>
          </a:prstGeom>
        </p:spPr>
      </p:pic>
    </p:spTree>
    <p:custDataLst>
      <p:tags r:id="rId1"/>
    </p:custDataLst>
    <p:extLst>
      <p:ext uri="{BB962C8B-B14F-4D97-AF65-F5344CB8AC3E}">
        <p14:creationId xmlns:p14="http://schemas.microsoft.com/office/powerpoint/2010/main" val="1135746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GB" dirty="0" smtClean="0"/>
              <a:t>Meet the teacher </a:t>
            </a:r>
          </a:p>
          <a:p>
            <a:r>
              <a:rPr lang="en-GB" dirty="0" smtClean="0"/>
              <a:t>September 2019</a:t>
            </a:r>
            <a:endParaRPr lang="en-GB" dirty="0"/>
          </a:p>
        </p:txBody>
      </p:sp>
      <p:sp>
        <p:nvSpPr>
          <p:cNvPr id="3" name="TextBox 2"/>
          <p:cNvSpPr txBox="1"/>
          <p:nvPr/>
        </p:nvSpPr>
        <p:spPr>
          <a:xfrm>
            <a:off x="539552" y="764704"/>
            <a:ext cx="7920880" cy="369332"/>
          </a:xfrm>
          <a:prstGeom prst="rect">
            <a:avLst/>
          </a:prstGeom>
          <a:noFill/>
        </p:spPr>
        <p:txBody>
          <a:bodyPr wrap="square" rtlCol="0">
            <a:spAutoFit/>
          </a:bodyPr>
          <a:lstStyle/>
          <a:p>
            <a:r>
              <a:rPr lang="en-GB" dirty="0" smtClean="0"/>
              <a:t>Internet Safety</a:t>
            </a:r>
            <a:endParaRPr lang="en-GB" dirty="0"/>
          </a:p>
        </p:txBody>
      </p:sp>
      <p:pic>
        <p:nvPicPr>
          <p:cNvPr id="1026" name="Picture 2" descr="See the source image"/>
          <p:cNvPicPr>
            <a:picLocks noChangeAspect="1" noChangeArrowheads="1"/>
          </p:cNvPicPr>
          <p:nvPr/>
        </p:nvPicPr>
        <p:blipFill>
          <a:blip r:embed="rId3" cstate="print"/>
          <a:srcRect/>
          <a:stretch>
            <a:fillRect/>
          </a:stretch>
        </p:blipFill>
        <p:spPr bwMode="auto">
          <a:xfrm>
            <a:off x="899592" y="188640"/>
            <a:ext cx="7200800" cy="5400600"/>
          </a:xfrm>
          <a:prstGeom prst="rect">
            <a:avLst/>
          </a:prstGeom>
          <a:noFill/>
        </p:spPr>
      </p:pic>
      <p:sp>
        <p:nvSpPr>
          <p:cNvPr id="4" name="TextBox 3"/>
          <p:cNvSpPr txBox="1"/>
          <p:nvPr/>
        </p:nvSpPr>
        <p:spPr>
          <a:xfrm>
            <a:off x="295462" y="5728598"/>
            <a:ext cx="8164970"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dirty="0" smtClean="0"/>
              <a:t>Also check the school websites for updates and links from the borough</a:t>
            </a:r>
            <a:endParaRPr lang="en-GB" dirty="0"/>
          </a:p>
        </p:txBody>
      </p:sp>
      <p:pic>
        <p:nvPicPr>
          <p:cNvPr id="7" name="Picture 6" descr="elephantl.png"/>
          <p:cNvPicPr>
            <a:picLocks noChangeAspect="1"/>
          </p:cNvPicPr>
          <p:nvPr/>
        </p:nvPicPr>
        <p:blipFill>
          <a:blip r:embed="rId4" cstate="print"/>
          <a:stretch>
            <a:fillRect/>
          </a:stretch>
        </p:blipFill>
        <p:spPr>
          <a:xfrm>
            <a:off x="7554616" y="5301208"/>
            <a:ext cx="1142528" cy="1008113"/>
          </a:xfrm>
          <a:prstGeom prst="rect">
            <a:avLst/>
          </a:prstGeom>
        </p:spPr>
      </p:pic>
    </p:spTree>
    <p:custDataLst>
      <p:tags r:id="rId1"/>
    </p:custDataLst>
    <p:extLst>
      <p:ext uri="{BB962C8B-B14F-4D97-AF65-F5344CB8AC3E}">
        <p14:creationId xmlns:p14="http://schemas.microsoft.com/office/powerpoint/2010/main" val="18471299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GB" dirty="0" smtClean="0"/>
              <a:t>Meet the teacher </a:t>
            </a:r>
          </a:p>
          <a:p>
            <a:r>
              <a:rPr lang="en-GB" dirty="0" smtClean="0"/>
              <a:t>September 2019</a:t>
            </a:r>
            <a:endParaRPr lang="en-GB" dirty="0"/>
          </a:p>
        </p:txBody>
      </p:sp>
      <p:sp>
        <p:nvSpPr>
          <p:cNvPr id="4" name="TextBox 3"/>
          <p:cNvSpPr txBox="1"/>
          <p:nvPr/>
        </p:nvSpPr>
        <p:spPr>
          <a:xfrm>
            <a:off x="323528" y="188640"/>
            <a:ext cx="6984776" cy="5786199"/>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GB" sz="3200" b="1" u="sng" dirty="0" smtClean="0">
                <a:latin typeface="+mj-lt"/>
              </a:rPr>
              <a:t>Cakes on Birthdays</a:t>
            </a:r>
          </a:p>
          <a:p>
            <a:endParaRPr lang="en-GB" sz="3200" dirty="0">
              <a:latin typeface="+mj-lt"/>
            </a:endParaRPr>
          </a:p>
          <a:p>
            <a:r>
              <a:rPr lang="en-GB" sz="3200" dirty="0" smtClean="0">
                <a:latin typeface="+mj-lt"/>
              </a:rPr>
              <a:t>Due to allergies and time constraints, we ask that if you wish to give out birthday cakes or party bags on your child’s birthday you do </a:t>
            </a:r>
          </a:p>
          <a:p>
            <a:r>
              <a:rPr lang="en-GB" sz="3200" dirty="0" smtClean="0">
                <a:latin typeface="+mj-lt"/>
              </a:rPr>
              <a:t>this after school on </a:t>
            </a:r>
          </a:p>
          <a:p>
            <a:r>
              <a:rPr lang="en-GB" sz="3200" dirty="0" smtClean="0">
                <a:latin typeface="+mj-lt"/>
              </a:rPr>
              <a:t>the playground so </a:t>
            </a:r>
          </a:p>
          <a:p>
            <a:r>
              <a:rPr lang="en-GB" sz="3200" dirty="0" smtClean="0">
                <a:latin typeface="+mj-lt"/>
              </a:rPr>
              <a:t>that parents/ carers </a:t>
            </a:r>
          </a:p>
          <a:p>
            <a:r>
              <a:rPr lang="en-GB" sz="3200" dirty="0" smtClean="0">
                <a:latin typeface="+mj-lt"/>
              </a:rPr>
              <a:t>can give consent.</a:t>
            </a:r>
          </a:p>
          <a:p>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0669055">
            <a:off x="4897372" y="3096163"/>
            <a:ext cx="4058736" cy="2939164"/>
          </a:xfrm>
          <a:prstGeom prst="rect">
            <a:avLst/>
          </a:prstGeom>
        </p:spPr>
      </p:pic>
      <p:pic>
        <p:nvPicPr>
          <p:cNvPr id="5" name="Picture 4" descr="elephantl.png"/>
          <p:cNvPicPr>
            <a:picLocks noChangeAspect="1"/>
          </p:cNvPicPr>
          <p:nvPr/>
        </p:nvPicPr>
        <p:blipFill>
          <a:blip r:embed="rId3" cstate="print"/>
          <a:stretch>
            <a:fillRect/>
          </a:stretch>
        </p:blipFill>
        <p:spPr>
          <a:xfrm>
            <a:off x="7554616" y="5301208"/>
            <a:ext cx="1142528" cy="1008113"/>
          </a:xfrm>
          <a:prstGeom prst="rect">
            <a:avLst/>
          </a:prstGeom>
        </p:spPr>
      </p:pic>
    </p:spTree>
    <p:extLst>
      <p:ext uri="{BB962C8B-B14F-4D97-AF65-F5344CB8AC3E}">
        <p14:creationId xmlns:p14="http://schemas.microsoft.com/office/powerpoint/2010/main" val="26530767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en-GB" dirty="0"/>
              <a:t>Useful </a:t>
            </a:r>
            <a:r>
              <a:rPr lang="en-GB" dirty="0" smtClean="0"/>
              <a:t>websites and information</a:t>
            </a:r>
            <a:endParaRPr lang="en-GB" dirty="0"/>
          </a:p>
        </p:txBody>
      </p:sp>
      <p:sp>
        <p:nvSpPr>
          <p:cNvPr id="6" name="Content Placeholder 5"/>
          <p:cNvSpPr>
            <a:spLocks noGrp="1"/>
          </p:cNvSpPr>
          <p:nvPr>
            <p:ph idx="1"/>
          </p:nvPr>
        </p:nvSpPr>
        <p:spPr>
          <a:xfrm>
            <a:off x="467544" y="1484784"/>
            <a:ext cx="8229600" cy="4525963"/>
          </a:xfrm>
        </p:spPr>
        <p:txBody>
          <a:bodyPr>
            <a:normAutofit fontScale="92500" lnSpcReduction="10000"/>
          </a:bodyPr>
          <a:lstStyle/>
          <a:p>
            <a:endParaRPr lang="en-GB" sz="2000" dirty="0" smtClean="0">
              <a:latin typeface="Century Gothic" pitchFamily="34" charset="0"/>
            </a:endParaRPr>
          </a:p>
          <a:p>
            <a:pPr>
              <a:buNone/>
            </a:pPr>
            <a:r>
              <a:rPr lang="en-GB" sz="2400" dirty="0" smtClean="0">
                <a:latin typeface="Century Gothic" pitchFamily="34" charset="0"/>
              </a:rPr>
              <a:t>BBC </a:t>
            </a:r>
            <a:r>
              <a:rPr lang="en-GB" sz="2400" dirty="0" err="1" smtClean="0">
                <a:latin typeface="Century Gothic" pitchFamily="34" charset="0"/>
              </a:rPr>
              <a:t>Bitesize</a:t>
            </a:r>
            <a:endParaRPr lang="en-GB" sz="2400" dirty="0" smtClean="0">
              <a:latin typeface="Century Gothic" pitchFamily="34" charset="0"/>
            </a:endParaRPr>
          </a:p>
          <a:p>
            <a:r>
              <a:rPr lang="en-GB" sz="2400" dirty="0" smtClean="0">
                <a:latin typeface="Century Gothic" pitchFamily="34" charset="0"/>
                <a:hlinkClick r:id="rId3"/>
              </a:rPr>
              <a:t>http://www.bbc.co.uk/bitesize/ks1/</a:t>
            </a:r>
            <a:endParaRPr lang="en-GB" sz="2400" dirty="0" smtClean="0">
              <a:latin typeface="Century Gothic" pitchFamily="34" charset="0"/>
            </a:endParaRPr>
          </a:p>
          <a:p>
            <a:pPr marL="0" indent="0">
              <a:buNone/>
            </a:pPr>
            <a:endParaRPr lang="en-GB" sz="2400" dirty="0">
              <a:latin typeface="Century Gothic" pitchFamily="34" charset="0"/>
            </a:endParaRPr>
          </a:p>
          <a:p>
            <a:pPr>
              <a:buNone/>
            </a:pPr>
            <a:r>
              <a:rPr lang="en-GB" sz="2400" dirty="0" smtClean="0">
                <a:latin typeface="Century Gothic" pitchFamily="34" charset="0"/>
              </a:rPr>
              <a:t>Oxford Owl</a:t>
            </a:r>
          </a:p>
          <a:p>
            <a:r>
              <a:rPr lang="en-GB" sz="2400" dirty="0" smtClean="0">
                <a:latin typeface="Century Gothic" pitchFamily="34" charset="0"/>
                <a:hlinkClick r:id="rId4"/>
              </a:rPr>
              <a:t>https://www.oxfordowl.co.uk/</a:t>
            </a:r>
            <a:r>
              <a:rPr lang="en-GB" sz="2400" dirty="0" smtClean="0">
                <a:latin typeface="Century Gothic" pitchFamily="34" charset="0"/>
              </a:rPr>
              <a:t> </a:t>
            </a:r>
          </a:p>
          <a:p>
            <a:endParaRPr lang="en-GB" sz="2400" dirty="0">
              <a:latin typeface="Century Gothic" pitchFamily="34" charset="0"/>
            </a:endParaRPr>
          </a:p>
          <a:p>
            <a:pPr marL="0" indent="0">
              <a:buNone/>
            </a:pPr>
            <a:r>
              <a:rPr lang="en-GB" sz="2400" dirty="0">
                <a:latin typeface="Century Gothic" pitchFamily="34" charset="0"/>
              </a:rPr>
              <a:t>Daily 10 Maths challenges</a:t>
            </a:r>
          </a:p>
          <a:p>
            <a:r>
              <a:rPr lang="en-GB" sz="2400" dirty="0">
                <a:latin typeface="Century Gothic" pitchFamily="34" charset="0"/>
                <a:hlinkClick r:id="rId5"/>
              </a:rPr>
              <a:t>https://www.topmarks.co.uk/maths-games/daily10</a:t>
            </a:r>
            <a:r>
              <a:rPr lang="en-GB" sz="2400" dirty="0">
                <a:latin typeface="Century Gothic" pitchFamily="34" charset="0"/>
              </a:rPr>
              <a:t> </a:t>
            </a:r>
            <a:endParaRPr lang="en-GB" sz="2400" dirty="0" smtClean="0">
              <a:latin typeface="Century Gothic" pitchFamily="34" charset="0"/>
            </a:endParaRPr>
          </a:p>
          <a:p>
            <a:endParaRPr lang="en-GB" sz="2400" dirty="0">
              <a:latin typeface="Century Gothic" pitchFamily="34" charset="0"/>
            </a:endParaRPr>
          </a:p>
          <a:p>
            <a:pPr marL="0" indent="0">
              <a:buNone/>
            </a:pPr>
            <a:r>
              <a:rPr lang="en-GB" sz="2400" dirty="0" smtClean="0">
                <a:latin typeface="Century Gothic" pitchFamily="34" charset="0"/>
              </a:rPr>
              <a:t>Phonics play </a:t>
            </a:r>
          </a:p>
          <a:p>
            <a:r>
              <a:rPr lang="en-GB" sz="2400" dirty="0">
                <a:latin typeface="Century Gothic" pitchFamily="34" charset="0"/>
                <a:hlinkClick r:id="rId6"/>
              </a:rPr>
              <a:t>https://www.phonicsplay.co.uk</a:t>
            </a:r>
            <a:r>
              <a:rPr lang="en-GB" sz="2400" dirty="0" smtClean="0">
                <a:latin typeface="Century Gothic" pitchFamily="34" charset="0"/>
                <a:hlinkClick r:id="rId6"/>
              </a:rPr>
              <a:t>/</a:t>
            </a:r>
            <a:endParaRPr lang="en-GB" sz="2400" dirty="0" smtClean="0">
              <a:latin typeface="Century Gothic" pitchFamily="34" charset="0"/>
            </a:endParaRPr>
          </a:p>
          <a:p>
            <a:endParaRPr lang="en-GB" sz="2400" dirty="0">
              <a:latin typeface="Century Gothic" pitchFamily="34" charset="0"/>
            </a:endParaRPr>
          </a:p>
          <a:p>
            <a:endParaRPr lang="en-GB" sz="2000" dirty="0" smtClean="0">
              <a:latin typeface="Century Gothic" pitchFamily="34" charset="0"/>
            </a:endParaRPr>
          </a:p>
          <a:p>
            <a:endParaRPr lang="en-GB" dirty="0"/>
          </a:p>
        </p:txBody>
      </p:sp>
      <p:pic>
        <p:nvPicPr>
          <p:cNvPr id="4" name="Picture 3" descr="elephantl.png"/>
          <p:cNvPicPr>
            <a:picLocks noChangeAspect="1"/>
          </p:cNvPicPr>
          <p:nvPr/>
        </p:nvPicPr>
        <p:blipFill>
          <a:blip r:embed="rId7" cstate="print"/>
          <a:stretch>
            <a:fillRect/>
          </a:stretch>
        </p:blipFill>
        <p:spPr>
          <a:xfrm>
            <a:off x="7554616" y="5301208"/>
            <a:ext cx="1142528" cy="1008113"/>
          </a:xfrm>
          <a:prstGeom prst="rect">
            <a:avLst/>
          </a:prstGeom>
        </p:spPr>
      </p:pic>
    </p:spTree>
    <p:custDataLst>
      <p:tags r:id="rId1"/>
    </p:custData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Rectangle 4"/>
          <p:cNvSpPr>
            <a:spLocks noChangeArrowheads="1"/>
          </p:cNvSpPr>
          <p:nvPr/>
        </p:nvSpPr>
        <p:spPr bwMode="auto">
          <a:xfrm>
            <a:off x="611560" y="260648"/>
            <a:ext cx="7777163" cy="1143000"/>
          </a:xfrm>
          <a:prstGeom prst="rect">
            <a:avLst/>
          </a:prstGeom>
          <a:noFill/>
          <a:ln w="9525">
            <a:noFill/>
            <a:miter lim="800000"/>
            <a:headEnd/>
            <a:tailEnd/>
          </a:ln>
          <a:effectLst/>
        </p:spPr>
        <p:txBody>
          <a:bodyPr anchor="ctr"/>
          <a:lstStyle/>
          <a:p>
            <a:pPr algn="ctr"/>
            <a:r>
              <a:rPr lang="en-GB" sz="4000" dirty="0">
                <a:latin typeface="+mj-lt"/>
              </a:rPr>
              <a:t>Home School Agreement </a:t>
            </a:r>
          </a:p>
        </p:txBody>
      </p:sp>
      <p:sp>
        <p:nvSpPr>
          <p:cNvPr id="4" name="Rectangle 3"/>
          <p:cNvSpPr/>
          <p:nvPr/>
        </p:nvSpPr>
        <p:spPr>
          <a:xfrm>
            <a:off x="755576" y="2348880"/>
            <a:ext cx="7704856" cy="461665"/>
          </a:xfrm>
          <a:prstGeom prst="rect">
            <a:avLst/>
          </a:prstGeom>
        </p:spPr>
        <p:txBody>
          <a:bodyPr wrap="square">
            <a:spAutoFit/>
          </a:bodyPr>
          <a:lstStyle/>
          <a:p>
            <a:pPr eaLnBrk="1" hangingPunct="1"/>
            <a:endParaRPr lang="en-GB" sz="2400" dirty="0" smtClean="0">
              <a:solidFill>
                <a:srgbClr val="FF0000"/>
              </a:solidFill>
            </a:endParaRPr>
          </a:p>
        </p:txBody>
      </p:sp>
      <p:sp>
        <p:nvSpPr>
          <p:cNvPr id="3073" name="Rectangle 1"/>
          <p:cNvSpPr>
            <a:spLocks noChangeArrowheads="1"/>
          </p:cNvSpPr>
          <p:nvPr/>
        </p:nvSpPr>
        <p:spPr bwMode="auto">
          <a:xfrm>
            <a:off x="395536" y="1592174"/>
            <a:ext cx="8208912"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400" b="0" i="0" u="none" strike="noStrike" cap="none" normalizeH="0" baseline="0" dirty="0" smtClean="0">
                <a:ln>
                  <a:noFill/>
                </a:ln>
                <a:solidFill>
                  <a:srgbClr val="000000"/>
                </a:solidFill>
                <a:effectLst/>
                <a:latin typeface="Century Gothic" pitchFamily="34" charset="0"/>
                <a:ea typeface="Calibri" pitchFamily="34" charset="0"/>
              </a:rPr>
              <a:t>To help my child get the most out of their time at Kew Riverside I will always try to: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4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sz="1400" b="0" i="0" u="none" strike="noStrike" cap="none" normalizeH="0" baseline="0" dirty="0" smtClean="0">
                <a:ln>
                  <a:noFill/>
                </a:ln>
                <a:solidFill>
                  <a:srgbClr val="000000"/>
                </a:solidFill>
                <a:effectLst/>
                <a:latin typeface="Century Gothic" pitchFamily="34" charset="0"/>
                <a:ea typeface="Calibri" pitchFamily="34" charset="0"/>
              </a:rPr>
              <a:t>See that my child comes to school each day by </a:t>
            </a:r>
            <a:r>
              <a:rPr kumimoji="0" lang="en-GB" sz="1400" b="1" i="0" u="none" strike="noStrike" cap="none" normalizeH="0" baseline="0" dirty="0" smtClean="0">
                <a:ln>
                  <a:noFill/>
                </a:ln>
                <a:solidFill>
                  <a:srgbClr val="000000"/>
                </a:solidFill>
                <a:effectLst/>
                <a:latin typeface="Century Gothic" pitchFamily="34" charset="0"/>
                <a:ea typeface="Calibri" pitchFamily="34" charset="0"/>
              </a:rPr>
              <a:t>8.55 </a:t>
            </a:r>
            <a:r>
              <a:rPr kumimoji="0" lang="en-GB" sz="1400" b="0" i="0" u="none" strike="noStrike" cap="none" normalizeH="0" baseline="0" dirty="0" smtClean="0">
                <a:ln>
                  <a:noFill/>
                </a:ln>
                <a:solidFill>
                  <a:srgbClr val="000000"/>
                </a:solidFill>
                <a:effectLst/>
                <a:latin typeface="Century Gothic" pitchFamily="34" charset="0"/>
                <a:ea typeface="Calibri" pitchFamily="34" charset="0"/>
              </a:rPr>
              <a:t>am and is collected at </a:t>
            </a:r>
            <a:r>
              <a:rPr kumimoji="0" lang="en-GB" sz="1400" b="1" i="0" u="none" strike="noStrike" cap="none" normalizeH="0" baseline="0" dirty="0" smtClean="0">
                <a:ln>
                  <a:noFill/>
                </a:ln>
                <a:solidFill>
                  <a:srgbClr val="000000"/>
                </a:solidFill>
                <a:effectLst/>
                <a:latin typeface="Century Gothic" pitchFamily="34" charset="0"/>
                <a:ea typeface="Calibri" pitchFamily="34" charset="0"/>
              </a:rPr>
              <a:t>3.15 </a:t>
            </a:r>
            <a:r>
              <a:rPr kumimoji="0" lang="en-GB" sz="1400" b="0" i="0" u="none" strike="noStrike" cap="none" normalizeH="0" baseline="0" dirty="0" smtClean="0">
                <a:ln>
                  <a:noFill/>
                </a:ln>
                <a:solidFill>
                  <a:srgbClr val="000000"/>
                </a:solidFill>
                <a:effectLst/>
                <a:latin typeface="Century Gothic" pitchFamily="34" charset="0"/>
                <a:ea typeface="Calibri" pitchFamily="34" charset="0"/>
              </a:rPr>
              <a:t>pm </a:t>
            </a:r>
            <a:endParaRPr kumimoji="0" lang="en-GB" sz="14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sz="1400" b="0" i="0" u="none" strike="noStrike" cap="none" normalizeH="0" baseline="0" dirty="0" smtClean="0">
                <a:ln>
                  <a:noFill/>
                </a:ln>
                <a:solidFill>
                  <a:srgbClr val="000000"/>
                </a:solidFill>
                <a:effectLst/>
                <a:latin typeface="Century Gothic" pitchFamily="34" charset="0"/>
                <a:ea typeface="Calibri" pitchFamily="34" charset="0"/>
              </a:rPr>
              <a:t>Encourage my child to follow the Golden Rules </a:t>
            </a:r>
            <a:endParaRPr kumimoji="0" lang="en-GB" sz="14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sz="1400" b="0" i="0" u="none" strike="noStrike" cap="none" normalizeH="0" baseline="0" dirty="0" smtClean="0">
                <a:ln>
                  <a:noFill/>
                </a:ln>
                <a:solidFill>
                  <a:srgbClr val="000000"/>
                </a:solidFill>
                <a:effectLst/>
                <a:latin typeface="Century Gothic" pitchFamily="34" charset="0"/>
                <a:ea typeface="Calibri" pitchFamily="34" charset="0"/>
              </a:rPr>
              <a:t>Encourage my child to read stories and fact books from school as often as possible</a:t>
            </a:r>
            <a:endParaRPr kumimoji="0" lang="en-GB" sz="14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sz="1400" b="0" i="0" u="none" strike="noStrike" cap="none" normalizeH="0" baseline="0" dirty="0" smtClean="0">
                <a:ln>
                  <a:noFill/>
                </a:ln>
                <a:solidFill>
                  <a:srgbClr val="000000"/>
                </a:solidFill>
                <a:effectLst/>
                <a:latin typeface="Century Gothic" pitchFamily="34" charset="0"/>
                <a:ea typeface="Calibri" pitchFamily="34" charset="0"/>
              </a:rPr>
              <a:t>Support my child with their home learning</a:t>
            </a:r>
            <a:endParaRPr kumimoji="0" lang="en-GB" sz="14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sz="1400" b="0" i="0" u="none" strike="noStrike" cap="none" normalizeH="0" baseline="0" dirty="0" smtClean="0">
                <a:ln>
                  <a:noFill/>
                </a:ln>
                <a:solidFill>
                  <a:srgbClr val="000000"/>
                </a:solidFill>
                <a:effectLst/>
                <a:latin typeface="Century Gothic" pitchFamily="34" charset="0"/>
                <a:ea typeface="Calibri" pitchFamily="34" charset="0"/>
              </a:rPr>
              <a:t>Make sure my child goes to bed at a reasonable time </a:t>
            </a:r>
            <a:endParaRPr kumimoji="0" lang="en-GB" sz="14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sz="1400" b="0" i="0" u="none" strike="noStrike" cap="none" normalizeH="0" baseline="0" dirty="0" smtClean="0">
                <a:ln>
                  <a:noFill/>
                </a:ln>
                <a:solidFill>
                  <a:srgbClr val="000000"/>
                </a:solidFill>
                <a:effectLst/>
                <a:latin typeface="Century Gothic" pitchFamily="34" charset="0"/>
                <a:ea typeface="Calibri" pitchFamily="34" charset="0"/>
              </a:rPr>
              <a:t>Keep up-to-date with what is happening at school (e.g. by reading the </a:t>
            </a:r>
            <a:r>
              <a:rPr lang="en-GB" sz="1400" dirty="0">
                <a:solidFill>
                  <a:srgbClr val="000000"/>
                </a:solidFill>
                <a:latin typeface="Century Gothic" pitchFamily="34" charset="0"/>
                <a:ea typeface="Calibri" pitchFamily="34" charset="0"/>
              </a:rPr>
              <a:t>b</a:t>
            </a:r>
            <a:r>
              <a:rPr kumimoji="0" lang="en-GB" sz="1400" b="0" i="0" u="none" strike="noStrike" cap="none" normalizeH="0" baseline="0" dirty="0" smtClean="0">
                <a:ln>
                  <a:noFill/>
                </a:ln>
                <a:solidFill>
                  <a:srgbClr val="000000"/>
                </a:solidFill>
                <a:effectLst/>
                <a:latin typeface="Century Gothic" pitchFamily="34" charset="0"/>
                <a:ea typeface="Calibri" pitchFamily="34" charset="0"/>
              </a:rPr>
              <a:t>ulletin) </a:t>
            </a:r>
            <a:endParaRPr kumimoji="0" lang="en-GB" sz="14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sz="1400" b="0" i="0" u="none" strike="noStrike" cap="none" normalizeH="0" baseline="0" dirty="0" smtClean="0">
                <a:ln>
                  <a:noFill/>
                </a:ln>
                <a:solidFill>
                  <a:srgbClr val="000000"/>
                </a:solidFill>
                <a:effectLst/>
                <a:latin typeface="Century Gothic" pitchFamily="34" charset="0"/>
                <a:ea typeface="Calibri" pitchFamily="34" charset="0"/>
              </a:rPr>
              <a:t>Attend parents evenings and other sessions offered by the school to inform me about my child’s learning </a:t>
            </a:r>
            <a:endParaRPr kumimoji="0" lang="en-GB" sz="14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sz="1400" b="0" i="0" u="none" strike="noStrike" cap="none" normalizeH="0" baseline="0" dirty="0" smtClean="0">
                <a:ln>
                  <a:noFill/>
                </a:ln>
                <a:solidFill>
                  <a:srgbClr val="000000"/>
                </a:solidFill>
                <a:effectLst/>
                <a:latin typeface="Century Gothic" pitchFamily="34" charset="0"/>
                <a:ea typeface="Calibri" pitchFamily="34" charset="0"/>
              </a:rPr>
              <a:t>Inform the school promptly if my child is unwell  </a:t>
            </a:r>
            <a:endParaRPr kumimoji="0" lang="en-GB" sz="1400" b="0" i="0" u="none" strike="noStrike" cap="none" normalizeH="0" baseline="0" dirty="0" smtClean="0">
              <a:ln>
                <a:noFill/>
              </a:ln>
              <a:solidFill>
                <a:schemeClr val="tx1"/>
              </a:solidFill>
              <a:effectLst/>
              <a:latin typeface="Arial" pitchFamily="34" charset="0"/>
            </a:endParaRPr>
          </a:p>
          <a:p>
            <a:pPr lvl="0" eaLnBrk="0" hangingPunct="0">
              <a:buFont typeface="Arial" pitchFamily="34" charset="0"/>
              <a:buChar char="•"/>
            </a:pPr>
            <a:r>
              <a:rPr lang="en-GB" sz="1400" dirty="0" smtClean="0">
                <a:solidFill>
                  <a:srgbClr val="000000"/>
                </a:solidFill>
                <a:latin typeface="Century Gothic" pitchFamily="34" charset="0"/>
                <a:ea typeface="Calibri" pitchFamily="34" charset="0"/>
              </a:rPr>
              <a:t>Help my child wear the right uniform and have their PE kit ready on Mondays.</a:t>
            </a:r>
          </a:p>
          <a:p>
            <a:pPr lvl="0" eaLnBrk="0" hangingPunct="0">
              <a:buFont typeface="Arial" pitchFamily="34" charset="0"/>
              <a:buChar char="•"/>
            </a:pPr>
            <a:endParaRPr lang="en-GB" sz="1400" dirty="0">
              <a:solidFill>
                <a:srgbClr val="000000"/>
              </a:solidFill>
              <a:latin typeface="Century Gothic" pitchFamily="34" charset="0"/>
              <a:ea typeface="Calibri" pitchFamily="34" charset="0"/>
            </a:endParaRPr>
          </a:p>
          <a:p>
            <a:pPr eaLnBrk="0" hangingPunct="0"/>
            <a:r>
              <a:rPr kumimoji="0" lang="en-GB" sz="1400" b="0" i="0" u="none" strike="noStrike" cap="none" normalizeH="0" baseline="0" dirty="0" smtClean="0">
                <a:ln>
                  <a:noFill/>
                </a:ln>
                <a:solidFill>
                  <a:srgbClr val="000000"/>
                </a:solidFill>
                <a:effectLst/>
                <a:latin typeface="Century Gothic" pitchFamily="34" charset="0"/>
                <a:ea typeface="Calibri" pitchFamily="34" charset="0"/>
              </a:rPr>
              <a:t>If you have any questions/concerns about your child’s learning please speak to </a:t>
            </a:r>
            <a:r>
              <a:rPr kumimoji="0" lang="en-GB" sz="1400" i="0" u="none" strike="noStrike" cap="none" normalizeH="0" baseline="0" dirty="0" smtClean="0">
                <a:ln>
                  <a:noFill/>
                </a:ln>
                <a:solidFill>
                  <a:srgbClr val="000000"/>
                </a:solidFill>
                <a:effectLst/>
                <a:latin typeface="Century Gothic" pitchFamily="34" charset="0"/>
                <a:ea typeface="Calibri" pitchFamily="34" charset="0"/>
              </a:rPr>
              <a:t>Sarah t</a:t>
            </a:r>
            <a:r>
              <a:rPr kumimoji="0" lang="en-GB" sz="1400" b="0" i="0" u="none" strike="noStrike" cap="none" normalizeH="0" baseline="0" dirty="0" smtClean="0">
                <a:ln>
                  <a:noFill/>
                </a:ln>
                <a:solidFill>
                  <a:srgbClr val="000000"/>
                </a:solidFill>
                <a:effectLst/>
                <a:latin typeface="Century Gothic" pitchFamily="34" charset="0"/>
                <a:ea typeface="Calibri" pitchFamily="34" charset="0"/>
              </a:rPr>
              <a:t>he class teacher. </a:t>
            </a:r>
          </a:p>
          <a:p>
            <a:pPr lvl="0" eaLnBrk="0" hangingPunct="0">
              <a:buFont typeface="Arial" pitchFamily="34" charset="0"/>
              <a:buChar char="•"/>
            </a:pPr>
            <a:endParaRPr lang="en-GB" sz="1400" dirty="0" smtClean="0">
              <a:solidFill>
                <a:srgbClr val="000000"/>
              </a:solidFill>
              <a:latin typeface="Century Gothic" pitchFamily="34" charset="0"/>
              <a:ea typeface="Calibri" pitchFamily="34" charset="0"/>
            </a:endParaRPr>
          </a:p>
          <a:p>
            <a:pPr lvl="0" eaLnBrk="0" hangingPunct="0"/>
            <a:endParaRPr kumimoji="0" lang="en-GB" sz="14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400" b="0" i="0" u="none" strike="noStrike" cap="none" normalizeH="0" baseline="0" dirty="0" smtClean="0">
                <a:ln>
                  <a:noFill/>
                </a:ln>
                <a:solidFill>
                  <a:srgbClr val="000000"/>
                </a:solidFill>
                <a:effectLst/>
                <a:latin typeface="Century Gothic" pitchFamily="34" charset="0"/>
                <a:ea typeface="Calibri" pitchFamily="34" charset="0"/>
              </a:rPr>
              <a:t>Signed………………………………………………. Date……………………… </a:t>
            </a:r>
            <a:endParaRPr kumimoji="0" lang="en-GB" sz="14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400" b="0" i="0" u="none" strike="noStrike" cap="none" normalizeH="0" baseline="0" dirty="0" smtClean="0">
                <a:ln>
                  <a:noFill/>
                </a:ln>
                <a:solidFill>
                  <a:srgbClr val="000000"/>
                </a:solidFill>
                <a:effectLst/>
                <a:latin typeface="Century Gothic" pitchFamily="34" charset="0"/>
                <a:ea typeface="Calibri" pitchFamily="34" charset="0"/>
              </a:rPr>
              <a:t>(Parent/Guardian) </a:t>
            </a:r>
          </a:p>
          <a:p>
            <a:pPr marL="0" marR="0" lvl="0" indent="0" algn="l" defTabSz="914400" rtl="0" eaLnBrk="0" fontAlgn="base" latinLnBrk="0" hangingPunct="0">
              <a:lnSpc>
                <a:spcPct val="100000"/>
              </a:lnSpc>
              <a:spcBef>
                <a:spcPct val="0"/>
              </a:spcBef>
              <a:spcAft>
                <a:spcPct val="0"/>
              </a:spcAft>
              <a:buClrTx/>
              <a:buSzTx/>
              <a:tabLst/>
            </a:pPr>
            <a:endParaRPr kumimoji="0" lang="en-GB" sz="1400" b="0" i="0" u="none" strike="noStrike" cap="none" normalizeH="0" baseline="0" dirty="0" smtClean="0">
              <a:ln>
                <a:noFill/>
              </a:ln>
              <a:solidFill>
                <a:schemeClr val="tx1"/>
              </a:solidFill>
              <a:effectLst/>
              <a:latin typeface="Arial" pitchFamily="34" charset="0"/>
            </a:endParaRPr>
          </a:p>
        </p:txBody>
      </p:sp>
      <p:pic>
        <p:nvPicPr>
          <p:cNvPr id="5" name="Picture 4" descr="elephantl.png"/>
          <p:cNvPicPr>
            <a:picLocks noChangeAspect="1"/>
          </p:cNvPicPr>
          <p:nvPr/>
        </p:nvPicPr>
        <p:blipFill>
          <a:blip r:embed="rId3" cstate="print"/>
          <a:stretch>
            <a:fillRect/>
          </a:stretch>
        </p:blipFill>
        <p:spPr>
          <a:xfrm>
            <a:off x="7554616" y="5301208"/>
            <a:ext cx="1142528" cy="1008113"/>
          </a:xfrm>
          <a:prstGeom prst="rect">
            <a:avLst/>
          </a:prstGeom>
        </p:spPr>
      </p:pic>
    </p:spTree>
    <p:custDataLst>
      <p:tags r:id="rId1"/>
    </p:custData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en-GB" dirty="0" smtClean="0"/>
              <a:t>Please find these on the class page</a:t>
            </a:r>
            <a:endParaRPr lang="en-GB" dirty="0"/>
          </a:p>
        </p:txBody>
      </p:sp>
      <p:sp>
        <p:nvSpPr>
          <p:cNvPr id="31747" name="Rectangle 3"/>
          <p:cNvSpPr>
            <a:spLocks noGrp="1" noChangeArrowheads="1"/>
          </p:cNvSpPr>
          <p:nvPr>
            <p:ph type="body" idx="1"/>
          </p:nvPr>
        </p:nvSpPr>
        <p:spPr>
          <a:xfrm>
            <a:off x="467544" y="1412776"/>
            <a:ext cx="8229600" cy="4525963"/>
          </a:xfrm>
        </p:spPr>
        <p:txBody>
          <a:bodyPr/>
          <a:lstStyle/>
          <a:p>
            <a:pPr>
              <a:lnSpc>
                <a:spcPct val="90000"/>
              </a:lnSpc>
            </a:pPr>
            <a:endParaRPr lang="en-GB" dirty="0" smtClean="0"/>
          </a:p>
          <a:p>
            <a:pPr>
              <a:lnSpc>
                <a:spcPct val="90000"/>
              </a:lnSpc>
            </a:pPr>
            <a:r>
              <a:rPr lang="en-GB" dirty="0" smtClean="0"/>
              <a:t>Presentation </a:t>
            </a:r>
            <a:r>
              <a:rPr lang="en-GB" dirty="0"/>
              <a:t>slides </a:t>
            </a:r>
            <a:endParaRPr lang="en-GB" dirty="0" smtClean="0"/>
          </a:p>
          <a:p>
            <a:pPr>
              <a:lnSpc>
                <a:spcPct val="90000"/>
              </a:lnSpc>
            </a:pPr>
            <a:r>
              <a:rPr lang="en-GB" dirty="0" smtClean="0"/>
              <a:t>Example of end of year 2 writing</a:t>
            </a:r>
            <a:endParaRPr lang="en-GB" dirty="0"/>
          </a:p>
          <a:p>
            <a:pPr>
              <a:lnSpc>
                <a:spcPct val="90000"/>
              </a:lnSpc>
            </a:pPr>
            <a:r>
              <a:rPr lang="en-GB" dirty="0" smtClean="0"/>
              <a:t>High frequency words</a:t>
            </a:r>
            <a:endParaRPr lang="en-GB" dirty="0"/>
          </a:p>
          <a:p>
            <a:pPr>
              <a:lnSpc>
                <a:spcPct val="90000"/>
              </a:lnSpc>
            </a:pPr>
            <a:r>
              <a:rPr lang="en-GB" dirty="0" smtClean="0"/>
              <a:t>Book </a:t>
            </a:r>
            <a:r>
              <a:rPr lang="en-GB" dirty="0"/>
              <a:t>list </a:t>
            </a:r>
          </a:p>
          <a:p>
            <a:pPr>
              <a:lnSpc>
                <a:spcPct val="90000"/>
              </a:lnSpc>
            </a:pPr>
            <a:endParaRPr lang="en-GB" dirty="0"/>
          </a:p>
        </p:txBody>
      </p:sp>
      <p:pic>
        <p:nvPicPr>
          <p:cNvPr id="4" name="Picture 3" descr="elephantl.png"/>
          <p:cNvPicPr>
            <a:picLocks noChangeAspect="1"/>
          </p:cNvPicPr>
          <p:nvPr/>
        </p:nvPicPr>
        <p:blipFill>
          <a:blip r:embed="rId3" cstate="print"/>
          <a:stretch>
            <a:fillRect/>
          </a:stretch>
        </p:blipFill>
        <p:spPr>
          <a:xfrm>
            <a:off x="7554616" y="5301208"/>
            <a:ext cx="1142528" cy="1008113"/>
          </a:xfrm>
          <a:prstGeom prst="rect">
            <a:avLst/>
          </a:prstGeom>
        </p:spPr>
      </p:pic>
    </p:spTree>
    <p:custDataLst>
      <p:tags r:id="rId1"/>
    </p:custData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395288" y="1916832"/>
            <a:ext cx="8748712" cy="1143000"/>
          </a:xfrm>
        </p:spPr>
        <p:txBody>
          <a:bodyPr>
            <a:normAutofit fontScale="90000"/>
          </a:bodyPr>
          <a:lstStyle/>
          <a:p>
            <a:r>
              <a:rPr lang="en-GB" sz="6000" dirty="0" smtClean="0"/>
              <a:t>Any Questions</a:t>
            </a:r>
            <a:r>
              <a:rPr lang="en-GB" sz="7300" dirty="0" smtClean="0"/>
              <a:t>?</a:t>
            </a:r>
            <a:r>
              <a:rPr lang="en-GB" sz="7300" dirty="0"/>
              <a:t/>
            </a:r>
            <a:br>
              <a:rPr lang="en-GB" sz="7300" dirty="0"/>
            </a:br>
            <a:r>
              <a:rPr lang="en-GB" sz="4000" dirty="0" smtClean="0"/>
              <a:t/>
            </a:r>
            <a:br>
              <a:rPr lang="en-GB" sz="4000" dirty="0" smtClean="0"/>
            </a:br>
            <a:r>
              <a:rPr lang="en-GB" sz="4000" dirty="0" smtClean="0"/>
              <a:t/>
            </a:r>
            <a:br>
              <a:rPr lang="en-GB" sz="4000" dirty="0" smtClean="0"/>
            </a:br>
            <a:r>
              <a:rPr lang="en-GB" sz="4000" dirty="0" smtClean="0"/>
              <a:t/>
            </a:r>
            <a:br>
              <a:rPr lang="en-GB" sz="4000" dirty="0" smtClean="0"/>
            </a:br>
            <a:r>
              <a:rPr lang="en-GB" sz="4000" dirty="0" smtClean="0"/>
              <a:t/>
            </a:r>
            <a:br>
              <a:rPr lang="en-GB" sz="4000" dirty="0" smtClean="0"/>
            </a:br>
            <a:r>
              <a:rPr lang="en-GB" sz="4000" dirty="0" smtClean="0"/>
              <a:t/>
            </a:r>
            <a:br>
              <a:rPr lang="en-GB" sz="4000" dirty="0" smtClean="0"/>
            </a:br>
            <a:r>
              <a:rPr lang="en-GB" sz="4000" dirty="0" smtClean="0"/>
              <a:t/>
            </a:r>
            <a:br>
              <a:rPr lang="en-GB" sz="4000" dirty="0" smtClean="0"/>
            </a:br>
            <a:endParaRPr lang="en-GB" sz="2000" dirty="0"/>
          </a:p>
        </p:txBody>
      </p:sp>
      <p:pic>
        <p:nvPicPr>
          <p:cNvPr id="5" name="Picture 4" descr="elephantl.png"/>
          <p:cNvPicPr>
            <a:picLocks noChangeAspect="1"/>
          </p:cNvPicPr>
          <p:nvPr/>
        </p:nvPicPr>
        <p:blipFill>
          <a:blip r:embed="rId3" cstate="print"/>
          <a:stretch>
            <a:fillRect/>
          </a:stretch>
        </p:blipFill>
        <p:spPr>
          <a:xfrm>
            <a:off x="539552" y="2420888"/>
            <a:ext cx="3456384" cy="3049751"/>
          </a:xfrm>
          <a:prstGeom prst="rect">
            <a:avLst/>
          </a:prstGeom>
        </p:spPr>
      </p:pic>
      <p:sp>
        <p:nvSpPr>
          <p:cNvPr id="8" name="Flowchart: Sequential Access Storage 7"/>
          <p:cNvSpPr/>
          <p:nvPr/>
        </p:nvSpPr>
        <p:spPr>
          <a:xfrm flipH="1">
            <a:off x="4283968" y="1844824"/>
            <a:ext cx="4248472" cy="3744416"/>
          </a:xfrm>
          <a:prstGeom prst="flowChartMagneticTap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smtClean="0">
                <a:latin typeface="Century Gothic" pitchFamily="34" charset="0"/>
              </a:rPr>
              <a:t>Please let me know if you would like to make an appointment to speak to me after school on a Tuesday.</a:t>
            </a:r>
            <a:endParaRPr lang="en-GB" sz="2400" dirty="0">
              <a:latin typeface="Century Gothic" pitchFamily="34" charset="0"/>
            </a:endParaRPr>
          </a:p>
        </p:txBody>
      </p:sp>
    </p:spTree>
    <p:custDataLst>
      <p:tags r:id="rId1"/>
    </p:custData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TotalTime>
  <Words>766</Words>
  <Application>Microsoft Office PowerPoint</Application>
  <PresentationFormat>On-screen Show (4:3)</PresentationFormat>
  <Paragraphs>136</Paragraphs>
  <Slides>16</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Century Gothic</vt:lpstr>
      <vt:lpstr>Wingdings</vt:lpstr>
      <vt:lpstr>Office Theme</vt:lpstr>
      <vt:lpstr>PowerPoint Presentation</vt:lpstr>
      <vt:lpstr>Overview of the evening  </vt:lpstr>
      <vt:lpstr>PowerPoint Presentation</vt:lpstr>
      <vt:lpstr>PowerPoint Presentation</vt:lpstr>
      <vt:lpstr>PowerPoint Presentation</vt:lpstr>
      <vt:lpstr>Topics and Trips</vt:lpstr>
      <vt:lpstr>What’s New in Year 2</vt:lpstr>
      <vt:lpstr>Home Learning  </vt:lpstr>
      <vt:lpstr>PowerPoint Presentation</vt:lpstr>
      <vt:lpstr>PowerPoint Presentation</vt:lpstr>
      <vt:lpstr>PowerPoint Presentation</vt:lpstr>
      <vt:lpstr>PowerPoint Presentation</vt:lpstr>
      <vt:lpstr>Useful websites and information</vt:lpstr>
      <vt:lpstr>PowerPoint Presentation</vt:lpstr>
      <vt:lpstr>Please find these on the class page</vt:lpstr>
      <vt:lpstr>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Windows User</dc:creator>
  <cp:lastModifiedBy>Rebecca Hart</cp:lastModifiedBy>
  <cp:revision>16</cp:revision>
  <dcterms:created xsi:type="dcterms:W3CDTF">2017-09-06T11:24:22Z</dcterms:created>
  <dcterms:modified xsi:type="dcterms:W3CDTF">2019-09-18T16:46:16Z</dcterms:modified>
</cp:coreProperties>
</file>