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0" r:id="rId3"/>
    <p:sldId id="259" r:id="rId4"/>
    <p:sldId id="322" r:id="rId5"/>
    <p:sldId id="272" r:id="rId6"/>
    <p:sldId id="273" r:id="rId7"/>
    <p:sldId id="305" r:id="rId8"/>
    <p:sldId id="316" r:id="rId9"/>
    <p:sldId id="315" r:id="rId10"/>
    <p:sldId id="309" r:id="rId11"/>
    <p:sldId id="311" r:id="rId12"/>
    <p:sldId id="291" r:id="rId13"/>
    <p:sldId id="318" r:id="rId14"/>
    <p:sldId id="319" r:id="rId15"/>
    <p:sldId id="320" r:id="rId16"/>
    <p:sldId id="321" r:id="rId17"/>
    <p:sldId id="317" r:id="rId18"/>
    <p:sldId id="294" r:id="rId19"/>
    <p:sldId id="295" r:id="rId20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65" autoAdjust="0"/>
    <p:restoredTop sz="94746"/>
  </p:normalViewPr>
  <p:slideViewPr>
    <p:cSldViewPr>
      <p:cViewPr varScale="1">
        <p:scale>
          <a:sx n="69" d="100"/>
          <a:sy n="69" d="100"/>
        </p:scale>
        <p:origin x="45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BB270-2652-4537-B7E8-53AFE62B8CE4}" type="datetimeFigureOut">
              <a:rPr lang="en-GB" smtClean="0"/>
              <a:pPr/>
              <a:t>17/09/2019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194DB-F8DA-4C7B-A354-631AE2711D6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804CBF-10E7-464B-A564-078C8E727B3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729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9909EF-72F1-4695-8238-B951D03ABC4D}" type="slidenum">
              <a:rPr lang="en-GB"/>
              <a:pPr/>
              <a:t>3</a:t>
            </a:fld>
            <a:endParaRPr lang="en-GB" dirty="0"/>
          </a:p>
        </p:txBody>
      </p:sp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C5AB1DD-81E7-4749-81BD-516575D191F0}" type="slidenum">
              <a:rPr lang="en-US" sz="1200"/>
              <a:pPr algn="r"/>
              <a:t>3</a:t>
            </a:fld>
            <a:endParaRPr lang="en-US" sz="1200" dirty="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Children will be given some class time to work on Heads Awards, but will also need to work on them outside of school as well. 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B7912-E8B7-43C4-AC4F-E89456E250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7561-C7AB-41E7-9048-0B038F4700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21250-CD83-449A-A45E-15433C84F4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F8FDF-37FA-4C57-86C9-D4F9FFC142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52DE-EC42-4055-BF06-256C5B55C47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176ED-4F4A-4905-8706-AC1D5BEDBD4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0FA84-4395-4E70-BE8B-43D48E9270A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B58E-8C8E-4EAC-8989-DBA3FB9E27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FADC-6B19-4714-A5BB-F053553661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54D2-D69E-4C1D-99E5-E178A1EABF1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FA2D3-4ABF-4AA1-9BDF-D426FE7957C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12B0A8-C065-42AD-A86F-42CF232B20C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96127E-D87D-4375-8902-E32C5EA53A7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325" y="6237288"/>
            <a:ext cx="27717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images.google.com/imgres?imgurl=http://www.clker.com/cliparts/E/g/V/4/6/f/bronze-star-th.png&amp;imgrefurl=http://www.clker.com/search/bronze/1&amp;usg=__L5qV2XDsstmfJnQk1NTnhf8PPZY=&amp;h=100&amp;w=100&amp;sz=4&amp;hl=en&amp;start=29&amp;zoom=1&amp;itbs=1&amp;tbnid=dHSGGTbljJNJGM:&amp;tbnh=82&amp;tbnw=82&amp;prev=/search?q=bronze+star+cartoon&amp;start=20&amp;hl=en&amp;safe=active&amp;sa=N&amp;gbv=2&amp;biw=1024&amp;bih=585&amp;ndsp=20&amp;sout=1&amp;tbm=isch&amp;ei=GDtnTpitBcbrsgac-on_Cg" TargetMode="External"/><Relationship Id="rId7" Type="http://schemas.openxmlformats.org/officeDocument/2006/relationships/hyperlink" Target="http://images.google.com/imgres?imgurl=http://us.123rf.com/400wm/400/400/cthoman/cthoman1005/cthoman100500066/6940330-a-cartoon-gold-star-happy-and-smiling.jpg&amp;imgrefurl=http://www.123rf.com/photo_6940330_a-cartoon-gold-star-happy-and-smiling.html&amp;usg=__ZtCF-8eU3NDg-w69ZTe---QtF5M=&amp;h=400&amp;w=363&amp;sz=19&amp;hl=en&amp;start=14&amp;zoom=1&amp;itbs=1&amp;tbnid=LqgYGdJDL3nKiM:&amp;tbnh=124&amp;tbnw=113&amp;prev=/search?q=gold+star+cartoon&amp;hl=en&amp;safe=active&amp;gbv=2&amp;biw=1024&amp;bih=585&amp;sout=1&amp;tbm=isch&amp;ei=YTtnTrCIKY_0sgbLruzgCg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6.jpeg"/><Relationship Id="rId5" Type="http://schemas.openxmlformats.org/officeDocument/2006/relationships/hyperlink" Target="http://images.google.com/imgres?imgurl=http://www.silverstaruk.org/Images/News/silver-star-cartoon.jpg&amp;imgrefurl=http://www.silverstaruk.org/donation.html&amp;usg=__-PRsEFJibqnB_YETlu4HvEEpsJ8=&amp;h=151&amp;w=150&amp;sz=35&amp;hl=en&amp;start=2&amp;zoom=1&amp;itbs=1&amp;tbnid=pBWoRb_4jlw89M:&amp;tbnh=96&amp;tbnw=95&amp;prev=/search?q=silver+star+cartoon&amp;hl=en&amp;safe=active&amp;gbv=2&amp;biw=1024&amp;bih=585&amp;sout=1&amp;tbm=isch&amp;ei=NztnTsuNCcXMsgbO2p2ZCw" TargetMode="Externa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images.google.com/imgres?imgurl=http://www.clker.com/cliparts/E/g/V/4/6/f/bronze-star-th.png&amp;imgrefurl=http://www.clker.com/search/bronze/1&amp;usg=__L5qV2XDsstmfJnQk1NTnhf8PPZY=&amp;h=100&amp;w=100&amp;sz=4&amp;hl=en&amp;start=29&amp;zoom=1&amp;itbs=1&amp;tbnid=dHSGGTbljJNJGM:&amp;tbnh=82&amp;tbnw=82&amp;prev=/search?q=bronze+star+cartoon&amp;start=20&amp;hl=en&amp;safe=active&amp;sa=N&amp;gbv=2&amp;biw=1024&amp;bih=585&amp;ndsp=20&amp;sout=1&amp;tbm=isch&amp;ei=GDtnTpitBcbrsgac-on_Cg" TargetMode="External"/><Relationship Id="rId7" Type="http://schemas.openxmlformats.org/officeDocument/2006/relationships/hyperlink" Target="http://images.google.com/imgres?imgurl=http://us.123rf.com/400wm/400/400/cthoman/cthoman1005/cthoman100500066/6940330-a-cartoon-gold-star-happy-and-smiling.jpg&amp;imgrefurl=http://www.123rf.com/photo_6940330_a-cartoon-gold-star-happy-and-smiling.html&amp;usg=__ZtCF-8eU3NDg-w69ZTe---QtF5M=&amp;h=400&amp;w=363&amp;sz=19&amp;hl=en&amp;start=14&amp;zoom=1&amp;itbs=1&amp;tbnid=LqgYGdJDL3nKiM:&amp;tbnh=124&amp;tbnw=113&amp;prev=/search?q=gold+star+cartoon&amp;hl=en&amp;safe=active&amp;gbv=2&amp;biw=1024&amp;bih=585&amp;sout=1&amp;tbm=isch&amp;ei=YTtnTrCIKY_0sgbLruzgCg" TargetMode="Externa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6.jpeg"/><Relationship Id="rId5" Type="http://schemas.openxmlformats.org/officeDocument/2006/relationships/hyperlink" Target="http://images.google.com/imgres?imgurl=http://www.silverstaruk.org/Images/News/silver-star-cartoon.jpg&amp;imgrefurl=http://www.silverstaruk.org/donation.html&amp;usg=__-PRsEFJibqnB_YETlu4HvEEpsJ8=&amp;h=151&amp;w=150&amp;sz=35&amp;hl=en&amp;start=2&amp;zoom=1&amp;itbs=1&amp;tbnid=pBWoRb_4jlw89M:&amp;tbnh=96&amp;tbnw=95&amp;prev=/search?q=silver+star+cartoon&amp;hl=en&amp;safe=active&amp;gbv=2&amp;biw=1024&amp;bih=585&amp;sout=1&amp;tbm=isch&amp;ei=NztnTsuNCcXMsgbO2p2ZCw" TargetMode="Externa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15816" y="6165304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2019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19250" y="620713"/>
            <a:ext cx="6400800" cy="1752600"/>
          </a:xfrm>
        </p:spPr>
        <p:txBody>
          <a:bodyPr/>
          <a:lstStyle/>
          <a:p>
            <a:pPr algn="l"/>
            <a:r>
              <a:rPr lang="en-GB" dirty="0"/>
              <a:t>Welcome to Crocodile Class’</a:t>
            </a:r>
          </a:p>
          <a:p>
            <a:r>
              <a:rPr lang="en-GB" dirty="0"/>
              <a:t>Meet the Teacher  </a:t>
            </a:r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5517232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+mj-lt"/>
              </a:rPr>
              <a:t>Year 4</a:t>
            </a:r>
          </a:p>
        </p:txBody>
      </p:sp>
      <p:pic>
        <p:nvPicPr>
          <p:cNvPr id="6" name="Picture 5" descr="crocodi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060848"/>
            <a:ext cx="2183680" cy="317485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Overview of the evening 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23850" y="1268413"/>
            <a:ext cx="756051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Timetable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Topics &amp; Trips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>
                <a:latin typeface="Century Gothic" pitchFamily="34" charset="0"/>
              </a:rPr>
              <a:t>What’s New in Year </a:t>
            </a:r>
            <a:r>
              <a:rPr lang="en-GB" sz="2000" dirty="0" smtClean="0">
                <a:latin typeface="Century Gothic" pitchFamily="34" charset="0"/>
              </a:rPr>
              <a:t>4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Expectations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err="1" smtClean="0">
                <a:latin typeface="Century Gothic" pitchFamily="34" charset="0"/>
              </a:rPr>
              <a:t>Homelearning</a:t>
            </a:r>
            <a:endParaRPr lang="en-GB" sz="2000" dirty="0" smtClean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Behaviour</a:t>
            </a: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r>
              <a:rPr lang="en-GB" sz="2000" dirty="0" smtClean="0">
                <a:latin typeface="Century Gothic" pitchFamily="34" charset="0"/>
              </a:rPr>
              <a:t>PATHS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AutoNum type="arabicPeriod" startAt="8"/>
            </a:pPr>
            <a:r>
              <a:rPr lang="en-GB" sz="2000" dirty="0" smtClean="0">
                <a:latin typeface="Century Gothic" pitchFamily="34" charset="0"/>
              </a:rPr>
              <a:t>E-safety</a:t>
            </a:r>
          </a:p>
          <a:p>
            <a:pPr marL="609600" indent="-609600">
              <a:spcBef>
                <a:spcPct val="20000"/>
              </a:spcBef>
              <a:buAutoNum type="arabicPeriod" startAt="8"/>
            </a:pPr>
            <a:r>
              <a:rPr lang="en-GB" sz="2000" dirty="0" smtClean="0">
                <a:latin typeface="Century Gothic" pitchFamily="34" charset="0"/>
              </a:rPr>
              <a:t>Handouts</a:t>
            </a:r>
          </a:p>
          <a:p>
            <a:pPr marL="609600" indent="-609600">
              <a:spcBef>
                <a:spcPct val="20000"/>
              </a:spcBef>
              <a:buAutoNum type="arabicPeriod" startAt="8"/>
            </a:pPr>
            <a:r>
              <a:rPr lang="en-GB" sz="2000" dirty="0" smtClean="0">
                <a:latin typeface="Century Gothic" pitchFamily="34" charset="0"/>
              </a:rPr>
              <a:t>Questions </a:t>
            </a: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AutoNum type="arabicPeriod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2000" dirty="0">
              <a:latin typeface="Century Gothic" pitchFamily="34" charset="0"/>
            </a:endParaRPr>
          </a:p>
          <a:p>
            <a:pPr marL="609600" indent="-609600">
              <a:spcBef>
                <a:spcPct val="20000"/>
              </a:spcBef>
              <a:buFontTx/>
              <a:buChar char="•"/>
            </a:pPr>
            <a:endParaRPr lang="en-GB" sz="3200" dirty="0">
              <a:latin typeface="Century Gothic" pitchFamily="3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72"/>
          <p:cNvSpPr>
            <a:spLocks noChangeArrowheads="1"/>
          </p:cNvSpPr>
          <p:nvPr/>
        </p:nvSpPr>
        <p:spPr bwMode="auto">
          <a:xfrm>
            <a:off x="0" y="1947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44624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Timetable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507" y="836712"/>
            <a:ext cx="8252293" cy="527605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26925" y="1484784"/>
            <a:ext cx="894347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+mn-lt"/>
              </a:rPr>
              <a:t>Some lessons will be taught by a different teacher.</a:t>
            </a:r>
          </a:p>
          <a:p>
            <a:endParaRPr lang="en-GB" sz="2800" dirty="0" smtClean="0">
              <a:latin typeface="+mn-lt"/>
            </a:endParaRPr>
          </a:p>
          <a:p>
            <a:r>
              <a:rPr lang="en-GB" sz="2800" dirty="0" smtClean="0">
                <a:latin typeface="+mn-lt"/>
              </a:rPr>
              <a:t>PE- </a:t>
            </a:r>
            <a:r>
              <a:rPr lang="en-GB" sz="2800" dirty="0" err="1" smtClean="0">
                <a:latin typeface="+mn-lt"/>
              </a:rPr>
              <a:t>Cale</a:t>
            </a:r>
            <a:r>
              <a:rPr lang="en-GB" sz="2800" dirty="0" smtClean="0">
                <a:latin typeface="+mn-lt"/>
              </a:rPr>
              <a:t> and Wendy</a:t>
            </a:r>
          </a:p>
          <a:p>
            <a:r>
              <a:rPr lang="en-GB" sz="2800" dirty="0" smtClean="0">
                <a:latin typeface="+mn-lt"/>
              </a:rPr>
              <a:t>French- Katherine</a:t>
            </a:r>
          </a:p>
          <a:p>
            <a:r>
              <a:rPr lang="en-GB" sz="2800" dirty="0" smtClean="0">
                <a:latin typeface="+mn-lt"/>
              </a:rPr>
              <a:t>Art-Sharron</a:t>
            </a:r>
          </a:p>
          <a:p>
            <a:endParaRPr lang="en-GB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2582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 &amp; </a:t>
            </a:r>
            <a:r>
              <a:rPr lang="en-GB" dirty="0" smtClean="0"/>
              <a:t>Trips</a:t>
            </a:r>
            <a:endParaRPr lang="en-GB" dirty="0"/>
          </a:p>
        </p:txBody>
      </p:sp>
      <p:graphicFrame>
        <p:nvGraphicFramePr>
          <p:cNvPr id="2662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285979"/>
              </p:ext>
            </p:extLst>
          </p:nvPr>
        </p:nvGraphicFramePr>
        <p:xfrm>
          <a:off x="539552" y="1412776"/>
          <a:ext cx="8229600" cy="3127216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732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Term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Topic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Trip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The Roman Empire</a:t>
                      </a:r>
                      <a:endParaRPr kumimoji="0" lang="en-GB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Ufton</a:t>
                      </a: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Court (Tutor Manor house in Berkshire)</a:t>
                      </a:r>
                      <a:endParaRPr kumimoji="0" lang="en-GB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Autumn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49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Anglo Saxons</a:t>
                      </a:r>
                      <a:endParaRPr kumimoji="0" lang="en-GB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Kingston Museum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Spring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Summer 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Living Things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TBC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Summer 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3568" y="5493464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Plus several local </a:t>
            </a:r>
            <a:r>
              <a:rPr lang="en-GB" dirty="0" smtClean="0">
                <a:latin typeface="+mj-lt"/>
              </a:rPr>
              <a:t>trips!</a:t>
            </a:r>
            <a:endParaRPr lang="en-GB" dirty="0">
              <a:latin typeface="+mj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t1.gstatic.com/images?q=tbn:ANd9GcQSuL5Idf-Tc9UQkfZQ89_n-sfkBtgNRisH2UuT8pml0AOaZuYJ:www.clipartlord.com/wp-content/uploads/2013/08/french-hor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988840"/>
            <a:ext cx="4475923" cy="3168352"/>
          </a:xfrm>
          <a:prstGeom prst="rect">
            <a:avLst/>
          </a:prstGeom>
          <a:noFill/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What’s New in Year 4 </a:t>
            </a:r>
            <a:br>
              <a:rPr lang="en-GB" dirty="0"/>
            </a:br>
            <a:endParaRPr lang="en-GB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0824" y="851399"/>
            <a:ext cx="4042792" cy="4525963"/>
          </a:xfrm>
        </p:spPr>
        <p:txBody>
          <a:bodyPr/>
          <a:lstStyle/>
          <a:p>
            <a:r>
              <a:rPr lang="en-GB" dirty="0"/>
              <a:t>Brass Lessons will take place during the regular music sessions later in the year. Holly will send home a letter explaining all the details once she becomes available.</a:t>
            </a: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What’s New in Year 4 </a:t>
            </a:r>
            <a:br>
              <a:rPr lang="en-GB" dirty="0"/>
            </a:br>
            <a:r>
              <a:rPr lang="en-GB" dirty="0">
                <a:latin typeface="Century Gothic" pitchFamily="34" charset="0"/>
              </a:rPr>
              <a:t>Head’s Award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844824"/>
            <a:ext cx="7057355" cy="4548188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GB" sz="2500" dirty="0">
                <a:latin typeface="Century Gothic" pitchFamily="34" charset="0"/>
              </a:rPr>
              <a:t>Year 4 children have the opportunity to </a:t>
            </a:r>
          </a:p>
          <a:p>
            <a:pPr eaLnBrk="1" hangingPunct="1">
              <a:buNone/>
              <a:defRPr/>
            </a:pPr>
            <a:r>
              <a:rPr lang="en-GB" sz="2500" dirty="0">
                <a:latin typeface="Century Gothic" pitchFamily="34" charset="0"/>
              </a:rPr>
              <a:t>     start working towards their Bronze Award</a:t>
            </a:r>
          </a:p>
          <a:p>
            <a:pPr eaLnBrk="1" hangingPunct="1">
              <a:defRPr/>
            </a:pPr>
            <a:r>
              <a:rPr lang="en-GB" sz="2500" dirty="0">
                <a:latin typeface="Century Gothic" pitchFamily="34" charset="0"/>
              </a:rPr>
              <a:t>Chance to celebrate with parents and peers</a:t>
            </a:r>
          </a:p>
          <a:p>
            <a:pPr eaLnBrk="1" hangingPunct="1">
              <a:defRPr/>
            </a:pPr>
            <a:r>
              <a:rPr lang="en-GB" sz="2500" dirty="0">
                <a:latin typeface="Century Gothic" pitchFamily="34" charset="0"/>
              </a:rPr>
              <a:t>Encourages independence, social responsibility, high standards and emotional intelligence</a:t>
            </a:r>
          </a:p>
          <a:p>
            <a:pPr eaLnBrk="1" hangingPunct="1">
              <a:defRPr/>
            </a:pPr>
            <a:r>
              <a:rPr lang="en-GB" sz="2500" dirty="0">
                <a:latin typeface="Century Gothic" pitchFamily="34" charset="0"/>
              </a:rPr>
              <a:t>Children to work on Heads Award at home, will be given some opportunities to work on it at </a:t>
            </a:r>
            <a:r>
              <a:rPr lang="en-GB" sz="2500" dirty="0" smtClean="0">
                <a:latin typeface="Century Gothic" pitchFamily="34" charset="0"/>
              </a:rPr>
              <a:t>school</a:t>
            </a:r>
          </a:p>
          <a:p>
            <a:pPr eaLnBrk="1" hangingPunct="1">
              <a:defRPr/>
            </a:pPr>
            <a:r>
              <a:rPr lang="en-GB" sz="2500" dirty="0" smtClean="0">
                <a:latin typeface="Century Gothic" pitchFamily="34" charset="0"/>
              </a:rPr>
              <a:t>Classroom celebration in Spring</a:t>
            </a:r>
            <a:endParaRPr lang="en-GB" sz="2500" dirty="0">
              <a:latin typeface="Century Gothic" pitchFamily="34" charset="0"/>
            </a:endParaRPr>
          </a:p>
          <a:p>
            <a:pPr eaLnBrk="1" hangingPunct="1">
              <a:defRPr/>
            </a:pPr>
            <a:endParaRPr lang="en-GB" sz="2500" dirty="0">
              <a:latin typeface="Century Gothic" pitchFamily="34" charset="0"/>
            </a:endParaRPr>
          </a:p>
          <a:p>
            <a:pPr eaLnBrk="1" hangingPunct="1">
              <a:buNone/>
              <a:defRPr/>
            </a:pPr>
            <a:endParaRPr lang="en-GB" sz="2500" dirty="0">
              <a:latin typeface="Century Gothic" pitchFamily="34" charset="0"/>
            </a:endParaRPr>
          </a:p>
          <a:p>
            <a:pPr eaLnBrk="1" hangingPunct="1">
              <a:defRPr/>
            </a:pPr>
            <a:endParaRPr lang="en-GB" sz="1800" dirty="0"/>
          </a:p>
          <a:p>
            <a:pPr eaLnBrk="1" hangingPunct="1">
              <a:defRPr/>
            </a:pPr>
            <a:endParaRPr lang="en-GB" sz="1800" dirty="0"/>
          </a:p>
          <a:p>
            <a:pPr eaLnBrk="1" hangingPunct="1">
              <a:buNone/>
              <a:defRPr/>
            </a:pPr>
            <a:endParaRPr lang="en-GB" sz="1800" dirty="0"/>
          </a:p>
        </p:txBody>
      </p:sp>
      <p:pic>
        <p:nvPicPr>
          <p:cNvPr id="8199" name="dHSGGTbljJNJGM:" descr="http://t2.gstatic.com/images?q=tbn:ANd9GcTTYJNFh9I2UXid5FGBIwMUHBneklH_LTrcZdFgfiH0tbwDQytfhdZmjQ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484784"/>
            <a:ext cx="7810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BWoRb_4jlw89M:" descr="http://t0.gstatic.com/images?q=tbn:ANd9GcSQkD2G7eMHyj727Qdbde0vKHtIToCzYcypUN7WVSM8T-dmNHFCCoNAvmU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2996952"/>
            <a:ext cx="833437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LqgYGdJDL3nKiM:" descr="http://t0.gstatic.com/images?q=tbn:ANd9GcQpW9gQ9rgjZmsxbWEd-V0RRB3-SusmD0meB6scIRe_mC0jW80LfwvfLw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4368" y="4437112"/>
            <a:ext cx="7921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15816" y="6165304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What’s New in Year 4 </a:t>
            </a:r>
            <a:br>
              <a:rPr lang="en-GB" dirty="0"/>
            </a:br>
            <a:r>
              <a:rPr lang="en-GB" dirty="0" smtClean="0">
                <a:latin typeface="Century Gothic" pitchFamily="34" charset="0"/>
              </a:rPr>
              <a:t>Times Tables Test</a:t>
            </a:r>
            <a:endParaRPr lang="en-GB" dirty="0">
              <a:latin typeface="Century Gothic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844824"/>
            <a:ext cx="7057355" cy="454818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sz="2500" dirty="0">
                <a:latin typeface="Century Gothic" pitchFamily="34" charset="0"/>
              </a:rPr>
              <a:t>Year </a:t>
            </a:r>
            <a:r>
              <a:rPr lang="en-GB" sz="2500" dirty="0" smtClean="0">
                <a:latin typeface="Century Gothic" pitchFamily="34" charset="0"/>
              </a:rPr>
              <a:t>4 children complete a times table test in June</a:t>
            </a:r>
          </a:p>
          <a:p>
            <a:pPr eaLnBrk="1" hangingPunct="1">
              <a:defRPr/>
            </a:pPr>
            <a:r>
              <a:rPr lang="en-GB" sz="2500" dirty="0" smtClean="0">
                <a:latin typeface="Century Gothic" pitchFamily="34" charset="0"/>
              </a:rPr>
              <a:t>Children are expected to be able to recall and use facts up to 12 x 12</a:t>
            </a:r>
          </a:p>
          <a:p>
            <a:pPr eaLnBrk="1" hangingPunct="1">
              <a:defRPr/>
            </a:pPr>
            <a:r>
              <a:rPr lang="en-GB" sz="2500" dirty="0" smtClean="0">
                <a:latin typeface="Century Gothic" pitchFamily="34" charset="0"/>
              </a:rPr>
              <a:t>No “Pass Mark” or “Fail Mark”</a:t>
            </a:r>
          </a:p>
          <a:p>
            <a:pPr eaLnBrk="1" hangingPunct="1">
              <a:defRPr/>
            </a:pPr>
            <a:r>
              <a:rPr lang="en-GB" sz="2500" dirty="0" smtClean="0">
                <a:latin typeface="Century Gothic" pitchFamily="34" charset="0"/>
              </a:rPr>
              <a:t>It is expected that children are also practising at home</a:t>
            </a:r>
            <a:endParaRPr lang="en-GB" sz="2500" dirty="0">
              <a:latin typeface="Century Gothic" pitchFamily="34" charset="0"/>
            </a:endParaRPr>
          </a:p>
          <a:p>
            <a:pPr eaLnBrk="1" hangingPunct="1">
              <a:defRPr/>
            </a:pPr>
            <a:endParaRPr lang="en-GB" sz="1800" dirty="0"/>
          </a:p>
          <a:p>
            <a:pPr eaLnBrk="1" hangingPunct="1">
              <a:defRPr/>
            </a:pPr>
            <a:endParaRPr lang="en-GB" sz="1800" dirty="0"/>
          </a:p>
          <a:p>
            <a:pPr eaLnBrk="1" hangingPunct="1">
              <a:buNone/>
              <a:defRPr/>
            </a:pPr>
            <a:endParaRPr lang="en-GB" sz="1800" dirty="0"/>
          </a:p>
        </p:txBody>
      </p:sp>
      <p:pic>
        <p:nvPicPr>
          <p:cNvPr id="8199" name="dHSGGTbljJNJGM:" descr="http://t2.gstatic.com/images?q=tbn:ANd9GcTTYJNFh9I2UXid5FGBIwMUHBneklH_LTrcZdFgfiH0tbwDQytfhdZmjQ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484784"/>
            <a:ext cx="7810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BWoRb_4jlw89M:" descr="http://t0.gstatic.com/images?q=tbn:ANd9GcSQkD2G7eMHyj727Qdbde0vKHtIToCzYcypUN7WVSM8T-dmNHFCCoNAvmU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2996952"/>
            <a:ext cx="833437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LqgYGdJDL3nKiM:" descr="http://t0.gstatic.com/images?q=tbn:ANd9GcQpW9gQ9rgjZmsxbWEd-V0RRB3-SusmD0meB6scIRe_mC0jW80LfwvfLw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4368" y="4437112"/>
            <a:ext cx="7921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15816" y="6165304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77813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Swimming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Summer Term</a:t>
            </a:r>
          </a:p>
          <a:p>
            <a:r>
              <a:rPr lang="en-GB" dirty="0" smtClean="0"/>
              <a:t>Public Transport</a:t>
            </a:r>
          </a:p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1107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281041" y="908720"/>
            <a:ext cx="3827463" cy="1791618"/>
          </a:xfrm>
        </p:spPr>
        <p:txBody>
          <a:bodyPr/>
          <a:lstStyle/>
          <a:p>
            <a:pPr algn="l"/>
            <a:r>
              <a:rPr lang="en-GB" sz="4000" i="1" dirty="0">
                <a:latin typeface="Century Gothic" pitchFamily="34" charset="0"/>
              </a:rPr>
              <a:t/>
            </a:r>
            <a:br>
              <a:rPr lang="en-GB" sz="4000" i="1" dirty="0">
                <a:latin typeface="Century Gothic" pitchFamily="34" charset="0"/>
              </a:rPr>
            </a:br>
            <a:endParaRPr lang="en-GB" sz="4000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6876256" y="620688"/>
            <a:ext cx="1739231" cy="237626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does a Year 4 writer look like?	</a:t>
            </a:r>
            <a:r>
              <a:rPr kumimoji="0" lang="en-GB" sz="30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4077072"/>
            <a:ext cx="8229600" cy="2049091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7169" name="Object 5"/>
          <p:cNvGraphicFramePr>
            <a:graphicFrameLocks noChangeAspect="1"/>
          </p:cNvGraphicFramePr>
          <p:nvPr/>
        </p:nvGraphicFramePr>
        <p:xfrm>
          <a:off x="179512" y="332656"/>
          <a:ext cx="6552530" cy="59046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4" name="Photo Editor Photo" r:id="rId4" imgW="16104762" imgH="22200000" progId="">
                  <p:embed/>
                </p:oleObj>
              </mc:Choice>
              <mc:Fallback>
                <p:oleObj name="Photo Editor Photo" r:id="rId4" imgW="16104762" imgH="2220000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332656"/>
                        <a:ext cx="6552530" cy="59046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Footer Placeholder 4"/>
          <p:cNvSpPr txBox="1">
            <a:spLocks/>
          </p:cNvSpPr>
          <p:nvPr/>
        </p:nvSpPr>
        <p:spPr>
          <a:xfrm>
            <a:off x="2915816" y="6165304"/>
            <a:ext cx="2895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charset="0"/>
              </a:rPr>
              <a:t>Meet the teacher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charset="0"/>
              </a:rPr>
              <a:t>September 2019</a:t>
            </a:r>
          </a:p>
        </p:txBody>
      </p: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5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1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6012160" y="764704"/>
            <a:ext cx="2819351" cy="179161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does </a:t>
            </a:r>
            <a:r>
              <a:rPr lang="en-GB" sz="30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Maths look like in Year 4</a:t>
            </a:r>
            <a:r>
              <a:rPr kumimoji="0" lang="en-GB" sz="30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r>
              <a:rPr kumimoji="0" lang="en-GB" sz="4000" b="0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	</a:t>
            </a:r>
          </a:p>
        </p:txBody>
      </p:sp>
      <p:pic>
        <p:nvPicPr>
          <p:cNvPr id="10" name="Picture 2" descr="http://www.swindonweb.com/uploaded_files/3697/images/sats_paper_44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836712"/>
            <a:ext cx="5580112" cy="44644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860032" y="3717032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>
                <a:latin typeface="+mj-lt"/>
              </a:rPr>
              <a:t> Weekly reasoning and problem solving activities to deepen skills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15816" y="6165304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2019</a:t>
            </a: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 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i="1" dirty="0"/>
              <a:t>Spellings and times tables as well as a reading record will be sent home on </a:t>
            </a:r>
            <a:r>
              <a:rPr lang="en-GB" sz="1800" b="1" i="1" dirty="0"/>
              <a:t>Thursday</a:t>
            </a:r>
            <a:r>
              <a:rPr lang="en-GB" sz="1800" i="1" dirty="0"/>
              <a:t>. Reading Records will be collected on </a:t>
            </a:r>
            <a:r>
              <a:rPr lang="en-GB" sz="1800" b="1" i="1" dirty="0"/>
              <a:t>Tuesday. </a:t>
            </a:r>
            <a:r>
              <a:rPr lang="en-GB" sz="1800" i="1" dirty="0"/>
              <a:t>Times tables quizzes will be on Monday and Spelling quizzes will be on Thursdays. </a:t>
            </a:r>
            <a:endParaRPr lang="en-GB" sz="1800" dirty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dirty="0"/>
              <a:t>Home Learning will include: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GB" sz="1800" b="1" i="1" dirty="0"/>
              <a:t>Spellings</a:t>
            </a:r>
            <a:r>
              <a:rPr lang="en-GB" sz="1800" i="1" dirty="0"/>
              <a:t> sent home weekly that support spelling pattern being learned at school. Children should practise spellings at home and be prepared for a Quick Quiz on Thursday morning.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1800" b="1" i="1" dirty="0"/>
              <a:t>Times Tables</a:t>
            </a:r>
            <a:r>
              <a:rPr lang="en-GB" sz="1800" i="1" dirty="0"/>
              <a:t> sent home weekly. Children should practise this table at home out of order and with matching division facts, to be prepared for Rainbow Maths.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1800" b="1" i="1" dirty="0"/>
              <a:t>Reading Record </a:t>
            </a:r>
            <a:r>
              <a:rPr lang="en-GB" sz="1800" i="1" dirty="0"/>
              <a:t>will be sent out weekly. Children should read every night for 15-20 </a:t>
            </a:r>
            <a:r>
              <a:rPr lang="en-GB" sz="1800" i="1" dirty="0" err="1"/>
              <a:t>mins</a:t>
            </a:r>
            <a:r>
              <a:rPr lang="en-GB" sz="1800" i="1" dirty="0"/>
              <a:t> and record the date, title and a comment in their reading record.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1800" b="1" i="1" dirty="0" err="1"/>
              <a:t>Mathletics</a:t>
            </a:r>
            <a:r>
              <a:rPr lang="en-GB" sz="1800" i="1" dirty="0"/>
              <a:t> task will be set once per week that supports learning at school.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1800" b="1" i="1" dirty="0"/>
              <a:t>Creative Home Learning </a:t>
            </a:r>
            <a:r>
              <a:rPr lang="en-GB" sz="1800" i="1" dirty="0"/>
              <a:t>open ended, creative tasks based on topic subjects.</a:t>
            </a:r>
            <a:endParaRPr lang="en-GB" sz="1800" b="1" i="1" dirty="0"/>
          </a:p>
          <a:p>
            <a:pPr>
              <a:buNone/>
            </a:pPr>
            <a:endParaRPr lang="en-GB" dirty="0"/>
          </a:p>
        </p:txBody>
      </p:sp>
      <p:sp>
        <p:nvSpPr>
          <p:cNvPr id="7" name="Footer Placeholder 4"/>
          <p:cNvSpPr txBox="1">
            <a:spLocks/>
          </p:cNvSpPr>
          <p:nvPr/>
        </p:nvSpPr>
        <p:spPr>
          <a:xfrm>
            <a:off x="2915816" y="6165304"/>
            <a:ext cx="2895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charset="0"/>
              </a:rPr>
              <a:t>Meet the teacher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Arial" charset="0"/>
              </a:rPr>
              <a:t>September 2019</a:t>
            </a:r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>
                <a:latin typeface="+mj-lt"/>
              </a:rPr>
              <a:t>Meet the teacher </a:t>
            </a:r>
          </a:p>
          <a:p>
            <a:r>
              <a:rPr lang="en-GB" dirty="0" smtClean="0">
                <a:latin typeface="+mj-lt"/>
              </a:rPr>
              <a:t>September 2019</a:t>
            </a:r>
            <a:endParaRPr lang="en-GB" dirty="0"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99792" y="384644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+mj-lt"/>
              </a:rPr>
              <a:t>Behaviour</a:t>
            </a:r>
            <a:endParaRPr lang="en-GB" sz="40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196752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+mj-lt"/>
              </a:rPr>
              <a:t>Policy available on the website, please have a look.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+mj-lt"/>
              </a:rPr>
              <a:t>We monitor and log all behaviour incidents 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+mj-lt"/>
              </a:rPr>
              <a:t>You will be contacted if your child is sent to a linked class or is involved in a serious incident.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 smtClean="0">
                <a:latin typeface="+mj-lt"/>
              </a:rPr>
              <a:t>Feel free to make an appointment with me or with Leadership if you have any concerns about a child’s behaviour.  </a:t>
            </a:r>
            <a:endParaRPr lang="en-GB" sz="2800" dirty="0"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299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88" y="1482353"/>
            <a:ext cx="6667500" cy="4600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7083" y="332656"/>
            <a:ext cx="585448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latin typeface="+mn-lt"/>
              </a:rPr>
              <a:t>Focus on the Positive</a:t>
            </a:r>
            <a:endParaRPr lang="en-GB" sz="4400" dirty="0"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040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9538" y="260648"/>
            <a:ext cx="7200800" cy="54006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5462" y="5728598"/>
            <a:ext cx="816497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Also check the school websites for updates and links from the borough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93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62786" y="262185"/>
            <a:ext cx="6984776" cy="57861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+mj-lt"/>
              </a:rPr>
              <a:t>Cakes on Birthdays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 smtClean="0">
                <a:latin typeface="+mj-lt"/>
              </a:rPr>
              <a:t>Due to allergies and time constraints, we ask that if you wish to give out birthday cakes or party bags on your child’s birthday you do </a:t>
            </a:r>
          </a:p>
          <a:p>
            <a:r>
              <a:rPr lang="en-GB" sz="3200" dirty="0" smtClean="0">
                <a:latin typeface="+mj-lt"/>
              </a:rPr>
              <a:t>this after school on </a:t>
            </a:r>
          </a:p>
          <a:p>
            <a:r>
              <a:rPr lang="en-GB" sz="3200" dirty="0" smtClean="0">
                <a:latin typeface="+mj-lt"/>
              </a:rPr>
              <a:t>the playground so </a:t>
            </a:r>
          </a:p>
          <a:p>
            <a:r>
              <a:rPr lang="en-GB" sz="3200" dirty="0" smtClean="0">
                <a:latin typeface="+mj-lt"/>
              </a:rPr>
              <a:t>that parents/ carers </a:t>
            </a:r>
          </a:p>
          <a:p>
            <a:r>
              <a:rPr lang="en-GB" sz="3200" dirty="0" smtClean="0">
                <a:latin typeface="+mj-lt"/>
              </a:rPr>
              <a:t>can give consent.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055">
            <a:off x="4897372" y="3096163"/>
            <a:ext cx="4058736" cy="29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907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470025"/>
          </a:xfrm>
        </p:spPr>
        <p:txBody>
          <a:bodyPr/>
          <a:lstStyle/>
          <a:p>
            <a:r>
              <a:rPr lang="en-GB" dirty="0" smtClean="0"/>
              <a:t>Parent Helpers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802681"/>
            <a:ext cx="8424936" cy="1752600"/>
          </a:xfrm>
        </p:spPr>
        <p:txBody>
          <a:bodyPr/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We are always looking for volunteers for parent readers!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/>
              <a:t>We are also looking for outdoor area helpers. There will be an upcoming planting day. A parent mail will be sent out with more information.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8107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3132138" y="6237288"/>
            <a:ext cx="2895600" cy="47625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2019</a:t>
            </a: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5138" y="475978"/>
            <a:ext cx="8229600" cy="1143000"/>
          </a:xfrm>
        </p:spPr>
        <p:txBody>
          <a:bodyPr/>
          <a:lstStyle/>
          <a:p>
            <a:r>
              <a:rPr lang="en-GB" dirty="0"/>
              <a:t>Handouts</a:t>
            </a:r>
            <a:br>
              <a:rPr lang="en-GB" dirty="0"/>
            </a:br>
            <a:r>
              <a:rPr lang="en-GB" dirty="0"/>
              <a:t>We’re </a:t>
            </a:r>
            <a:r>
              <a:rPr lang="en-GB" dirty="0" smtClean="0"/>
              <a:t>Going </a:t>
            </a:r>
            <a:r>
              <a:rPr lang="en-GB" dirty="0" smtClean="0"/>
              <a:t>(Nearly) </a:t>
            </a:r>
            <a:r>
              <a:rPr lang="en-GB" dirty="0"/>
              <a:t>Paperless!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  <a:buNone/>
            </a:pPr>
            <a:r>
              <a:rPr lang="en-GB" sz="2800" dirty="0"/>
              <a:t>On the Website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Spelling Strategies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Key Performance Indicators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Book list </a:t>
            </a:r>
          </a:p>
          <a:p>
            <a:pPr>
              <a:lnSpc>
                <a:spcPct val="90000"/>
              </a:lnSpc>
            </a:pPr>
            <a:r>
              <a:rPr lang="en-GB" sz="2800" b="1" dirty="0"/>
              <a:t> </a:t>
            </a:r>
            <a:r>
              <a:rPr lang="en-GB" sz="2800" dirty="0"/>
              <a:t>Presentation slides </a:t>
            </a:r>
            <a:endParaRPr lang="en-GB" sz="2800" dirty="0" smtClean="0"/>
          </a:p>
          <a:p>
            <a:pPr>
              <a:lnSpc>
                <a:spcPct val="90000"/>
              </a:lnSpc>
            </a:pPr>
            <a:endParaRPr lang="en-GB" sz="28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800" dirty="0" smtClean="0"/>
              <a:t>Handouts</a:t>
            </a:r>
          </a:p>
          <a:p>
            <a:pPr>
              <a:lnSpc>
                <a:spcPct val="90000"/>
              </a:lnSpc>
            </a:pPr>
            <a:r>
              <a:rPr lang="en-GB" sz="2800" dirty="0" err="1" smtClean="0"/>
              <a:t>Classlist</a:t>
            </a:r>
            <a:endParaRPr lang="en-GB" sz="2800" dirty="0" smtClean="0"/>
          </a:p>
          <a:p>
            <a:pPr>
              <a:lnSpc>
                <a:spcPct val="90000"/>
              </a:lnSpc>
            </a:pPr>
            <a:r>
              <a:rPr lang="en-GB" sz="2800" dirty="0" smtClean="0"/>
              <a:t>Class Timetable</a:t>
            </a:r>
            <a:endParaRPr lang="en-GB" sz="2800" dirty="0"/>
          </a:p>
          <a:p>
            <a:pPr marL="0" indent="0">
              <a:lnSpc>
                <a:spcPct val="90000"/>
              </a:lnSpc>
              <a:buNone/>
            </a:pPr>
            <a:endParaRPr lang="en-GB" sz="2800" b="1" dirty="0"/>
          </a:p>
          <a:p>
            <a:pPr>
              <a:lnSpc>
                <a:spcPct val="90000"/>
              </a:lnSpc>
              <a:buNone/>
            </a:pPr>
            <a:endParaRPr lang="en-GB" sz="2800" dirty="0"/>
          </a:p>
          <a:p>
            <a:pPr>
              <a:lnSpc>
                <a:spcPct val="90000"/>
              </a:lnSpc>
              <a:buNone/>
            </a:pPr>
            <a:endParaRPr lang="en-GB" dirty="0"/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700808"/>
            <a:ext cx="8748712" cy="1143000"/>
          </a:xfrm>
        </p:spPr>
        <p:txBody>
          <a:bodyPr/>
          <a:lstStyle/>
          <a:p>
            <a:r>
              <a:rPr lang="en-GB" dirty="0"/>
              <a:t>Any Questions?</a:t>
            </a: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Please refer to our school website for useful sites and strategies to help with home learning. </a:t>
            </a:r>
            <a:endParaRPr lang="en-GB" sz="4000" dirty="0"/>
          </a:p>
        </p:txBody>
      </p:sp>
      <p:pic>
        <p:nvPicPr>
          <p:cNvPr id="6" name="Picture 5" descr="crocodi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-171400"/>
            <a:ext cx="1656184" cy="2407927"/>
          </a:xfrm>
          <a:prstGeom prst="rect">
            <a:avLst/>
          </a:prstGeom>
        </p:spPr>
      </p:pic>
      <p:sp>
        <p:nvSpPr>
          <p:cNvPr id="9" name="Footer Placeholder 4"/>
          <p:cNvSpPr txBox="1">
            <a:spLocks/>
          </p:cNvSpPr>
          <p:nvPr/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Meet the teacher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charset="0"/>
              </a:rPr>
              <a:t>September 2019</a:t>
            </a:r>
          </a:p>
        </p:txBody>
      </p:sp>
      <p:pic>
        <p:nvPicPr>
          <p:cNvPr id="10" name="Picture 9" descr="crocodi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164288" y="-243408"/>
            <a:ext cx="1656184" cy="240792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Century Gothic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1101</TotalTime>
  <Words>720</Words>
  <Application>Microsoft Office PowerPoint</Application>
  <PresentationFormat>On-screen Show (4:3)</PresentationFormat>
  <Paragraphs>140</Paragraphs>
  <Slides>19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Century Gothic</vt:lpstr>
      <vt:lpstr>Default Design</vt:lpstr>
      <vt:lpstr>Photo Editor Photo</vt:lpstr>
      <vt:lpstr>PowerPoint Presentation</vt:lpstr>
      <vt:lpstr>Overview of the evening  </vt:lpstr>
      <vt:lpstr>PowerPoint Presentation</vt:lpstr>
      <vt:lpstr>PowerPoint Presentation</vt:lpstr>
      <vt:lpstr>Topics &amp; Trips</vt:lpstr>
      <vt:lpstr>What’s New in Year 4  </vt:lpstr>
      <vt:lpstr>What’s New in Year 4  Head’s Award</vt:lpstr>
      <vt:lpstr>What’s New in Year 4  Times Tables Test</vt:lpstr>
      <vt:lpstr>Swimming</vt:lpstr>
      <vt:lpstr> </vt:lpstr>
      <vt:lpstr>PowerPoint Presentation</vt:lpstr>
      <vt:lpstr>Home Learning  </vt:lpstr>
      <vt:lpstr>PowerPoint Presentation</vt:lpstr>
      <vt:lpstr>PowerPoint Presentation</vt:lpstr>
      <vt:lpstr>PowerPoint Presentation</vt:lpstr>
      <vt:lpstr>PowerPoint Presentation</vt:lpstr>
      <vt:lpstr>Parent Helpers</vt:lpstr>
      <vt:lpstr>Handouts We’re Going (Nearly) Paperless!</vt:lpstr>
      <vt:lpstr>Any Questions?     Please refer to our school website for useful sites and strategies to help with home learning. </vt:lpstr>
    </vt:vector>
  </TitlesOfParts>
  <Company>Chase Bridge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Dillon</dc:creator>
  <cp:lastModifiedBy>Windows User</cp:lastModifiedBy>
  <cp:revision>160</cp:revision>
  <dcterms:created xsi:type="dcterms:W3CDTF">2013-09-04T20:43:41Z</dcterms:created>
  <dcterms:modified xsi:type="dcterms:W3CDTF">2019-09-17T15:40:01Z</dcterms:modified>
</cp:coreProperties>
</file>