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70" r:id="rId3"/>
    <p:sldId id="273" r:id="rId4"/>
    <p:sldId id="288" r:id="rId5"/>
    <p:sldId id="259" r:id="rId6"/>
    <p:sldId id="272" r:id="rId7"/>
    <p:sldId id="278" r:id="rId8"/>
    <p:sldId id="284" r:id="rId9"/>
    <p:sldId id="274" r:id="rId10"/>
    <p:sldId id="260" r:id="rId11"/>
    <p:sldId id="280" r:id="rId12"/>
    <p:sldId id="266" r:id="rId13"/>
    <p:sldId id="282" r:id="rId14"/>
    <p:sldId id="285" r:id="rId15"/>
    <p:sldId id="290" r:id="rId16"/>
    <p:sldId id="289" r:id="rId17"/>
    <p:sldId id="293" r:id="rId18"/>
    <p:sldId id="286" r:id="rId19"/>
    <p:sldId id="276" r:id="rId20"/>
    <p:sldId id="291" r:id="rId21"/>
    <p:sldId id="268" r:id="rId22"/>
    <p:sldId id="269" r:id="rId23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159" autoAdjust="0"/>
    <p:restoredTop sz="93728" autoAdjust="0"/>
  </p:normalViewPr>
  <p:slideViewPr>
    <p:cSldViewPr>
      <p:cViewPr varScale="1">
        <p:scale>
          <a:sx n="92" d="100"/>
          <a:sy n="92" d="100"/>
        </p:scale>
        <p:origin x="120" y="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51ACB1-4B08-47FD-B45B-3F2C1CAD80F5}" type="datetimeFigureOut">
              <a:rPr lang="en-GB" smtClean="0"/>
              <a:pPr/>
              <a:t>18/09/2019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7B433D-DD1E-484C-A652-DAEFE8779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6907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E804CBF-10E7-464B-A564-078C8E727B3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8739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9909EF-72F1-4695-8238-B951D03ABC4D}" type="slidenum">
              <a:rPr lang="en-GB"/>
              <a:pPr/>
              <a:t>5</a:t>
            </a:fld>
            <a:endParaRPr lang="en-GB"/>
          </a:p>
        </p:txBody>
      </p:sp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C5AB1DD-81E7-4749-81BD-516575D191F0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Science will be taught by our deputy-head, Sonia. Our first topic is “Earth, Sun and Moon.”</a:t>
            </a:r>
          </a:p>
          <a:p>
            <a:endParaRPr lang="en-GB" dirty="0"/>
          </a:p>
          <a:p>
            <a:r>
              <a:rPr lang="en-GB" dirty="0"/>
              <a:t>Music will be taught by </a:t>
            </a:r>
            <a:r>
              <a:rPr lang="en-GB" dirty="0" err="1"/>
              <a:t>Marinus</a:t>
            </a:r>
            <a:r>
              <a:rPr lang="en-GB" dirty="0"/>
              <a:t> on Thursday afternoons. </a:t>
            </a:r>
          </a:p>
          <a:p>
            <a:endParaRPr lang="en-GB" dirty="0"/>
          </a:p>
          <a:p>
            <a:r>
              <a:rPr lang="en-GB" dirty="0"/>
              <a:t>Children will be given some class time to work on Heads Awards, but will also need to work on them outside of school as well. Options follow on Friday Afternoon. 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04CBF-10E7-464B-A564-078C8E727B30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B7912-E8B7-43C4-AC4F-E89456E2501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77561-C7AB-41E7-9048-0B038F4700B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21250-CD83-449A-A45E-15433C84F41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F8FDF-37FA-4C57-86C9-D4F9FFC1425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152DE-EC42-4055-BF06-256C5B55C47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176ED-4F4A-4905-8706-AC1D5BEDBD4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0FA84-4395-4E70-BE8B-43D48E9270A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BB58E-8C8E-4EAC-8989-DBA3FB9E271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1FADC-6B19-4714-A5BB-F053553661A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354D2-D69E-4C1D-99E5-E178A1EABF1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FA2D3-4ABF-4AA1-9BDF-D426FE7957C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8125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F12B0A8-C065-42AD-A86F-42CF232B20C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</a:defRPr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96127E-D87D-4375-8902-E32C5EA53A73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31" name="Picture 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56325" y="6237288"/>
            <a:ext cx="277177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uardian.com/education/2016/sep/20/grammar-schools-play-europe-top-education-system-finland-daycare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jpe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docid=UEl_YG9m1quX5M&amp;tbnid=xR06H9W2fipVnM:&amp;ved=0CAUQjRw&amp;url=http://www.wahm-bam.org/2012/02/the-year-1-phonics-screening-test/&amp;ei=1-45UtnDEoiQ0AXXk4GQAw&amp;bvm=bv.52288139,d.d2k&amp;psig=AFQjCNEtP6CJd3fcouFA5gpADE85i2TLuA&amp;ust=1379614749627454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outhwarkparkschool.co.uk/files/8914/4257/1460/Paths_parent_handout.pdf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ucation.gov.uk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5" Type="http://schemas.openxmlformats.org/officeDocument/2006/relationships/hyperlink" Target="http://www.bbc.co.uk/education" TargetMode="External"/><Relationship Id="rId4" Type="http://schemas.openxmlformats.org/officeDocument/2006/relationships/hyperlink" Target="http://www.teachyourmonstertoread.com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115616" y="548680"/>
            <a:ext cx="6984776" cy="864096"/>
          </a:xfrm>
        </p:spPr>
        <p:txBody>
          <a:bodyPr/>
          <a:lstStyle/>
          <a:p>
            <a:r>
              <a:rPr lang="en-GB" sz="3600" b="1" dirty="0">
                <a:solidFill>
                  <a:srgbClr val="0070C0"/>
                </a:solidFill>
              </a:rPr>
              <a:t>Welcome to </a:t>
            </a:r>
            <a:r>
              <a:rPr lang="en-GB" sz="3600" b="1" dirty="0" smtClean="0">
                <a:solidFill>
                  <a:srgbClr val="0070C0"/>
                </a:solidFill>
              </a:rPr>
              <a:t>Zebra’s Meet </a:t>
            </a:r>
            <a:r>
              <a:rPr lang="en-GB" sz="3600" b="1" dirty="0">
                <a:solidFill>
                  <a:srgbClr val="0070C0"/>
                </a:solidFill>
              </a:rPr>
              <a:t>The Teacher </a:t>
            </a:r>
            <a:r>
              <a:rPr lang="en-GB" sz="3600" b="1" dirty="0" smtClean="0">
                <a:solidFill>
                  <a:srgbClr val="0070C0"/>
                </a:solidFill>
              </a:rPr>
              <a:t>Evening!</a:t>
            </a:r>
            <a:r>
              <a:rPr lang="en-GB" b="1" dirty="0">
                <a:solidFill>
                  <a:srgbClr val="0070C0"/>
                </a:solidFill>
              </a:rPr>
              <a:t/>
            </a:r>
            <a:br>
              <a:rPr lang="en-GB" b="1" dirty="0">
                <a:solidFill>
                  <a:srgbClr val="0070C0"/>
                </a:solidFill>
              </a:rPr>
            </a:br>
            <a:endParaRPr lang="en-GB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l"/>
            <a:endParaRPr lang="en-GB" dirty="0"/>
          </a:p>
          <a:p>
            <a:pPr algn="l"/>
            <a:endParaRPr lang="en-GB" dirty="0"/>
          </a:p>
        </p:txBody>
      </p:sp>
      <p:pic>
        <p:nvPicPr>
          <p:cNvPr id="1026" name="Picture 2" descr="C:\Users\mraffaelli\Desktop\CIMG03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470560" y="-14287500"/>
            <a:ext cx="7380000" cy="5535000"/>
          </a:xfrm>
          <a:prstGeom prst="rect">
            <a:avLst/>
          </a:prstGeom>
          <a:noFill/>
        </p:spPr>
      </p:pic>
      <p:pic>
        <p:nvPicPr>
          <p:cNvPr id="10" name="Picture 9" descr="zebr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5085184"/>
            <a:ext cx="1561766" cy="17728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6798" y="1340768"/>
            <a:ext cx="5982412" cy="448680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en-GB" sz="3200" dirty="0"/>
              <a:t/>
            </a:r>
            <a:br>
              <a:rPr lang="en-GB" sz="3200" dirty="0"/>
            </a:br>
            <a:r>
              <a:rPr lang="en-GB" sz="3200" dirty="0"/>
              <a:t>Overview of the evening </a:t>
            </a:r>
            <a:br>
              <a:rPr lang="en-GB" sz="3200" dirty="0"/>
            </a:br>
            <a:r>
              <a:rPr lang="en-GB" sz="3200" dirty="0"/>
              <a:t/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23528" y="980728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Timetable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What’s New in Year 1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Curriculum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Topics </a:t>
            </a:r>
            <a:r>
              <a:rPr lang="en-GB" sz="2000" dirty="0">
                <a:latin typeface="Century Gothic" pitchFamily="34" charset="0"/>
              </a:rPr>
              <a:t>&amp; </a:t>
            </a:r>
            <a:r>
              <a:rPr lang="en-GB" sz="2000" dirty="0" smtClean="0">
                <a:latin typeface="Century Gothic" pitchFamily="34" charset="0"/>
              </a:rPr>
              <a:t>Trips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English and Maths in Year 1</a:t>
            </a: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Phonics Screening </a:t>
            </a:r>
            <a:r>
              <a:rPr lang="en-GB" sz="2000" dirty="0" smtClean="0">
                <a:latin typeface="Century Gothic" pitchFamily="34" charset="0"/>
              </a:rPr>
              <a:t>Check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Decision Making and Behaviour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School Notices </a:t>
            </a: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Home Learning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Useful websites &amp; information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Home School Agreement 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Questions </a:t>
            </a:r>
          </a:p>
          <a:p>
            <a:pPr marL="609600" indent="-609600">
              <a:spcBef>
                <a:spcPct val="20000"/>
              </a:spcBef>
            </a:pPr>
            <a:endParaRPr lang="en-GB" sz="3200" dirty="0">
              <a:latin typeface="Century Gothic" pitchFamily="34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6343" y="6381750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sz="3600" dirty="0"/>
              <a:t>Year 1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732388"/>
            <a:ext cx="8712968" cy="6021288"/>
          </a:xfrm>
        </p:spPr>
        <p:txBody>
          <a:bodyPr/>
          <a:lstStyle/>
          <a:p>
            <a:pPr>
              <a:spcBef>
                <a:spcPct val="50000"/>
              </a:spcBef>
              <a:buNone/>
            </a:pPr>
            <a:r>
              <a:rPr lang="en-GB" sz="1400" b="1" dirty="0">
                <a:solidFill>
                  <a:srgbClr val="0070C0"/>
                </a:solidFill>
                <a:latin typeface="Century Gothic" pitchFamily="34" charset="0"/>
              </a:rPr>
              <a:t>How is it the same?</a:t>
            </a:r>
          </a:p>
          <a:p>
            <a:pPr>
              <a:spcBef>
                <a:spcPct val="50000"/>
              </a:spcBef>
            </a:pPr>
            <a:r>
              <a:rPr lang="en-GB" sz="1400" dirty="0" smtClean="0">
                <a:latin typeface="Century Gothic" pitchFamily="34" charset="0"/>
              </a:rPr>
              <a:t>Taking the approach from Reception into Y1- learning through play and ‘planning in the moment’</a:t>
            </a:r>
          </a:p>
          <a:p>
            <a:pPr>
              <a:spcBef>
                <a:spcPct val="50000"/>
              </a:spcBef>
            </a:pPr>
            <a:r>
              <a:rPr lang="en-GB" sz="1400" dirty="0" smtClean="0">
                <a:latin typeface="Century Gothic" pitchFamily="34" charset="0"/>
              </a:rPr>
              <a:t>Tapestry</a:t>
            </a:r>
          </a:p>
          <a:p>
            <a:pPr>
              <a:spcBef>
                <a:spcPct val="50000"/>
              </a:spcBef>
            </a:pPr>
            <a:r>
              <a:rPr lang="en-GB" sz="1400" dirty="0" smtClean="0">
                <a:latin typeface="Century Gothic" pitchFamily="34" charset="0"/>
              </a:rPr>
              <a:t>Observational assessment</a:t>
            </a:r>
          </a:p>
          <a:p>
            <a:pPr>
              <a:spcBef>
                <a:spcPct val="50000"/>
              </a:spcBef>
            </a:pPr>
            <a:r>
              <a:rPr lang="en-GB" sz="1400" dirty="0" err="1" smtClean="0">
                <a:hlinkClick r:id="rId3"/>
              </a:rPr>
              <a:t>Freeflow</a:t>
            </a:r>
            <a:r>
              <a:rPr lang="en-GB" sz="1400" dirty="0" smtClean="0">
                <a:latin typeface="Century Gothic" pitchFamily="34" charset="0"/>
              </a:rPr>
              <a:t> - long periods of uninterrupted time to explore and investigate independently</a:t>
            </a:r>
          </a:p>
          <a:p>
            <a:pPr>
              <a:spcBef>
                <a:spcPct val="50000"/>
              </a:spcBef>
            </a:pPr>
            <a:r>
              <a:rPr lang="en-GB" sz="1400" dirty="0" smtClean="0">
                <a:latin typeface="Century Gothic" pitchFamily="34" charset="0"/>
              </a:rPr>
              <a:t>Work-shop style environment </a:t>
            </a:r>
          </a:p>
          <a:p>
            <a:pPr>
              <a:spcBef>
                <a:spcPct val="50000"/>
              </a:spcBef>
            </a:pPr>
            <a:r>
              <a:rPr lang="en-GB" sz="1400" dirty="0" smtClean="0">
                <a:latin typeface="Century Gothic" pitchFamily="34" charset="0"/>
              </a:rPr>
              <a:t>Skills-based teaching  </a:t>
            </a:r>
          </a:p>
          <a:p>
            <a:pPr>
              <a:spcBef>
                <a:spcPct val="50000"/>
              </a:spcBef>
              <a:buNone/>
            </a:pPr>
            <a:endParaRPr lang="en-GB" sz="1400" b="1" dirty="0" smtClean="0">
              <a:solidFill>
                <a:srgbClr val="0070C0"/>
              </a:solidFill>
              <a:latin typeface="Century Gothic" pitchFamily="34" charset="0"/>
            </a:endParaRPr>
          </a:p>
          <a:p>
            <a:pPr>
              <a:spcBef>
                <a:spcPct val="50000"/>
              </a:spcBef>
              <a:buNone/>
            </a:pPr>
            <a:r>
              <a:rPr lang="en-GB" sz="1400" b="1" dirty="0" smtClean="0">
                <a:solidFill>
                  <a:srgbClr val="0070C0"/>
                </a:solidFill>
                <a:latin typeface="Century Gothic" pitchFamily="34" charset="0"/>
              </a:rPr>
              <a:t>How </a:t>
            </a:r>
            <a:r>
              <a:rPr lang="en-GB" sz="1400" b="1" dirty="0">
                <a:solidFill>
                  <a:srgbClr val="0070C0"/>
                </a:solidFill>
                <a:latin typeface="Century Gothic" pitchFamily="34" charset="0"/>
              </a:rPr>
              <a:t>is it different?</a:t>
            </a:r>
          </a:p>
          <a:p>
            <a:pPr>
              <a:spcBef>
                <a:spcPct val="50000"/>
              </a:spcBef>
            </a:pPr>
            <a:r>
              <a:rPr lang="en-GB" sz="1400" dirty="0" smtClean="0">
                <a:latin typeface="Century Gothic" pitchFamily="34" charset="0"/>
              </a:rPr>
              <a:t>National Curriculum expectations/objectives</a:t>
            </a:r>
          </a:p>
          <a:p>
            <a:pPr>
              <a:spcBef>
                <a:spcPct val="50000"/>
              </a:spcBef>
            </a:pPr>
            <a:r>
              <a:rPr lang="en-GB" sz="1400" dirty="0" smtClean="0">
                <a:latin typeface="Century Gothic" pitchFamily="34" charset="0"/>
              </a:rPr>
              <a:t>Group work </a:t>
            </a:r>
            <a:r>
              <a:rPr lang="mr-IN" sz="1400" dirty="0" smtClean="0">
                <a:latin typeface="Century Gothic" pitchFamily="34" charset="0"/>
              </a:rPr>
              <a:t>–</a:t>
            </a:r>
            <a:r>
              <a:rPr lang="en-GB" sz="1400" dirty="0" smtClean="0">
                <a:latin typeface="Century Gothic" pitchFamily="34" charset="0"/>
              </a:rPr>
              <a:t> Writing, Reading, Maths</a:t>
            </a:r>
            <a:endParaRPr lang="en-GB" sz="1400" dirty="0"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GB" sz="1400" dirty="0" smtClean="0">
                <a:latin typeface="Century Gothic" pitchFamily="34" charset="0"/>
              </a:rPr>
              <a:t>Teaching inputs – subject specific</a:t>
            </a:r>
            <a:endParaRPr lang="en-GB" sz="1400" dirty="0"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GB" sz="1400" dirty="0" smtClean="0">
                <a:latin typeface="Century Gothic" pitchFamily="34" charset="0"/>
              </a:rPr>
              <a:t>Timetable </a:t>
            </a:r>
          </a:p>
          <a:p>
            <a:pPr>
              <a:spcBef>
                <a:spcPct val="50000"/>
              </a:spcBef>
            </a:pPr>
            <a:r>
              <a:rPr lang="en-GB" sz="1400" dirty="0" smtClean="0">
                <a:latin typeface="Century Gothic" pitchFamily="34" charset="0"/>
              </a:rPr>
              <a:t>Longer-term projects</a:t>
            </a:r>
            <a:endParaRPr lang="en-GB" sz="1400" dirty="0">
              <a:latin typeface="Century Gothic" pitchFamily="34" charset="0"/>
            </a:endParaRPr>
          </a:p>
          <a:p>
            <a:pPr>
              <a:buNone/>
            </a:pPr>
            <a:endParaRPr lang="en-GB" sz="2000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9792" y="6381750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sz="3600" dirty="0" smtClean="0"/>
              <a:t>Curriculum</a:t>
            </a:r>
            <a:endParaRPr lang="en-GB" sz="3600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860" y="764704"/>
            <a:ext cx="8712968" cy="4896543"/>
          </a:xfrm>
        </p:spPr>
        <p:txBody>
          <a:bodyPr/>
          <a:lstStyle/>
          <a:p>
            <a:pPr>
              <a:spcBef>
                <a:spcPct val="50000"/>
              </a:spcBef>
              <a:buNone/>
            </a:pPr>
            <a:r>
              <a:rPr lang="en-GB" sz="1800" b="1" dirty="0" smtClean="0">
                <a:solidFill>
                  <a:srgbClr val="0070C0"/>
                </a:solidFill>
                <a:latin typeface="Century Gothic" pitchFamily="34" charset="0"/>
              </a:rPr>
              <a:t>Core Subjects</a:t>
            </a:r>
            <a:endParaRPr lang="en-GB" sz="1800" b="1" dirty="0">
              <a:solidFill>
                <a:srgbClr val="0070C0"/>
              </a:solidFill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English</a:t>
            </a: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Maths</a:t>
            </a: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Science</a:t>
            </a:r>
            <a:endParaRPr lang="en-GB" sz="1800" b="1" dirty="0" smtClean="0">
              <a:solidFill>
                <a:srgbClr val="0070C0"/>
              </a:solidFill>
              <a:latin typeface="Century Gothic" pitchFamily="34" charset="0"/>
            </a:endParaRPr>
          </a:p>
          <a:p>
            <a:pPr>
              <a:spcBef>
                <a:spcPct val="50000"/>
              </a:spcBef>
              <a:buNone/>
            </a:pPr>
            <a:r>
              <a:rPr lang="en-GB" sz="1800" b="1" dirty="0" smtClean="0">
                <a:solidFill>
                  <a:srgbClr val="0070C0"/>
                </a:solidFill>
                <a:latin typeface="Century Gothic" pitchFamily="34" charset="0"/>
              </a:rPr>
              <a:t>Foundation subjects</a:t>
            </a: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Art and Design</a:t>
            </a: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Computing</a:t>
            </a: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Design and Technology</a:t>
            </a: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Geography</a:t>
            </a: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History</a:t>
            </a: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Music</a:t>
            </a: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PE</a:t>
            </a: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RE (not compulsory)</a:t>
            </a:r>
          </a:p>
          <a:p>
            <a:pPr>
              <a:spcBef>
                <a:spcPct val="50000"/>
              </a:spcBef>
            </a:pPr>
            <a:r>
              <a:rPr lang="en-GB" sz="1800" dirty="0" smtClean="0">
                <a:latin typeface="Century Gothic" pitchFamily="34" charset="0"/>
              </a:rPr>
              <a:t>PSHE/PATHS</a:t>
            </a:r>
            <a:r>
              <a:rPr lang="en-GB" sz="1800" dirty="0">
                <a:latin typeface="Century Gothic" pitchFamily="34" charset="0"/>
              </a:rPr>
              <a:t> (not compulsory)</a:t>
            </a:r>
          </a:p>
          <a:p>
            <a:pPr>
              <a:spcBef>
                <a:spcPct val="50000"/>
              </a:spcBef>
            </a:pPr>
            <a:endParaRPr lang="en-GB" sz="1800" dirty="0">
              <a:latin typeface="Century Gothic" pitchFamily="34" charset="0"/>
            </a:endParaRPr>
          </a:p>
          <a:p>
            <a:pPr>
              <a:spcBef>
                <a:spcPct val="50000"/>
              </a:spcBef>
              <a:buNone/>
            </a:pPr>
            <a:endParaRPr lang="en-GB" sz="1200" b="1" dirty="0" smtClean="0">
              <a:solidFill>
                <a:srgbClr val="0070C0"/>
              </a:solidFill>
              <a:latin typeface="Century Gothic" pitchFamily="34" charset="0"/>
            </a:endParaRPr>
          </a:p>
          <a:p>
            <a:pPr>
              <a:spcBef>
                <a:spcPct val="50000"/>
              </a:spcBef>
              <a:buNone/>
            </a:pPr>
            <a:endParaRPr lang="en-GB" sz="1200" b="1" dirty="0">
              <a:solidFill>
                <a:srgbClr val="0070C0"/>
              </a:solidFill>
              <a:latin typeface="Century Gothic" pitchFamily="34" charset="0"/>
            </a:endParaRPr>
          </a:p>
          <a:p>
            <a:pPr>
              <a:buNone/>
            </a:pPr>
            <a:endParaRPr lang="en-GB" sz="2000" dirty="0" smtClean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9792" y="6381750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132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Line 211"/>
          <p:cNvSpPr>
            <a:spLocks noChangeShapeType="1"/>
          </p:cNvSpPr>
          <p:nvPr/>
        </p:nvSpPr>
        <p:spPr bwMode="auto">
          <a:xfrm>
            <a:off x="7064375" y="2771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195" name="Line 212"/>
          <p:cNvSpPr>
            <a:spLocks noChangeShapeType="1"/>
          </p:cNvSpPr>
          <p:nvPr/>
        </p:nvSpPr>
        <p:spPr bwMode="auto">
          <a:xfrm>
            <a:off x="7064375" y="31686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196" name="Line 229"/>
          <p:cNvSpPr>
            <a:spLocks noChangeShapeType="1"/>
          </p:cNvSpPr>
          <p:nvPr/>
        </p:nvSpPr>
        <p:spPr bwMode="auto">
          <a:xfrm>
            <a:off x="7064375" y="25273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197" name="Line 230"/>
          <p:cNvSpPr>
            <a:spLocks noChangeShapeType="1"/>
          </p:cNvSpPr>
          <p:nvPr/>
        </p:nvSpPr>
        <p:spPr bwMode="auto">
          <a:xfrm>
            <a:off x="7080250" y="25273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198" name="Line 231"/>
          <p:cNvSpPr>
            <a:spLocks noChangeShapeType="1"/>
          </p:cNvSpPr>
          <p:nvPr/>
        </p:nvSpPr>
        <p:spPr bwMode="auto">
          <a:xfrm>
            <a:off x="7080250" y="2771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199" name="Line 233"/>
          <p:cNvSpPr>
            <a:spLocks noChangeShapeType="1"/>
          </p:cNvSpPr>
          <p:nvPr/>
        </p:nvSpPr>
        <p:spPr bwMode="auto">
          <a:xfrm>
            <a:off x="7096125" y="31686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201" name="Rectangle 7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67544" y="0"/>
            <a:ext cx="8229600" cy="77809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Class Timetable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226887"/>
              </p:ext>
            </p:extLst>
          </p:nvPr>
        </p:nvGraphicFramePr>
        <p:xfrm>
          <a:off x="323529" y="620686"/>
          <a:ext cx="8373613" cy="5599736"/>
        </p:xfrm>
        <a:graphic>
          <a:graphicData uri="http://schemas.openxmlformats.org/drawingml/2006/table">
            <a:tbl>
              <a:tblPr firstRow="1" firstCol="1" bandRow="1"/>
              <a:tblGrid>
                <a:gridCol w="755318">
                  <a:extLst>
                    <a:ext uri="{9D8B030D-6E8A-4147-A177-3AD203B41FA5}">
                      <a16:colId xmlns:a16="http://schemas.microsoft.com/office/drawing/2014/main" val="1673541935"/>
                    </a:ext>
                  </a:extLst>
                </a:gridCol>
                <a:gridCol w="439427">
                  <a:extLst>
                    <a:ext uri="{9D8B030D-6E8A-4147-A177-3AD203B41FA5}">
                      <a16:colId xmlns:a16="http://schemas.microsoft.com/office/drawing/2014/main" val="1404403303"/>
                    </a:ext>
                  </a:extLst>
                </a:gridCol>
                <a:gridCol w="712965">
                  <a:extLst>
                    <a:ext uri="{9D8B030D-6E8A-4147-A177-3AD203B41FA5}">
                      <a16:colId xmlns:a16="http://schemas.microsoft.com/office/drawing/2014/main" val="3700972474"/>
                    </a:ext>
                  </a:extLst>
                </a:gridCol>
                <a:gridCol w="711201">
                  <a:extLst>
                    <a:ext uri="{9D8B030D-6E8A-4147-A177-3AD203B41FA5}">
                      <a16:colId xmlns:a16="http://schemas.microsoft.com/office/drawing/2014/main" val="3997812902"/>
                    </a:ext>
                  </a:extLst>
                </a:gridCol>
                <a:gridCol w="143966">
                  <a:extLst>
                    <a:ext uri="{9D8B030D-6E8A-4147-A177-3AD203B41FA5}">
                      <a16:colId xmlns:a16="http://schemas.microsoft.com/office/drawing/2014/main" val="3705147636"/>
                    </a:ext>
                  </a:extLst>
                </a:gridCol>
                <a:gridCol w="578100">
                  <a:extLst>
                    <a:ext uri="{9D8B030D-6E8A-4147-A177-3AD203B41FA5}">
                      <a16:colId xmlns:a16="http://schemas.microsoft.com/office/drawing/2014/main" val="3350833576"/>
                    </a:ext>
                  </a:extLst>
                </a:gridCol>
                <a:gridCol w="772969">
                  <a:extLst>
                    <a:ext uri="{9D8B030D-6E8A-4147-A177-3AD203B41FA5}">
                      <a16:colId xmlns:a16="http://schemas.microsoft.com/office/drawing/2014/main" val="2846617259"/>
                    </a:ext>
                  </a:extLst>
                </a:gridCol>
                <a:gridCol w="607079">
                  <a:extLst>
                    <a:ext uri="{9D8B030D-6E8A-4147-A177-3AD203B41FA5}">
                      <a16:colId xmlns:a16="http://schemas.microsoft.com/office/drawing/2014/main" val="3266755972"/>
                    </a:ext>
                  </a:extLst>
                </a:gridCol>
                <a:gridCol w="331775">
                  <a:extLst>
                    <a:ext uri="{9D8B030D-6E8A-4147-A177-3AD203B41FA5}">
                      <a16:colId xmlns:a16="http://schemas.microsoft.com/office/drawing/2014/main" val="3359811244"/>
                    </a:ext>
                  </a:extLst>
                </a:gridCol>
                <a:gridCol w="330008">
                  <a:extLst>
                    <a:ext uri="{9D8B030D-6E8A-4147-A177-3AD203B41FA5}">
                      <a16:colId xmlns:a16="http://schemas.microsoft.com/office/drawing/2014/main" val="2120144440"/>
                    </a:ext>
                  </a:extLst>
                </a:gridCol>
                <a:gridCol w="820614">
                  <a:extLst>
                    <a:ext uri="{9D8B030D-6E8A-4147-A177-3AD203B41FA5}">
                      <a16:colId xmlns:a16="http://schemas.microsoft.com/office/drawing/2014/main" val="2575276363"/>
                    </a:ext>
                  </a:extLst>
                </a:gridCol>
                <a:gridCol w="933560">
                  <a:extLst>
                    <a:ext uri="{9D8B030D-6E8A-4147-A177-3AD203B41FA5}">
                      <a16:colId xmlns:a16="http://schemas.microsoft.com/office/drawing/2014/main" val="2544791881"/>
                    </a:ext>
                  </a:extLst>
                </a:gridCol>
                <a:gridCol w="431898">
                  <a:extLst>
                    <a:ext uri="{9D8B030D-6E8A-4147-A177-3AD203B41FA5}">
                      <a16:colId xmlns:a16="http://schemas.microsoft.com/office/drawing/2014/main" val="2247408310"/>
                    </a:ext>
                  </a:extLst>
                </a:gridCol>
                <a:gridCol w="324716">
                  <a:extLst>
                    <a:ext uri="{9D8B030D-6E8A-4147-A177-3AD203B41FA5}">
                      <a16:colId xmlns:a16="http://schemas.microsoft.com/office/drawing/2014/main" val="3592038857"/>
                    </a:ext>
                  </a:extLst>
                </a:gridCol>
                <a:gridCol w="480017">
                  <a:extLst>
                    <a:ext uri="{9D8B030D-6E8A-4147-A177-3AD203B41FA5}">
                      <a16:colId xmlns:a16="http://schemas.microsoft.com/office/drawing/2014/main" val="1329686954"/>
                    </a:ext>
                  </a:extLst>
                </a:gridCol>
              </a:tblGrid>
              <a:tr h="4320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8.50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9.10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9.10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9.30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9.30-10.30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10.30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11.00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11.00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11.20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11.20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11.45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11.45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 smtClean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12.00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1.30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1.30 – 2.00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2.00 – 2.30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2.30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2.55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2.55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3.15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538868"/>
                  </a:ext>
                </a:extLst>
              </a:tr>
              <a:tr h="772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Self-registration &amp; Activities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Phonics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err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r>
                        <a:rPr lang="en-GB" sz="900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(Group Work)            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(Group Work)            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Prep for lunch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Carpet Time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Group)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597663"/>
                  </a:ext>
                </a:extLst>
              </a:tr>
              <a:tr h="146512">
                <a:tc gridSpan="1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1080738"/>
                  </a:ext>
                </a:extLst>
              </a:tr>
              <a:tr h="772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highlight>
                            <a:srgbClr val="FFFF00"/>
                          </a:highlight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Self-registration &amp; Activities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Phonics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(Group Work)            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 10.45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err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(Group Work)            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Prep for lunch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 with Cale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err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r>
                        <a:rPr lang="en-GB" sz="7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Carpet Time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5078352"/>
                  </a:ext>
                </a:extLst>
              </a:tr>
              <a:tr h="146512">
                <a:tc gridSpan="1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298003"/>
                  </a:ext>
                </a:extLst>
              </a:tr>
              <a:tr h="13820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Self-registration &amp; Activities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(Group Work)            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KS1 Assembly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Phonics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(Group Work)            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Prep for lunch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Computing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(Sharron)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err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Sharron </a:t>
                      </a:r>
                      <a:r>
                        <a:rPr lang="en-GB" sz="900" dirty="0" smtClean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900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 Group)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Show and Tell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573897"/>
                  </a:ext>
                </a:extLst>
              </a:tr>
              <a:tr h="146512">
                <a:tc gridSpan="1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3189343"/>
                  </a:ext>
                </a:extLst>
              </a:tr>
              <a:tr h="772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Self-registration &amp; Activities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(Group Work)            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 10.45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Phonics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(Group Work)            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Prep for lunch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Carpet Time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err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Group)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smtClean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Library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782301"/>
                  </a:ext>
                </a:extLst>
              </a:tr>
              <a:tr h="146512">
                <a:tc gridSpan="1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7556189"/>
                  </a:ext>
                </a:extLst>
              </a:tr>
              <a:tr h="772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Self-registration &amp; Activities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Carpet Time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Groups)            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Carpet Time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(Reading Groups)            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Prep for lunch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Carpet Time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err="1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Freeflow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(Group work or OAK)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NTPreCursivefk normal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Carpet Time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24184" marR="241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6325450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404664"/>
            <a:ext cx="8229600" cy="490066"/>
          </a:xfrm>
        </p:spPr>
        <p:txBody>
          <a:bodyPr/>
          <a:lstStyle/>
          <a:p>
            <a:r>
              <a:rPr lang="en-GB" sz="3200" dirty="0"/>
              <a:t>Topics and </a:t>
            </a:r>
            <a:r>
              <a:rPr lang="en-GB" sz="3200" dirty="0" smtClean="0"/>
              <a:t>Trips 2017-18</a:t>
            </a:r>
            <a:br>
              <a:rPr lang="en-GB" sz="3200" dirty="0" smtClean="0"/>
            </a:br>
            <a:r>
              <a:rPr lang="en-GB" sz="3200" dirty="0" smtClean="0"/>
              <a:t>2018 – 19 TBC</a:t>
            </a:r>
            <a:endParaRPr lang="en-GB" sz="3200" dirty="0"/>
          </a:p>
        </p:txBody>
      </p:sp>
      <p:graphicFrame>
        <p:nvGraphicFramePr>
          <p:cNvPr id="26627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5474477"/>
              </p:ext>
            </p:extLst>
          </p:nvPr>
        </p:nvGraphicFramePr>
        <p:xfrm>
          <a:off x="251520" y="1340768"/>
          <a:ext cx="8712969" cy="3635757"/>
        </p:xfrm>
        <a:graphic>
          <a:graphicData uri="http://schemas.openxmlformats.org/drawingml/2006/table">
            <a:tbl>
              <a:tblPr/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283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Term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Topic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Trips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8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Autumn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Seasons and…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TBC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27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Spring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Seasons and…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TBC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Summer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Seasons and…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TBC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6453336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93210" y="188640"/>
            <a:ext cx="33281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entury Gothic" pitchFamily="34" charset="0"/>
              </a:rPr>
              <a:t>English In Year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980728"/>
            <a:ext cx="86409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GB" dirty="0">
                <a:latin typeface="Century Gothic" pitchFamily="34" charset="0"/>
              </a:rPr>
              <a:t>Children will complete </a:t>
            </a:r>
            <a:r>
              <a:rPr lang="en-GB" dirty="0" smtClean="0">
                <a:latin typeface="Century Gothic" pitchFamily="34" charset="0"/>
              </a:rPr>
              <a:t>regular </a:t>
            </a:r>
            <a:r>
              <a:rPr lang="en-GB" dirty="0">
                <a:latin typeface="Century Gothic" pitchFamily="34" charset="0"/>
              </a:rPr>
              <a:t>Spelling and </a:t>
            </a:r>
            <a:r>
              <a:rPr lang="en-GB" dirty="0" smtClean="0">
                <a:latin typeface="Century Gothic" pitchFamily="34" charset="0"/>
              </a:rPr>
              <a:t>Phonics sessions </a:t>
            </a:r>
            <a:r>
              <a:rPr lang="en-GB" dirty="0">
                <a:latin typeface="Century Gothic" pitchFamily="34" charset="0"/>
              </a:rPr>
              <a:t>(20 minutes each</a:t>
            </a:r>
            <a:r>
              <a:rPr lang="en-GB" dirty="0" smtClean="0">
                <a:latin typeface="Century Gothic" pitchFamily="34" charset="0"/>
              </a:rPr>
              <a:t>)</a:t>
            </a:r>
          </a:p>
          <a:p>
            <a:pPr algn="just">
              <a:buFont typeface="Arial" pitchFamily="34" charset="0"/>
              <a:buChar char="•"/>
            </a:pPr>
            <a:endParaRPr lang="en-GB" dirty="0">
              <a:latin typeface="Century Gothic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GB" dirty="0" smtClean="0">
                <a:latin typeface="Century Gothic" pitchFamily="34" charset="0"/>
              </a:rPr>
              <a:t>Guided </a:t>
            </a:r>
            <a:r>
              <a:rPr lang="en-GB" dirty="0">
                <a:latin typeface="Century Gothic" pitchFamily="34" charset="0"/>
              </a:rPr>
              <a:t>reading sessions will support children to progress with their reading, developing their comprehension, fluency and </a:t>
            </a:r>
            <a:r>
              <a:rPr lang="en-GB" dirty="0" smtClean="0">
                <a:latin typeface="Century Gothic" pitchFamily="34" charset="0"/>
              </a:rPr>
              <a:t>expression </a:t>
            </a:r>
            <a:endParaRPr lang="en-GB" dirty="0">
              <a:latin typeface="Century Gothic" pitchFamily="34" charset="0"/>
            </a:endParaRPr>
          </a:p>
          <a:p>
            <a:pPr algn="just">
              <a:buFont typeface="Arial" pitchFamily="34" charset="0"/>
              <a:buChar char="•"/>
            </a:pPr>
            <a:endParaRPr lang="en-GB" dirty="0">
              <a:latin typeface="Century Gothic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GB" dirty="0">
                <a:latin typeface="Century Gothic" pitchFamily="34" charset="0"/>
              </a:rPr>
              <a:t>Children will be introduced to high quality texts (fiction and non fiction) to support their learning in English and engage them with </a:t>
            </a:r>
            <a:r>
              <a:rPr lang="en-GB" dirty="0" smtClean="0">
                <a:latin typeface="Century Gothic" pitchFamily="34" charset="0"/>
              </a:rPr>
              <a:t>different </a:t>
            </a:r>
            <a:r>
              <a:rPr lang="en-GB" dirty="0">
                <a:latin typeface="Century Gothic" pitchFamily="34" charset="0"/>
              </a:rPr>
              <a:t>writing </a:t>
            </a:r>
            <a:r>
              <a:rPr lang="en-GB" dirty="0" smtClean="0">
                <a:latin typeface="Century Gothic" pitchFamily="34" charset="0"/>
              </a:rPr>
              <a:t>genres </a:t>
            </a:r>
            <a:endParaRPr lang="en-GB" dirty="0">
              <a:latin typeface="Century Gothic" pitchFamily="34" charset="0"/>
            </a:endParaRPr>
          </a:p>
        </p:txBody>
      </p:sp>
      <p:pic>
        <p:nvPicPr>
          <p:cNvPr id="5" name="Picture 2" descr="http://cache0.bdcdn.net/assets/images/book/medium/9780/1984/97801984603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62152" y="3861048"/>
            <a:ext cx="2170288" cy="2333060"/>
          </a:xfrm>
          <a:prstGeom prst="rect">
            <a:avLst/>
          </a:prstGeom>
          <a:noFill/>
        </p:spPr>
      </p:pic>
      <p:pic>
        <p:nvPicPr>
          <p:cNvPr id="7" name="Picture 6" descr="http://www.focusonphonics.co.uk/acatalog/a4set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861048"/>
            <a:ext cx="1872208" cy="2574286"/>
          </a:xfrm>
          <a:prstGeom prst="rect">
            <a:avLst/>
          </a:prstGeom>
          <a:noFill/>
        </p:spPr>
      </p:pic>
      <p:pic>
        <p:nvPicPr>
          <p:cNvPr id="15362" name="Picture 2" descr="http://upload.wikimedia.org/wikipedia/en/3/34/Fairuse_Gruffal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3393935"/>
            <a:ext cx="2376264" cy="2903231"/>
          </a:xfrm>
          <a:prstGeom prst="rect">
            <a:avLst/>
          </a:prstGeom>
          <a:noFill/>
        </p:spPr>
      </p:pic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27784" y="6381750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-242145"/>
            <a:ext cx="8229600" cy="1143000"/>
          </a:xfrm>
        </p:spPr>
        <p:txBody>
          <a:bodyPr/>
          <a:lstStyle/>
          <a:p>
            <a:r>
              <a:rPr lang="en-GB" sz="3200" dirty="0"/>
              <a:t>English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092" y="476250"/>
            <a:ext cx="8964488" cy="6193110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n-GB" sz="1100" u="sng" dirty="0"/>
              <a:t>By the end of Year 1 we aim for children to be able to</a:t>
            </a:r>
            <a:r>
              <a:rPr lang="en-GB" sz="1400" dirty="0"/>
              <a:t>: </a:t>
            </a:r>
            <a:endParaRPr lang="en-GB" sz="400" dirty="0"/>
          </a:p>
          <a:p>
            <a:pPr>
              <a:spcBef>
                <a:spcPct val="50000"/>
              </a:spcBef>
              <a:buNone/>
            </a:pPr>
            <a:r>
              <a:rPr lang="en-GB" sz="1100" b="1" dirty="0" smtClean="0">
                <a:solidFill>
                  <a:srgbClr val="0070C0"/>
                </a:solidFill>
                <a:latin typeface="Century Gothic" pitchFamily="34" charset="0"/>
              </a:rPr>
              <a:t>Reading – word reading</a:t>
            </a:r>
            <a:endParaRPr lang="en-GB" sz="1100" b="1" dirty="0">
              <a:solidFill>
                <a:srgbClr val="0070C0"/>
              </a:solidFill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Apply phonics  to decode words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Respond speedily with the correct sound to graphemes for 40+ phonemes, including alternative sounds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Read words accurately by blending known GPCs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Read common exception words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Read common suffixes (‘s’, ‘</a:t>
            </a:r>
            <a:r>
              <a:rPr lang="en-GB" sz="1100" dirty="0" err="1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es</a:t>
            </a: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’, ‘</a:t>
            </a:r>
            <a:r>
              <a:rPr lang="en-GB" sz="1100" dirty="0" err="1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ing</a:t>
            </a: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’, ‘</a:t>
            </a:r>
            <a:r>
              <a:rPr lang="en-GB" sz="1100" dirty="0" err="1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ed</a:t>
            </a: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’, ‘</a:t>
            </a:r>
            <a:r>
              <a:rPr lang="en-GB" sz="1100" dirty="0" err="1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er</a:t>
            </a: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’ and ‘</a:t>
            </a:r>
            <a:r>
              <a:rPr lang="en-GB" sz="1100" dirty="0" err="1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est</a:t>
            </a: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’)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Read polysyllabic words containing known GPCs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Read contractions and understand use of apostrophe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rPr>
              <a:t>Read books aloud accurately that allow application of phonics to build up fluency and confidence</a:t>
            </a:r>
            <a:endParaRPr lang="en-GB" sz="1100" b="1" dirty="0" smtClean="0">
              <a:solidFill>
                <a:srgbClr val="0070C0"/>
              </a:solidFill>
              <a:latin typeface="Century Gothic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endParaRPr lang="en-GB" sz="1100" b="1" dirty="0" smtClean="0">
              <a:solidFill>
                <a:srgbClr val="0070C0"/>
              </a:solidFill>
              <a:latin typeface="Century Gothic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en-GB" sz="1100" b="1" dirty="0" smtClean="0">
                <a:solidFill>
                  <a:srgbClr val="0070C0"/>
                </a:solidFill>
                <a:latin typeface="Century Gothic" pitchFamily="34" charset="0"/>
              </a:rPr>
              <a:t>Reading </a:t>
            </a:r>
            <a:r>
              <a:rPr lang="en-GB" sz="1100" b="1" dirty="0">
                <a:solidFill>
                  <a:srgbClr val="0070C0"/>
                </a:solidFill>
                <a:latin typeface="Century Gothic" pitchFamily="34" charset="0"/>
              </a:rPr>
              <a:t>– </a:t>
            </a:r>
            <a:r>
              <a:rPr lang="en-GB" sz="1100" b="1" dirty="0" smtClean="0">
                <a:solidFill>
                  <a:srgbClr val="0070C0"/>
                </a:solidFill>
                <a:latin typeface="Century Gothic" pitchFamily="34" charset="0"/>
              </a:rPr>
              <a:t>comprehension</a:t>
            </a:r>
            <a:endParaRPr lang="en-GB" sz="1100" dirty="0" smtClean="0"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Listen and discuss a wide range of poems, stories and non-fiction which can’t yet be read by themselves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Link </a:t>
            </a:r>
            <a:r>
              <a:rPr lang="en-GB" sz="1100" dirty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what they read or hear read to their own experiences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Retell key stories, fairy stories and traditional tales and comment on characteristics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Recognise and join in with predictable phrases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Recite some rhymes and poetry by heart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Discuss word meanings, linking these to words already known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Understand texts based on prior knowledge or provided information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Correct inaccurate reading by check for sense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Discuss the significance of title and events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Make inferences on the basis of what is said and done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Make predictions based on reading so far</a:t>
            </a:r>
          </a:p>
          <a:p>
            <a:pPr>
              <a:spcBef>
                <a:spcPct val="50000"/>
              </a:spcBef>
            </a:pPr>
            <a:r>
              <a:rPr lang="en-GB" sz="1100" dirty="0" smtClean="0">
                <a:solidFill>
                  <a:schemeClr val="accent1">
                    <a:lumMod val="25000"/>
                  </a:schemeClr>
                </a:solidFill>
                <a:latin typeface="Century Gothic" pitchFamily="34" charset="0"/>
              </a:rPr>
              <a:t>Explain clearly understanding of what is read to them and discuss this with others</a:t>
            </a:r>
            <a:endParaRPr lang="en-GB" sz="1100" dirty="0">
              <a:solidFill>
                <a:schemeClr val="accent1">
                  <a:lumMod val="2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6453336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590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9792" y="6381750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-262927"/>
            <a:ext cx="8229600" cy="1143000"/>
          </a:xfrm>
        </p:spPr>
        <p:txBody>
          <a:bodyPr/>
          <a:lstStyle/>
          <a:p>
            <a:r>
              <a:rPr lang="en-GB" sz="3200" dirty="0"/>
              <a:t>English (Cont.)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8085" y="620688"/>
            <a:ext cx="8568517" cy="6841391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n-GB" sz="1100" u="sng" dirty="0" smtClean="0"/>
              <a:t>By the end of Year 1 we aim for children to be able to: </a:t>
            </a:r>
            <a:endParaRPr lang="en-GB" sz="500" dirty="0" smtClean="0"/>
          </a:p>
          <a:p>
            <a:pPr>
              <a:spcBef>
                <a:spcPct val="50000"/>
              </a:spcBef>
              <a:buNone/>
            </a:pPr>
            <a:r>
              <a:rPr lang="en-GB" sz="1100" b="1" dirty="0" smtClean="0">
                <a:solidFill>
                  <a:srgbClr val="0070C0"/>
                </a:solidFill>
                <a:latin typeface="Century Gothic" pitchFamily="34" charset="0"/>
              </a:rPr>
              <a:t>Writing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Spell words using the standard phonemes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Spell common exception words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Spell the days of the week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Name the letters of the alphabet in order and use letter names to distinguish between alternative spellings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Understand spelling rules for adding 's‘ or ‘</a:t>
            </a:r>
            <a:r>
              <a:rPr lang="en-GB" sz="1100" dirty="0" err="1" smtClean="0">
                <a:latin typeface="Century Gothic" pitchFamily="34" charset="0"/>
              </a:rPr>
              <a:t>es</a:t>
            </a:r>
            <a:r>
              <a:rPr lang="en-GB" sz="1100" dirty="0" smtClean="0">
                <a:latin typeface="Century Gothic" pitchFamily="34" charset="0"/>
              </a:rPr>
              <a:t>’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Use the prefix ‘un’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Use suffixes -</a:t>
            </a:r>
            <a:r>
              <a:rPr lang="en-GB" sz="1100" dirty="0" err="1" smtClean="0">
                <a:latin typeface="Century Gothic" pitchFamily="34" charset="0"/>
              </a:rPr>
              <a:t>ing</a:t>
            </a:r>
            <a:r>
              <a:rPr lang="en-GB" sz="1100" dirty="0" smtClean="0">
                <a:latin typeface="Century Gothic" pitchFamily="34" charset="0"/>
              </a:rPr>
              <a:t>, -</a:t>
            </a:r>
            <a:r>
              <a:rPr lang="en-GB" sz="1100" dirty="0" err="1" smtClean="0">
                <a:latin typeface="Century Gothic" pitchFamily="34" charset="0"/>
              </a:rPr>
              <a:t>ed</a:t>
            </a:r>
            <a:r>
              <a:rPr lang="en-GB" sz="1100" dirty="0" smtClean="0">
                <a:latin typeface="Century Gothic" pitchFamily="34" charset="0"/>
              </a:rPr>
              <a:t>, -</a:t>
            </a:r>
            <a:r>
              <a:rPr lang="en-GB" sz="1100" dirty="0" err="1" smtClean="0">
                <a:latin typeface="Century Gothic" pitchFamily="34" charset="0"/>
              </a:rPr>
              <a:t>er</a:t>
            </a:r>
            <a:r>
              <a:rPr lang="en-GB" sz="1100" dirty="0" smtClean="0">
                <a:latin typeface="Century Gothic" pitchFamily="34" charset="0"/>
              </a:rPr>
              <a:t> and –</a:t>
            </a:r>
            <a:r>
              <a:rPr lang="en-GB" sz="1100" dirty="0" err="1" smtClean="0">
                <a:latin typeface="Century Gothic" pitchFamily="34" charset="0"/>
              </a:rPr>
              <a:t>est</a:t>
            </a:r>
            <a:endParaRPr lang="en-GB" sz="1100" dirty="0" smtClean="0">
              <a:latin typeface="Century Gothic" pitchFamily="34" charset="0"/>
            </a:endParaRP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Apply simple rules and write simple sentences from memory dictated by the teacher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To hold a pencil comfortable using a functional grip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Begin to form lower-case letters correctly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Form capital letters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Form digits 0-9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Compose a sentence orally before writing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Sequence sentences to form short narratives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Read writing aloud audibly and clearly (to check it makes sense and to discuss it with peers or the teacher)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Leave spaces between words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Join words and clauses using 'and‘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Begin to punctuate sentences using a capital letter, full stop, question mark or capital letter</a:t>
            </a:r>
          </a:p>
          <a:p>
            <a:pPr>
              <a:spcBef>
                <a:spcPts val="840"/>
              </a:spcBef>
            </a:pPr>
            <a:r>
              <a:rPr lang="en-GB" sz="1100" dirty="0" smtClean="0">
                <a:latin typeface="Century Gothic" pitchFamily="34" charset="0"/>
              </a:rPr>
              <a:t>Use a capital letter for people, places, days of the week and the pronoun ‘I’</a:t>
            </a:r>
            <a:endParaRPr lang="en-GB" sz="1100" dirty="0">
              <a:latin typeface="Century Gothic" pitchFamily="3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5496" y="332656"/>
            <a:ext cx="9108504" cy="1791618"/>
          </a:xfrm>
        </p:spPr>
        <p:txBody>
          <a:bodyPr/>
          <a:lstStyle/>
          <a:p>
            <a:r>
              <a:rPr lang="en-GB" sz="3200" dirty="0" smtClean="0"/>
              <a:t>What does writing look like in Year 1?</a:t>
            </a:r>
            <a:endParaRPr lang="en-GB" sz="3200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6381750"/>
            <a:ext cx="3832002" cy="476250"/>
          </a:xfrm>
        </p:spPr>
        <p:txBody>
          <a:bodyPr/>
          <a:lstStyle/>
          <a:p>
            <a:r>
              <a:rPr lang="en-GB" sz="1400" dirty="0"/>
              <a:t>Meet the </a:t>
            </a:r>
            <a:r>
              <a:rPr lang="en-GB" sz="1400" dirty="0" smtClean="0"/>
              <a:t>Teacher </a:t>
            </a:r>
            <a:r>
              <a:rPr lang="en-GB" sz="1400" dirty="0"/>
              <a:t>September </a:t>
            </a:r>
            <a:r>
              <a:rPr lang="en-GB" sz="1400" dirty="0" smtClean="0"/>
              <a:t>2019</a:t>
            </a:r>
            <a:endParaRPr lang="en-GB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628800"/>
            <a:ext cx="7560840" cy="414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776" y="-288032"/>
            <a:ext cx="8229600" cy="1052736"/>
          </a:xfrm>
        </p:spPr>
        <p:txBody>
          <a:bodyPr/>
          <a:lstStyle/>
          <a:p>
            <a:r>
              <a:rPr lang="en-GB" sz="3200" dirty="0"/>
              <a:t>Mathematics</a:t>
            </a:r>
          </a:p>
        </p:txBody>
      </p:sp>
      <p:sp>
        <p:nvSpPr>
          <p:cNvPr id="6" name="Text Box 16"/>
          <p:cNvSpPr txBox="1">
            <a:spLocks noGrp="1" noChangeArrowheads="1"/>
          </p:cNvSpPr>
          <p:nvPr>
            <p:ph idx="1"/>
          </p:nvPr>
        </p:nvSpPr>
        <p:spPr bwMode="auto">
          <a:xfrm>
            <a:off x="107504" y="763394"/>
            <a:ext cx="82296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dirty="0">
                <a:latin typeface="Century Gothic" pitchFamily="34" charset="0"/>
              </a:rPr>
              <a:t>Count to and across 100 from any </a:t>
            </a:r>
            <a:r>
              <a:rPr lang="en-GB" sz="1200" dirty="0" smtClean="0">
                <a:latin typeface="Century Gothic" pitchFamily="34" charset="0"/>
              </a:rPr>
              <a:t>number (forwards and backwards)</a:t>
            </a:r>
            <a:endParaRPr lang="en-GB" sz="1200" dirty="0"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GB" sz="1200" dirty="0">
                <a:latin typeface="Century Gothic" pitchFamily="34" charset="0"/>
              </a:rPr>
              <a:t>Count, read and write numbers to 100 in </a:t>
            </a:r>
            <a:r>
              <a:rPr lang="en-GB" sz="1200" dirty="0" smtClean="0">
                <a:latin typeface="Century Gothic" pitchFamily="34" charset="0"/>
              </a:rPr>
              <a:t>numerals and count in multiples of twos, fives and tens</a:t>
            </a:r>
            <a:endParaRPr lang="en-GB" sz="1200" dirty="0"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GB" sz="1200" dirty="0" smtClean="0">
                <a:latin typeface="Century Gothic" pitchFamily="34" charset="0"/>
              </a:rPr>
              <a:t>Identify </a:t>
            </a:r>
            <a:r>
              <a:rPr lang="en-GB" sz="1200" dirty="0">
                <a:latin typeface="Century Gothic" pitchFamily="34" charset="0"/>
              </a:rPr>
              <a:t>"one more" and "one </a:t>
            </a:r>
            <a:r>
              <a:rPr lang="en-GB" sz="1200" dirty="0" smtClean="0">
                <a:latin typeface="Century Gothic" pitchFamily="34" charset="0"/>
              </a:rPr>
              <a:t>less“</a:t>
            </a:r>
          </a:p>
          <a:p>
            <a:pPr>
              <a:spcBef>
                <a:spcPct val="50000"/>
              </a:spcBef>
            </a:pPr>
            <a:r>
              <a:rPr lang="en-GB" sz="1200" dirty="0" smtClean="0">
                <a:latin typeface="Century Gothic" pitchFamily="34" charset="0"/>
              </a:rPr>
              <a:t>Find and show numbers using </a:t>
            </a:r>
            <a:r>
              <a:rPr lang="en-GB" sz="1200" dirty="0" smtClean="0">
                <a:solidFill>
                  <a:srgbClr val="00B0F0"/>
                </a:solidFill>
                <a:latin typeface="Century Gothic" pitchFamily="34" charset="0"/>
              </a:rPr>
              <a:t>objects and pictures </a:t>
            </a:r>
            <a:r>
              <a:rPr lang="en-GB" sz="1200" dirty="0" smtClean="0">
                <a:latin typeface="Century Gothic" pitchFamily="34" charset="0"/>
              </a:rPr>
              <a:t>including the number line and use: equal to, more then, less then, most, least</a:t>
            </a:r>
          </a:p>
          <a:p>
            <a:pPr>
              <a:spcBef>
                <a:spcPct val="50000"/>
              </a:spcBef>
            </a:pPr>
            <a:r>
              <a:rPr lang="en-GB" sz="1200" dirty="0" smtClean="0">
                <a:latin typeface="Century Gothic" pitchFamily="34" charset="0"/>
              </a:rPr>
              <a:t>Read and write numbers from 1 to 20 in numerals and words</a:t>
            </a:r>
            <a:endParaRPr lang="en-GB" sz="1200" dirty="0"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GB" sz="1200" dirty="0" smtClean="0">
                <a:latin typeface="Century Gothic" pitchFamily="34" charset="0"/>
              </a:rPr>
              <a:t>Read, write and understand the symbols</a:t>
            </a:r>
            <a:r>
              <a:rPr lang="en-GB" sz="1200" dirty="0">
                <a:latin typeface="Century Gothic" pitchFamily="34" charset="0"/>
              </a:rPr>
              <a:t>: +, - and =</a:t>
            </a:r>
          </a:p>
          <a:p>
            <a:pPr>
              <a:spcBef>
                <a:spcPct val="50000"/>
              </a:spcBef>
            </a:pPr>
            <a:r>
              <a:rPr lang="en-GB" sz="1200" dirty="0" smtClean="0">
                <a:latin typeface="Century Gothic" pitchFamily="34" charset="0"/>
              </a:rPr>
              <a:t>Represent and use </a:t>
            </a:r>
            <a:r>
              <a:rPr lang="en-GB" sz="1200" dirty="0">
                <a:latin typeface="Century Gothic" pitchFamily="34" charset="0"/>
              </a:rPr>
              <a:t>number bonds and </a:t>
            </a:r>
            <a:r>
              <a:rPr lang="en-GB" sz="1200" dirty="0" smtClean="0">
                <a:latin typeface="Century Gothic" pitchFamily="34" charset="0"/>
              </a:rPr>
              <a:t>related subtraction </a:t>
            </a:r>
            <a:r>
              <a:rPr lang="en-GB" sz="1200" dirty="0">
                <a:latin typeface="Century Gothic" pitchFamily="34" charset="0"/>
              </a:rPr>
              <a:t>facts within 20</a:t>
            </a:r>
          </a:p>
          <a:p>
            <a:pPr>
              <a:spcBef>
                <a:spcPct val="50000"/>
              </a:spcBef>
            </a:pPr>
            <a:r>
              <a:rPr lang="en-GB" sz="1200" dirty="0" smtClean="0">
                <a:latin typeface="Century Gothic" pitchFamily="34" charset="0"/>
              </a:rPr>
              <a:t>Add </a:t>
            </a:r>
            <a:r>
              <a:rPr lang="en-GB" sz="1200" dirty="0">
                <a:latin typeface="Century Gothic" pitchFamily="34" charset="0"/>
              </a:rPr>
              <a:t>and subtract 1-digit and 2-digit numbers to 20, including </a:t>
            </a:r>
            <a:r>
              <a:rPr lang="en-GB" sz="1200" dirty="0" smtClean="0">
                <a:latin typeface="Century Gothic" pitchFamily="34" charset="0"/>
              </a:rPr>
              <a:t>zero</a:t>
            </a:r>
          </a:p>
          <a:p>
            <a:pPr>
              <a:spcBef>
                <a:spcPct val="50000"/>
              </a:spcBef>
            </a:pPr>
            <a:r>
              <a:rPr lang="en-GB" sz="1200" dirty="0" smtClean="0">
                <a:latin typeface="Century Gothic" pitchFamily="34" charset="0"/>
              </a:rPr>
              <a:t>Answer problems that use addition and subtraction, including missing number problems, </a:t>
            </a:r>
            <a:r>
              <a:rPr lang="en-GB" sz="1200" dirty="0" smtClean="0">
                <a:solidFill>
                  <a:srgbClr val="00B0F0"/>
                </a:solidFill>
                <a:latin typeface="Century Gothic" pitchFamily="34" charset="0"/>
              </a:rPr>
              <a:t>using objects and pictures</a:t>
            </a:r>
          </a:p>
          <a:p>
            <a:pPr>
              <a:spcBef>
                <a:spcPct val="50000"/>
              </a:spcBef>
            </a:pPr>
            <a:r>
              <a:rPr lang="en-GB" sz="1200" dirty="0" smtClean="0">
                <a:latin typeface="Century Gothic" pitchFamily="34" charset="0"/>
              </a:rPr>
              <a:t>To answer multiplication and division questions using </a:t>
            </a:r>
            <a:r>
              <a:rPr lang="en-GB" sz="1200" dirty="0" smtClean="0">
                <a:solidFill>
                  <a:srgbClr val="00B0F0"/>
                </a:solidFill>
                <a:latin typeface="Century Gothic" pitchFamily="34" charset="0"/>
              </a:rPr>
              <a:t>objects, pictures and other equipment</a:t>
            </a:r>
            <a:endParaRPr lang="en-GB" sz="1200" dirty="0">
              <a:solidFill>
                <a:srgbClr val="00B0F0"/>
              </a:solidFill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GB" sz="1200" dirty="0">
                <a:latin typeface="Century Gothic" pitchFamily="34" charset="0"/>
              </a:rPr>
              <a:t>Recognise, find and name a </a:t>
            </a:r>
            <a:r>
              <a:rPr lang="en-GB" sz="1200" dirty="0" smtClean="0">
                <a:latin typeface="Century Gothic" pitchFamily="34" charset="0"/>
              </a:rPr>
              <a:t>half and a quarter as equal parts of an object, shape or amount</a:t>
            </a:r>
            <a:endParaRPr lang="en-GB" sz="1200" dirty="0"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GB" sz="1200" dirty="0" smtClean="0">
                <a:latin typeface="Century Gothic" pitchFamily="34" charset="0"/>
              </a:rPr>
              <a:t>Compare, describe and solve practical problems for; lengths/heights, capacity, volume, time</a:t>
            </a:r>
          </a:p>
          <a:p>
            <a:pPr>
              <a:spcBef>
                <a:spcPct val="50000"/>
              </a:spcBef>
            </a:pPr>
            <a:r>
              <a:rPr lang="en-GB" sz="1200" dirty="0" smtClean="0">
                <a:latin typeface="Century Gothic" pitchFamily="34" charset="0"/>
              </a:rPr>
              <a:t>Measure </a:t>
            </a:r>
            <a:r>
              <a:rPr lang="en-GB" sz="1200" dirty="0">
                <a:latin typeface="Century Gothic" pitchFamily="34" charset="0"/>
              </a:rPr>
              <a:t>and begin to record length, mass, volume and time</a:t>
            </a:r>
          </a:p>
          <a:p>
            <a:pPr>
              <a:spcBef>
                <a:spcPct val="50000"/>
              </a:spcBef>
            </a:pPr>
            <a:r>
              <a:rPr lang="en-GB" sz="1200" dirty="0">
                <a:latin typeface="Century Gothic" pitchFamily="34" charset="0"/>
              </a:rPr>
              <a:t>Recognise and know the value of all coins and notes</a:t>
            </a:r>
          </a:p>
          <a:p>
            <a:pPr>
              <a:spcBef>
                <a:spcPct val="50000"/>
              </a:spcBef>
            </a:pPr>
            <a:r>
              <a:rPr lang="en-GB" sz="1200" dirty="0">
                <a:latin typeface="Century Gothic" pitchFamily="34" charset="0"/>
              </a:rPr>
              <a:t>Use language to sequence events in chronological order</a:t>
            </a:r>
          </a:p>
          <a:p>
            <a:pPr>
              <a:spcBef>
                <a:spcPct val="50000"/>
              </a:spcBef>
            </a:pPr>
            <a:r>
              <a:rPr lang="en-GB" sz="1200" dirty="0">
                <a:latin typeface="Century Gothic" pitchFamily="34" charset="0"/>
              </a:rPr>
              <a:t>Recognise and use language relating to </a:t>
            </a:r>
            <a:r>
              <a:rPr lang="en-GB" sz="1200" dirty="0" smtClean="0">
                <a:latin typeface="Century Gothic" pitchFamily="34" charset="0"/>
              </a:rPr>
              <a:t>dates, days of the week, weeks, months, years</a:t>
            </a:r>
            <a:endParaRPr lang="en-GB" sz="1200" dirty="0"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GB" sz="1200" dirty="0">
                <a:latin typeface="Century Gothic" pitchFamily="34" charset="0"/>
              </a:rPr>
              <a:t>Tell the time to </a:t>
            </a:r>
            <a:r>
              <a:rPr lang="en-GB" sz="1200" dirty="0" smtClean="0">
                <a:latin typeface="Century Gothic" pitchFamily="34" charset="0"/>
              </a:rPr>
              <a:t>the hour and half-past, </a:t>
            </a:r>
            <a:r>
              <a:rPr lang="en-GB" sz="1200" dirty="0">
                <a:latin typeface="Century Gothic" pitchFamily="34" charset="0"/>
              </a:rPr>
              <a:t>including drawing clocks</a:t>
            </a:r>
          </a:p>
          <a:p>
            <a:pPr>
              <a:spcBef>
                <a:spcPct val="50000"/>
              </a:spcBef>
            </a:pPr>
            <a:r>
              <a:rPr lang="en-GB" sz="1200" dirty="0">
                <a:latin typeface="Century Gothic" pitchFamily="34" charset="0"/>
              </a:rPr>
              <a:t>Recognise and name common 2-D shapes</a:t>
            </a:r>
          </a:p>
          <a:p>
            <a:pPr>
              <a:spcBef>
                <a:spcPct val="50000"/>
              </a:spcBef>
            </a:pPr>
            <a:r>
              <a:rPr lang="en-GB" sz="1200" dirty="0">
                <a:latin typeface="Century Gothic" pitchFamily="34" charset="0"/>
              </a:rPr>
              <a:t>Recognise and name common 3-D shapes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68575" y="6395705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5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GB" sz="3200" b="0" i="1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323528" y="260648"/>
            <a:ext cx="8651999" cy="179161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 does </a:t>
            </a:r>
            <a:r>
              <a:rPr kumimoji="0" lang="en-GB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Maths look like in Year 1?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	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400" u="sng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400" u="sng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400" u="sng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40198" y="6433778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  <p:pic>
        <p:nvPicPr>
          <p:cNvPr id="6" name="Content Placeholder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2736304" cy="180020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9" name="Picture 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293096"/>
            <a:ext cx="1266825" cy="1207135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1" name="Picture 10" descr="http://www.earlylearninghq.org.uk/wp-content/uploads/2014/04/Green-bottles-number-rhyme-preview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484784"/>
            <a:ext cx="1943100" cy="10077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647" y="3230880"/>
            <a:ext cx="1322705" cy="396240"/>
          </a:xfrm>
          <a:prstGeom prst="rect">
            <a:avLst/>
          </a:prstGeom>
          <a:noFill/>
        </p:spPr>
      </p:pic>
      <p:pic>
        <p:nvPicPr>
          <p:cNvPr id="13" name="Picture 12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140968"/>
            <a:ext cx="926465" cy="548640"/>
          </a:xfrm>
          <a:prstGeom prst="rect">
            <a:avLst/>
          </a:prstGeom>
          <a:noFill/>
        </p:spPr>
      </p:pic>
      <p:pic>
        <p:nvPicPr>
          <p:cNvPr id="14" name="Picture 1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29000"/>
            <a:ext cx="1440160" cy="1368152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5" name="Picture 14"/>
          <p:cNvPicPr/>
          <p:nvPr/>
        </p:nvPicPr>
        <p:blipFill>
          <a:blip r:embed="rId9"/>
          <a:stretch>
            <a:fillRect/>
          </a:stretch>
        </p:blipFill>
        <p:spPr>
          <a:xfrm>
            <a:off x="2483768" y="3140968"/>
            <a:ext cx="4493895" cy="864096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08104" y="4365104"/>
            <a:ext cx="3240360" cy="1321301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7" name="Picture 16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84784"/>
            <a:ext cx="1204595" cy="1228725"/>
          </a:xfrm>
          <a:prstGeom prst="rect">
            <a:avLst/>
          </a:prstGeom>
          <a:noFill/>
        </p:spPr>
      </p:pic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7596336" y="1700808"/>
            <a:ext cx="1200150" cy="7048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900">
                <a:solidFill>
                  <a:srgbClr val="000000"/>
                </a:solidFill>
                <a:effectLst/>
                <a:latin typeface="Arial"/>
                <a:ea typeface="Arial"/>
              </a:rPr>
              <a:t>6+5, I can split 5 into 4 and 1 to bridge through 10, 6+4+1</a:t>
            </a:r>
            <a:endParaRPr lang="en-GB" sz="1100">
              <a:solidFill>
                <a:srgbClr val="000000"/>
              </a:solidFill>
              <a:effectLst/>
              <a:latin typeface="Arial"/>
              <a:ea typeface="Arial"/>
            </a:endParaRPr>
          </a:p>
        </p:txBody>
      </p:sp>
      <p:pic>
        <p:nvPicPr>
          <p:cNvPr id="3" name="Picture 2" descr="Screen Shot 2018-09-18 at 20.54.32.png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5"/>
          <a:stretch/>
        </p:blipFill>
        <p:spPr>
          <a:xfrm rot="16200000">
            <a:off x="1082724" y="4397996"/>
            <a:ext cx="1397420" cy="277179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1143000"/>
          </a:xfrm>
        </p:spPr>
        <p:txBody>
          <a:bodyPr/>
          <a:lstStyle/>
          <a:p>
            <a:r>
              <a:rPr lang="en-GB" sz="3200" dirty="0"/>
              <a:t>End of Year 1 Phonics </a:t>
            </a:r>
            <a:br>
              <a:rPr lang="en-GB" sz="3200" dirty="0"/>
            </a:br>
            <a:r>
              <a:rPr lang="en-GB" sz="3200" dirty="0"/>
              <a:t>Screening Check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2040" y="1412776"/>
            <a:ext cx="3960440" cy="3528392"/>
          </a:xfrm>
        </p:spPr>
        <p:txBody>
          <a:bodyPr/>
          <a:lstStyle/>
          <a:p>
            <a:pPr algn="just"/>
            <a:r>
              <a:rPr lang="en-GB" sz="1600" dirty="0"/>
              <a:t>All children must undertake a phonics screening check at the end of Year 1. </a:t>
            </a:r>
            <a:endParaRPr lang="en-GB" sz="1600" dirty="0" smtClean="0"/>
          </a:p>
          <a:p>
            <a:pPr algn="just"/>
            <a:r>
              <a:rPr lang="en-GB" sz="1600" dirty="0"/>
              <a:t>L</a:t>
            </a:r>
            <a:r>
              <a:rPr lang="en-GB" sz="1600" dirty="0" smtClean="0"/>
              <a:t>ight</a:t>
            </a:r>
            <a:r>
              <a:rPr lang="en-GB" sz="1600" dirty="0"/>
              <a:t>-touch assessment to confirm whether individual </a:t>
            </a:r>
            <a:r>
              <a:rPr lang="en-GB" sz="1600" dirty="0" smtClean="0"/>
              <a:t>children </a:t>
            </a:r>
            <a:r>
              <a:rPr lang="en-GB" sz="1600" dirty="0"/>
              <a:t>have learnt phonic decoding to an appropriate standard. </a:t>
            </a:r>
            <a:endParaRPr lang="en-GB" sz="1600" dirty="0" smtClean="0"/>
          </a:p>
          <a:p>
            <a:pPr algn="just"/>
            <a:r>
              <a:rPr lang="en-GB" sz="1600" dirty="0" smtClean="0"/>
              <a:t>The </a:t>
            </a:r>
            <a:r>
              <a:rPr lang="en-GB" sz="1600" dirty="0"/>
              <a:t>purpose of the phonics screening check is to identify children who may need extra help so we can put support in place to improve their reading skills. </a:t>
            </a:r>
          </a:p>
          <a:p>
            <a:pPr algn="just">
              <a:lnSpc>
                <a:spcPct val="150000"/>
              </a:lnSpc>
            </a:pPr>
            <a:endParaRPr lang="en-GB" sz="700" dirty="0"/>
          </a:p>
          <a:p>
            <a:endParaRPr lang="en-GB" sz="1800" dirty="0"/>
          </a:p>
        </p:txBody>
      </p:sp>
      <p:pic>
        <p:nvPicPr>
          <p:cNvPr id="15364" name="Picture 4" descr="http://www.wahm-bam.org/wp-content/uploads/2012/02/PhonicsTestWord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412777"/>
            <a:ext cx="4204958" cy="302433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23528" y="5085184"/>
            <a:ext cx="85689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600" dirty="0" smtClean="0">
                <a:latin typeface="+mn-lt"/>
              </a:rPr>
              <a:t>The </a:t>
            </a:r>
            <a:r>
              <a:rPr lang="en-GB" sz="1600" dirty="0">
                <a:latin typeface="+mn-lt"/>
              </a:rPr>
              <a:t>phonics screening check consists of 40 words - 20 real words and 20 non-          words to test the children’s decoding skills. 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 smtClean="0">
                <a:latin typeface="+mn-lt"/>
              </a:rPr>
              <a:t>Parent phonics and phonics screening workshops TBC</a:t>
            </a:r>
            <a:endParaRPr lang="en-GB" sz="1600" dirty="0">
              <a:latin typeface="+mn-lt"/>
            </a:endParaRPr>
          </a:p>
          <a:p>
            <a:endParaRPr lang="en-GB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40477" y="6365001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1763688" y="6366088"/>
            <a:ext cx="4968254" cy="476250"/>
          </a:xfrm>
        </p:spPr>
        <p:txBody>
          <a:bodyPr/>
          <a:lstStyle/>
          <a:p>
            <a:r>
              <a:rPr lang="en-GB" dirty="0" smtClean="0"/>
              <a:t>Meet the Teacher September 2019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707904" y="260648"/>
            <a:ext cx="14695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+mj-lt"/>
              </a:rPr>
              <a:t>PATHS</a:t>
            </a:r>
            <a:endParaRPr lang="en-US" sz="3600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6136" y="3429000"/>
            <a:ext cx="2541817" cy="175385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27584" y="5517232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hlinkClick r:id="rId3"/>
              </a:rPr>
              <a:t>http://www.southwarkparkschool.co.uk/files/8914/4257/1460/</a:t>
            </a:r>
            <a:r>
              <a:rPr lang="en-US" sz="1400" dirty="0" smtClean="0">
                <a:hlinkClick r:id="rId3"/>
              </a:rPr>
              <a:t>Paths_parent_handout.pdf</a:t>
            </a:r>
            <a:endParaRPr lang="en-US" sz="1400" dirty="0" smtClean="0"/>
          </a:p>
          <a:p>
            <a:endParaRPr lang="en-US" sz="1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84" y="980728"/>
            <a:ext cx="1570360" cy="20662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83568" y="1196752"/>
            <a:ext cx="424847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+mn-lt"/>
              </a:rPr>
              <a:t>Supports Social </a:t>
            </a:r>
            <a:r>
              <a:rPr lang="en-US" dirty="0">
                <a:latin typeface="+mn-lt"/>
              </a:rPr>
              <a:t>and Emotional </a:t>
            </a:r>
            <a:r>
              <a:rPr lang="en-US" dirty="0" smtClean="0">
                <a:latin typeface="+mn-lt"/>
              </a:rPr>
              <a:t>Learning through </a:t>
            </a:r>
            <a:r>
              <a:rPr lang="en-US" dirty="0">
                <a:latin typeface="+mn-lt"/>
              </a:rPr>
              <a:t>the explicit teaching </a:t>
            </a:r>
            <a:r>
              <a:rPr lang="en-US" dirty="0" smtClean="0">
                <a:latin typeface="+mn-lt"/>
              </a:rPr>
              <a:t>of:</a:t>
            </a:r>
          </a:p>
          <a:p>
            <a:endParaRPr lang="en-US" dirty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+mn-lt"/>
              </a:rPr>
              <a:t>Self-</a:t>
            </a:r>
            <a:r>
              <a:rPr lang="en-US" dirty="0" smtClean="0">
                <a:latin typeface="+mn-lt"/>
              </a:rPr>
              <a:t>awareness</a:t>
            </a:r>
          </a:p>
          <a:p>
            <a:pPr marL="285750" indent="-285750">
              <a:buFont typeface="Arial"/>
              <a:buChar char="•"/>
            </a:pPr>
            <a:endParaRPr lang="en-US" dirty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latin typeface="+mn-lt"/>
              </a:rPr>
              <a:t>Self</a:t>
            </a:r>
            <a:r>
              <a:rPr lang="en-US" dirty="0">
                <a:latin typeface="+mn-lt"/>
              </a:rPr>
              <a:t>-</a:t>
            </a:r>
            <a:r>
              <a:rPr lang="en-US" dirty="0" smtClean="0">
                <a:latin typeface="+mn-lt"/>
              </a:rPr>
              <a:t>management</a:t>
            </a:r>
          </a:p>
          <a:p>
            <a:pPr marL="285750" indent="-285750">
              <a:buFont typeface="Arial"/>
              <a:buChar char="•"/>
            </a:pPr>
            <a:endParaRPr lang="en-US" dirty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+mn-lt"/>
              </a:rPr>
              <a:t>Social </a:t>
            </a:r>
            <a:r>
              <a:rPr lang="en-US" dirty="0" smtClean="0">
                <a:latin typeface="+mn-lt"/>
              </a:rPr>
              <a:t>awareness</a:t>
            </a:r>
          </a:p>
          <a:p>
            <a:pPr marL="285750" indent="-285750">
              <a:buFont typeface="Arial"/>
              <a:buChar char="•"/>
            </a:pPr>
            <a:endParaRPr lang="en-US" dirty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latin typeface="+mn-lt"/>
              </a:rPr>
              <a:t>Relationship skills</a:t>
            </a:r>
          </a:p>
          <a:p>
            <a:pPr marL="285750" indent="-285750">
              <a:buFont typeface="Arial"/>
              <a:buChar char="•"/>
            </a:pPr>
            <a:endParaRPr lang="en-US" dirty="0" smtClean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latin typeface="+mn-lt"/>
              </a:rPr>
              <a:t>Responsible </a:t>
            </a:r>
            <a:r>
              <a:rPr lang="en-US" dirty="0">
                <a:latin typeface="+mn-lt"/>
              </a:rPr>
              <a:t>decision </a:t>
            </a:r>
            <a:r>
              <a:rPr lang="en-US" dirty="0" smtClean="0">
                <a:latin typeface="+mn-lt"/>
              </a:rPr>
              <a:t>making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1772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27584" y="404664"/>
            <a:ext cx="7302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Focus on the positive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188" y="1482353"/>
            <a:ext cx="6667500" cy="46005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626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115616" y="188640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/>
              <a:t>Behaviour</a:t>
            </a:r>
            <a:endParaRPr lang="en-GB" sz="40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196752"/>
            <a:ext cx="81369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dirty="0" smtClean="0"/>
              <a:t>Policy available on the website, please have a look.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We monitor and log all behaviour incidents 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You will be contacted if your child is sent to a linked class or is involved in a serious incident.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Feel free to make an appointment with me or with Leadership if you have any concerns about a child’s behaviour.  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078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188640"/>
            <a:ext cx="6984776" cy="578619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+mj-lt"/>
              </a:rPr>
              <a:t>Cakes on Birthdays</a:t>
            </a:r>
          </a:p>
          <a:p>
            <a:endParaRPr lang="en-GB" sz="3200" dirty="0">
              <a:latin typeface="+mj-lt"/>
            </a:endParaRPr>
          </a:p>
          <a:p>
            <a:r>
              <a:rPr lang="en-GB" sz="3200" dirty="0" smtClean="0">
                <a:latin typeface="+mj-lt"/>
              </a:rPr>
              <a:t>Due to allergies and time constraints, we ask that if you wish to give out birthday cakes or party bags on your child’s birthday you do </a:t>
            </a:r>
          </a:p>
          <a:p>
            <a:r>
              <a:rPr lang="en-GB" sz="3200" dirty="0" smtClean="0">
                <a:latin typeface="+mj-lt"/>
              </a:rPr>
              <a:t>this after school on </a:t>
            </a:r>
          </a:p>
          <a:p>
            <a:r>
              <a:rPr lang="en-GB" sz="3200" dirty="0" smtClean="0">
                <a:latin typeface="+mj-lt"/>
              </a:rPr>
              <a:t>the playground so </a:t>
            </a:r>
          </a:p>
          <a:p>
            <a:r>
              <a:rPr lang="en-GB" sz="3200" dirty="0" smtClean="0">
                <a:latin typeface="+mj-lt"/>
              </a:rPr>
              <a:t>that parents/ carers </a:t>
            </a:r>
          </a:p>
          <a:p>
            <a:r>
              <a:rPr lang="en-GB" sz="3200" dirty="0" smtClean="0">
                <a:latin typeface="+mj-lt"/>
              </a:rPr>
              <a:t>can give consent.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9055">
            <a:off x="4897372" y="3096163"/>
            <a:ext cx="4058736" cy="293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6718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1268760"/>
          </a:xfrm>
        </p:spPr>
        <p:txBody>
          <a:bodyPr/>
          <a:lstStyle/>
          <a:p>
            <a:r>
              <a:rPr lang="en-GB" dirty="0"/>
              <a:t>Home Learning 	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idx="1"/>
          </p:nvPr>
        </p:nvSpPr>
        <p:spPr bwMode="auto">
          <a:xfrm>
            <a:off x="323528" y="1241079"/>
            <a:ext cx="8229600" cy="46397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indent="0">
              <a:spcBef>
                <a:spcPct val="50000"/>
              </a:spcBef>
              <a:buNone/>
            </a:pPr>
            <a:endParaRPr lang="en-GB" sz="1600" b="1" dirty="0" smtClean="0">
              <a:solidFill>
                <a:srgbClr val="0070C0"/>
              </a:solidFill>
              <a:latin typeface="Century Gothic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en-GB" sz="1600" b="1" dirty="0" smtClean="0">
                <a:solidFill>
                  <a:srgbClr val="0070C0"/>
                </a:solidFill>
                <a:latin typeface="Century Gothic" pitchFamily="34" charset="0"/>
              </a:rPr>
              <a:t>Reading</a:t>
            </a:r>
            <a:endParaRPr lang="en-GB" sz="1600" b="1" dirty="0">
              <a:solidFill>
                <a:srgbClr val="0070C0"/>
              </a:solidFill>
              <a:latin typeface="Century Gothic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en-GB" sz="1200" dirty="0">
                <a:latin typeface="Century Gothic" pitchFamily="34" charset="0"/>
              </a:rPr>
              <a:t>Children will bring home </a:t>
            </a:r>
            <a:r>
              <a:rPr lang="en-GB" sz="1200" dirty="0" smtClean="0">
                <a:latin typeface="Century Gothic" pitchFamily="34" charset="0"/>
              </a:rPr>
              <a:t>3 </a:t>
            </a:r>
            <a:r>
              <a:rPr lang="en-GB" sz="1200" dirty="0">
                <a:latin typeface="Century Gothic" pitchFamily="34" charset="0"/>
              </a:rPr>
              <a:t>reading books each week – </a:t>
            </a:r>
            <a:r>
              <a:rPr lang="en-GB" sz="1200" dirty="0" smtClean="0">
                <a:latin typeface="Century Gothic" pitchFamily="34" charset="0"/>
              </a:rPr>
              <a:t>2 Reading books and 1 picture book </a:t>
            </a:r>
            <a:r>
              <a:rPr lang="en-GB" sz="1200" dirty="0">
                <a:latin typeface="Century Gothic" pitchFamily="34" charset="0"/>
              </a:rPr>
              <a:t>chosen from the school library.  The </a:t>
            </a:r>
            <a:r>
              <a:rPr lang="en-GB" sz="1200" dirty="0" smtClean="0">
                <a:latin typeface="Century Gothic" pitchFamily="34" charset="0"/>
              </a:rPr>
              <a:t>reading </a:t>
            </a:r>
            <a:r>
              <a:rPr lang="en-GB" sz="1200" dirty="0">
                <a:latin typeface="Century Gothic" pitchFamily="34" charset="0"/>
              </a:rPr>
              <a:t>books will range from stories, poems, non-fiction and play scripts to provide children with a wide coverage of texts. Please comment in your child’s reading record weekly. </a:t>
            </a:r>
          </a:p>
          <a:p>
            <a:pPr marL="0" indent="0">
              <a:spcBef>
                <a:spcPct val="50000"/>
              </a:spcBef>
              <a:buNone/>
            </a:pPr>
            <a:endParaRPr lang="en-GB" sz="900" dirty="0">
              <a:latin typeface="Century Gothic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en-GB" sz="1600" b="1" dirty="0">
                <a:solidFill>
                  <a:srgbClr val="0070C0"/>
                </a:solidFill>
                <a:latin typeface="Century Gothic" pitchFamily="34" charset="0"/>
              </a:rPr>
              <a:t>Spellings and Sounds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sz="1200" dirty="0">
                <a:latin typeface="Century Gothic" pitchFamily="34" charset="0"/>
              </a:rPr>
              <a:t>Children will be given </a:t>
            </a:r>
            <a:r>
              <a:rPr lang="en-GB" sz="1200" dirty="0" smtClean="0">
                <a:latin typeface="Century Gothic" pitchFamily="34" charset="0"/>
              </a:rPr>
              <a:t>high frequency words/sounds from their Phonics </a:t>
            </a:r>
            <a:r>
              <a:rPr lang="en-GB" sz="1200" dirty="0">
                <a:latin typeface="Century Gothic" pitchFamily="34" charset="0"/>
              </a:rPr>
              <a:t>and Spelling lessons each week. The children need to practice reading and spelling the words provided. </a:t>
            </a:r>
            <a:endParaRPr lang="en-GB" sz="1200" dirty="0" smtClean="0">
              <a:latin typeface="Century Gothic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endParaRPr lang="en-GB" sz="1200" dirty="0" smtClean="0">
              <a:latin typeface="Century Gothic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600" b="1" dirty="0" smtClean="0">
                <a:solidFill>
                  <a:srgbClr val="0070C0"/>
                </a:solidFill>
                <a:latin typeface="Century Gothic" pitchFamily="34" charset="0"/>
              </a:rPr>
              <a:t>Maths</a:t>
            </a:r>
            <a:endParaRPr lang="en-GB" sz="1600" b="1" dirty="0">
              <a:solidFill>
                <a:srgbClr val="0070C0"/>
              </a:solidFill>
              <a:latin typeface="Century Gothic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200" dirty="0" smtClean="0">
                <a:latin typeface="Century Gothic" pitchFamily="34" charset="0"/>
              </a:rPr>
              <a:t>Details of the weeks learning will be sent home for you to consolidate at home.  E.g. number bonds practice.</a:t>
            </a:r>
          </a:p>
          <a:p>
            <a:pPr marL="0" indent="0">
              <a:spcBef>
                <a:spcPts val="0"/>
              </a:spcBef>
              <a:buNone/>
            </a:pPr>
            <a:endParaRPr lang="en-GB" sz="1200" b="1" dirty="0" smtClean="0">
              <a:solidFill>
                <a:srgbClr val="0070C0"/>
              </a:solidFill>
              <a:latin typeface="Century Gothic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GB" sz="1200" b="1" dirty="0">
              <a:solidFill>
                <a:srgbClr val="0070C0"/>
              </a:solidFill>
              <a:latin typeface="Century Gothic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600" b="1" dirty="0" smtClean="0">
                <a:solidFill>
                  <a:srgbClr val="0070C0"/>
                </a:solidFill>
                <a:latin typeface="Century Gothic" pitchFamily="34" charset="0"/>
              </a:rPr>
              <a:t>Creative Home Learning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sz="1200" dirty="0" smtClean="0">
                <a:latin typeface="Century Gothic" pitchFamily="34" charset="0"/>
              </a:rPr>
              <a:t>At times throughout the year, children will </a:t>
            </a:r>
            <a:r>
              <a:rPr lang="en-GB" sz="1200" dirty="0">
                <a:latin typeface="Century Gothic" pitchFamily="34" charset="0"/>
              </a:rPr>
              <a:t>have the opportunity to undertake a creative piece of home learning based on our </a:t>
            </a:r>
            <a:r>
              <a:rPr lang="en-GB" sz="1200" dirty="0" smtClean="0">
                <a:latin typeface="Century Gothic" pitchFamily="34" charset="0"/>
              </a:rPr>
              <a:t>class projects. </a:t>
            </a:r>
            <a:r>
              <a:rPr lang="en-GB" sz="1200" dirty="0">
                <a:latin typeface="Century Gothic" pitchFamily="34" charset="0"/>
              </a:rPr>
              <a:t>This </a:t>
            </a:r>
            <a:r>
              <a:rPr lang="en-GB" sz="1200" dirty="0" smtClean="0">
                <a:latin typeface="Century Gothic" pitchFamily="34" charset="0"/>
              </a:rPr>
              <a:t>could </a:t>
            </a:r>
            <a:r>
              <a:rPr lang="en-GB" sz="1200" dirty="0">
                <a:latin typeface="Century Gothic" pitchFamily="34" charset="0"/>
              </a:rPr>
              <a:t>be creating a poster or designing and making a model which the children can then share with the class as part of their show and tell. </a:t>
            </a:r>
            <a:endParaRPr lang="en-GB" sz="1200" b="1" dirty="0">
              <a:solidFill>
                <a:srgbClr val="0070C0"/>
              </a:solidFill>
              <a:latin typeface="Century Gothic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endParaRPr lang="en-GB" sz="1200" b="1" dirty="0" smtClean="0">
              <a:solidFill>
                <a:srgbClr val="0070C0"/>
              </a:solidFill>
              <a:latin typeface="Century Gothic" pitchFamily="34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6343" y="6381750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88423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76672"/>
            <a:ext cx="8712968" cy="706090"/>
          </a:xfrm>
        </p:spPr>
        <p:txBody>
          <a:bodyPr/>
          <a:lstStyle/>
          <a:p>
            <a:r>
              <a:rPr lang="en-GB" dirty="0"/>
              <a:t>Useful Websites and Information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23528" y="1484784"/>
            <a:ext cx="8363272" cy="4525963"/>
          </a:xfrm>
        </p:spPr>
        <p:txBody>
          <a:bodyPr/>
          <a:lstStyle/>
          <a:p>
            <a:pPr>
              <a:buNone/>
            </a:pPr>
            <a:endParaRPr lang="en-GB" sz="2000" dirty="0" smtClean="0">
              <a:latin typeface="Century Gothic" pitchFamily="34" charset="0"/>
            </a:endParaRPr>
          </a:p>
          <a:p>
            <a:r>
              <a:rPr lang="en-GB" sz="2000" dirty="0" smtClean="0">
                <a:latin typeface="Century Gothic" pitchFamily="34" charset="0"/>
              </a:rPr>
              <a:t>For more information on the Phonics Screening Check: </a:t>
            </a:r>
            <a:r>
              <a:rPr lang="en-GB" sz="2000" dirty="0" smtClean="0">
                <a:solidFill>
                  <a:srgbClr val="0070C0"/>
                </a:solidFill>
                <a:latin typeface="Century Gothic" pitchFamily="34" charset="0"/>
                <a:hlinkClick r:id="rId3"/>
              </a:rPr>
              <a:t>www.education.gov.uk</a:t>
            </a:r>
            <a:r>
              <a:rPr lang="en-GB" sz="2000" dirty="0" smtClean="0">
                <a:solidFill>
                  <a:srgbClr val="0070C0"/>
                </a:solidFill>
                <a:latin typeface="Century Gothic" pitchFamily="34" charset="0"/>
              </a:rPr>
              <a:t> </a:t>
            </a:r>
          </a:p>
          <a:p>
            <a:endParaRPr lang="en-GB" sz="2000" dirty="0" smtClean="0">
              <a:latin typeface="Century Gothic" pitchFamily="34" charset="0"/>
            </a:endParaRPr>
          </a:p>
          <a:p>
            <a:r>
              <a:rPr lang="en-GB" sz="2000" dirty="0" smtClean="0">
                <a:latin typeface="Century Gothic" pitchFamily="34" charset="0"/>
              </a:rPr>
              <a:t>For activities and games to improve reading and phonics:</a:t>
            </a:r>
          </a:p>
          <a:p>
            <a:pPr>
              <a:buNone/>
            </a:pPr>
            <a:r>
              <a:rPr lang="en-GB" sz="2000" dirty="0" smtClean="0">
                <a:latin typeface="Century Gothic" pitchFamily="34" charset="0"/>
              </a:rPr>
              <a:t>	</a:t>
            </a:r>
            <a:r>
              <a:rPr lang="en-GB" sz="2000" dirty="0" smtClean="0">
                <a:latin typeface="Century Gothic" pitchFamily="34" charset="0"/>
                <a:hlinkClick r:id="rId4"/>
              </a:rPr>
              <a:t>http://www.teachyourmonstertoread.com/</a:t>
            </a:r>
            <a:endParaRPr lang="en-GB" sz="2000" dirty="0" smtClean="0">
              <a:latin typeface="Century Gothic" pitchFamily="34" charset="0"/>
            </a:endParaRPr>
          </a:p>
          <a:p>
            <a:endParaRPr lang="en-GB" sz="2000" dirty="0" smtClean="0">
              <a:latin typeface="Century Gothic" pitchFamily="34" charset="0"/>
            </a:endParaRPr>
          </a:p>
          <a:p>
            <a:r>
              <a:rPr lang="en-GB" sz="2000" dirty="0" smtClean="0">
                <a:latin typeface="Century Gothic" pitchFamily="34" charset="0"/>
              </a:rPr>
              <a:t>BBC </a:t>
            </a:r>
            <a:r>
              <a:rPr lang="en-GB" sz="2000" dirty="0" err="1" smtClean="0">
                <a:latin typeface="Century Gothic" pitchFamily="34" charset="0"/>
              </a:rPr>
              <a:t>Bitesize</a:t>
            </a:r>
            <a:r>
              <a:rPr lang="en-GB" sz="2000" dirty="0" smtClean="0">
                <a:latin typeface="Century Gothic" pitchFamily="34" charset="0"/>
              </a:rPr>
              <a:t>: Videos that support many parts of the curriculum</a:t>
            </a:r>
          </a:p>
          <a:p>
            <a:pPr>
              <a:buNone/>
            </a:pPr>
            <a:r>
              <a:rPr lang="en-GB" sz="2000" dirty="0" smtClean="0">
                <a:latin typeface="Century Gothic" pitchFamily="34" charset="0"/>
              </a:rPr>
              <a:t>	</a:t>
            </a:r>
            <a:r>
              <a:rPr lang="en-GB" sz="2000" dirty="0" smtClean="0">
                <a:latin typeface="Century Gothic" pitchFamily="34" charset="0"/>
                <a:hlinkClick r:id="rId5"/>
              </a:rPr>
              <a:t>http://www.bbc.co.uk/education</a:t>
            </a:r>
            <a:endParaRPr lang="en-GB" sz="2000" dirty="0" smtClean="0">
              <a:latin typeface="Century Gothic" pitchFamily="34" charset="0"/>
            </a:endParaRPr>
          </a:p>
          <a:p>
            <a:pPr>
              <a:buNone/>
            </a:pPr>
            <a:endParaRPr lang="en-GB" sz="2000" dirty="0" smtClean="0">
              <a:latin typeface="Century Gothic" pitchFamily="34" charset="0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163" y="6420322"/>
            <a:ext cx="3832002" cy="476250"/>
          </a:xfrm>
        </p:spPr>
        <p:txBody>
          <a:bodyPr/>
          <a:lstStyle/>
          <a:p>
            <a:r>
              <a:rPr lang="en-GB" sz="1400" dirty="0"/>
              <a:t>Meet the </a:t>
            </a:r>
            <a:r>
              <a:rPr lang="en-GB" sz="1400" dirty="0" smtClean="0"/>
              <a:t>Teacher </a:t>
            </a:r>
            <a:r>
              <a:rPr lang="en-GB" sz="1400" dirty="0"/>
              <a:t>September </a:t>
            </a:r>
            <a:r>
              <a:rPr lang="en-GB" sz="1400" dirty="0" smtClean="0"/>
              <a:t>2019</a:t>
            </a:r>
            <a:endParaRPr lang="en-GB" sz="1400" dirty="0"/>
          </a:p>
        </p:txBody>
      </p:sp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76470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Internet Safety</a:t>
            </a:r>
            <a:endParaRPr lang="en-GB" dirty="0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88640"/>
            <a:ext cx="7200800" cy="54006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95462" y="5728598"/>
            <a:ext cx="816497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Also check the school websites for updates and links from the borough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883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GB" sz="4000" dirty="0">
                <a:solidFill>
                  <a:schemeClr val="tx2"/>
                </a:solidFill>
                <a:latin typeface="Century Gothic" pitchFamily="34" charset="0"/>
              </a:rPr>
              <a:t>Home School Agreement 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9512" y="1386354"/>
            <a:ext cx="8784976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To help my child get the most out of their time at Kew Riverside I will always try to: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See that my child comes to school each day by </a:t>
            </a:r>
            <a:r>
              <a:rPr kumimoji="0" lang="en-GB" sz="17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8.55 </a:t>
            </a: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am and is collected at </a:t>
            </a:r>
            <a:r>
              <a:rPr kumimoji="0" lang="en-GB" sz="17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3.15      </a:t>
            </a: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pm.</a:t>
            </a:r>
            <a:endParaRPr kumimoji="0" lang="en-GB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Encourage my child to follow the Golden Rules.</a:t>
            </a:r>
            <a:endParaRPr kumimoji="0" lang="en-GB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Encourage my child to read stories and fact books from school as often as possible.</a:t>
            </a:r>
            <a:endParaRPr kumimoji="0" lang="en-GB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Support my child with </a:t>
            </a:r>
            <a:r>
              <a:rPr lang="en-GB" sz="1700" dirty="0" smtClean="0">
                <a:solidFill>
                  <a:srgbClr val="000000"/>
                </a:solidFill>
                <a:latin typeface="Century Gothic" pitchFamily="34" charset="0"/>
                <a:ea typeface="Calibri" pitchFamily="34" charset="0"/>
              </a:rPr>
              <a:t>learning at home.</a:t>
            </a:r>
            <a:endParaRPr kumimoji="0" lang="en-GB" sz="17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itchFamily="34" charset="0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Make sure my child goes to bed at a reasonable time.</a:t>
            </a:r>
            <a:endParaRPr kumimoji="0" lang="en-GB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Keep up-to-date with what is happening at school (e.g. by reading the </a:t>
            </a:r>
            <a:r>
              <a:rPr kumimoji="0" lang="en-GB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Bulletin</a:t>
            </a: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).</a:t>
            </a:r>
            <a:endParaRPr kumimoji="0" lang="en-GB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Attend parents evenings and other sessions offered by the school to inform me about my child’s learning.</a:t>
            </a:r>
            <a:endParaRPr kumimoji="0" lang="en-GB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Inform the school promptly if my child is unwell.</a:t>
            </a:r>
            <a:endParaRPr kumimoji="0" lang="en-GB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If you have any questions/concerns about your child’s learning please speak to </a:t>
            </a:r>
            <a:r>
              <a:rPr kumimoji="0" lang="en-GB" sz="17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t</a:t>
            </a:r>
            <a:r>
              <a:rPr kumimoji="0" lang="en-GB" sz="1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itchFamily="34" charset="0"/>
                <a:ea typeface="Calibri" pitchFamily="34" charset="0"/>
              </a:rPr>
              <a:t>he class teacher. </a:t>
            </a:r>
          </a:p>
          <a:p>
            <a:pPr lvl="0" eaLnBrk="0" hangingPunct="0">
              <a:buFont typeface="Arial" pitchFamily="34" charset="0"/>
              <a:buChar char="•"/>
            </a:pPr>
            <a:r>
              <a:rPr lang="en-GB" sz="1700" dirty="0">
                <a:solidFill>
                  <a:srgbClr val="000000"/>
                </a:solidFill>
                <a:latin typeface="Century Gothic" pitchFamily="34" charset="0"/>
                <a:ea typeface="Calibri" pitchFamily="34" charset="0"/>
              </a:rPr>
              <a:t>Help my child wear the right uniform and </a:t>
            </a:r>
            <a:r>
              <a:rPr lang="en-GB" sz="1700" dirty="0" smtClean="0">
                <a:solidFill>
                  <a:srgbClr val="000000"/>
                </a:solidFill>
                <a:latin typeface="Century Gothic" pitchFamily="34" charset="0"/>
                <a:ea typeface="Calibri" pitchFamily="34" charset="0"/>
              </a:rPr>
              <a:t>wear </a:t>
            </a:r>
            <a:r>
              <a:rPr lang="en-GB" sz="1700" dirty="0">
                <a:solidFill>
                  <a:srgbClr val="000000"/>
                </a:solidFill>
                <a:latin typeface="Century Gothic" pitchFamily="34" charset="0"/>
                <a:ea typeface="Calibri" pitchFamily="34" charset="0"/>
              </a:rPr>
              <a:t>their PE kit </a:t>
            </a:r>
            <a:r>
              <a:rPr lang="en-GB" sz="1700" dirty="0" smtClean="0">
                <a:solidFill>
                  <a:srgbClr val="000000"/>
                </a:solidFill>
                <a:latin typeface="Century Gothic" pitchFamily="34" charset="0"/>
                <a:ea typeface="Calibri" pitchFamily="34" charset="0"/>
              </a:rPr>
              <a:t>on Tuesdays.</a:t>
            </a:r>
            <a:endParaRPr lang="en-GB" sz="1700" dirty="0">
              <a:solidFill>
                <a:srgbClr val="000000"/>
              </a:solidFill>
              <a:latin typeface="Century Gothic" pitchFamily="34" charset="0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GB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55999" y="6381750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9429" y="1700808"/>
            <a:ext cx="8748712" cy="1143000"/>
          </a:xfrm>
        </p:spPr>
        <p:txBody>
          <a:bodyPr/>
          <a:lstStyle/>
          <a:p>
            <a:r>
              <a:rPr lang="en-GB" sz="3200" dirty="0"/>
              <a:t>Any Questions</a:t>
            </a:r>
            <a:r>
              <a:rPr lang="en-GB" sz="4000" dirty="0"/>
              <a:t>?</a:t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endParaRPr lang="en-GB" sz="2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27784" y="6401717"/>
            <a:ext cx="3832002" cy="476250"/>
          </a:xfrm>
        </p:spPr>
        <p:txBody>
          <a:bodyPr/>
          <a:lstStyle/>
          <a:p>
            <a:r>
              <a:rPr lang="en-GB" sz="1400" dirty="0" smtClean="0"/>
              <a:t>Meet the Teacher September 2019</a:t>
            </a:r>
            <a:endParaRPr lang="en-GB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5775" y="1628761"/>
            <a:ext cx="4552004" cy="339995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entury Gothic"/>
        <a:ea typeface=""/>
        <a:cs typeface="Arial"/>
      </a:majorFont>
      <a:minorFont>
        <a:latin typeface="Century Gothic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2042</TotalTime>
  <Words>1913</Words>
  <Application>Microsoft Office PowerPoint</Application>
  <PresentationFormat>On-screen Show (4:3)</PresentationFormat>
  <Paragraphs>371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Century Gothic</vt:lpstr>
      <vt:lpstr>MS Mincho</vt:lpstr>
      <vt:lpstr>NTPreCursivefk normal</vt:lpstr>
      <vt:lpstr>Times New Roman</vt:lpstr>
      <vt:lpstr>Default Design</vt:lpstr>
      <vt:lpstr>Welcome to Zebra’s Meet The Teacher Evening! </vt:lpstr>
      <vt:lpstr> Overview of the evening   </vt:lpstr>
      <vt:lpstr>Year 1</vt:lpstr>
      <vt:lpstr>Curriculum</vt:lpstr>
      <vt:lpstr>PowerPoint Presentation</vt:lpstr>
      <vt:lpstr>Topics and Trips 2017-18 2018 – 19 TBC</vt:lpstr>
      <vt:lpstr>PowerPoint Presentation</vt:lpstr>
      <vt:lpstr>English</vt:lpstr>
      <vt:lpstr>English (Cont.)</vt:lpstr>
      <vt:lpstr>What does writing look like in Year 1?</vt:lpstr>
      <vt:lpstr>Mathematics</vt:lpstr>
      <vt:lpstr>PowerPoint Presentation</vt:lpstr>
      <vt:lpstr>End of Year 1 Phonics  Screening Check </vt:lpstr>
      <vt:lpstr>PowerPoint Presentation</vt:lpstr>
      <vt:lpstr>PowerPoint Presentation</vt:lpstr>
      <vt:lpstr>PowerPoint Presentation</vt:lpstr>
      <vt:lpstr>PowerPoint Presentation</vt:lpstr>
      <vt:lpstr>Home Learning  </vt:lpstr>
      <vt:lpstr>Useful Websites and Information</vt:lpstr>
      <vt:lpstr>PowerPoint Presentation</vt:lpstr>
      <vt:lpstr>PowerPoint Presentation</vt:lpstr>
      <vt:lpstr>Any Questions?      </vt:lpstr>
    </vt:vector>
  </TitlesOfParts>
  <Company>Chase Bridge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Michael Dillon</dc:creator>
  <cp:lastModifiedBy>H Bull</cp:lastModifiedBy>
  <cp:revision>189</cp:revision>
  <cp:lastPrinted>2018-09-19T16:01:21Z</cp:lastPrinted>
  <dcterms:created xsi:type="dcterms:W3CDTF">2013-09-04T20:43:41Z</dcterms:created>
  <dcterms:modified xsi:type="dcterms:W3CDTF">2019-09-18T12:40:49Z</dcterms:modified>
</cp:coreProperties>
</file>