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6" r:id="rId5"/>
    <p:sldId id="301" r:id="rId6"/>
    <p:sldId id="366" r:id="rId7"/>
    <p:sldId id="372" r:id="rId8"/>
    <p:sldId id="371" r:id="rId9"/>
    <p:sldId id="376" r:id="rId10"/>
    <p:sldId id="387" r:id="rId11"/>
    <p:sldId id="373" r:id="rId12"/>
    <p:sldId id="377" r:id="rId13"/>
    <p:sldId id="374" r:id="rId14"/>
    <p:sldId id="378" r:id="rId15"/>
    <p:sldId id="375" r:id="rId16"/>
    <p:sldId id="379" r:id="rId17"/>
    <p:sldId id="355" r:id="rId18"/>
    <p:sldId id="381" r:id="rId19"/>
    <p:sldId id="380" r:id="rId20"/>
    <p:sldId id="382" r:id="rId21"/>
    <p:sldId id="384" r:id="rId22"/>
    <p:sldId id="385" r:id="rId23"/>
    <p:sldId id="386" r:id="rId2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99FF"/>
    <a:srgbClr val="CC66FF"/>
    <a:srgbClr val="ECD9FF"/>
    <a:srgbClr val="DBB7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361" autoAdjust="0"/>
    <p:restoredTop sz="94660"/>
  </p:normalViewPr>
  <p:slideViewPr>
    <p:cSldViewPr snapToGrid="0">
      <p:cViewPr varScale="1">
        <p:scale>
          <a:sx n="72" d="100"/>
          <a:sy n="72" d="100"/>
        </p:scale>
        <p:origin x="1332"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C43C518-2E58-4E98-8F61-29A47E1D445A}" type="datetimeFigureOut">
              <a:rPr lang="en-GB" smtClean="0"/>
              <a:t>04/01/2019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12686816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43C518-2E58-4E98-8F61-29A47E1D445A}" type="datetimeFigureOut">
              <a:rPr lang="en-GB" smtClean="0"/>
              <a:t>04/01/2019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40117486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43C518-2E58-4E98-8F61-29A47E1D445A}" type="datetimeFigureOut">
              <a:rPr lang="en-GB" smtClean="0"/>
              <a:t>04/01/2019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33039993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43C518-2E58-4E98-8F61-29A47E1D445A}" type="datetimeFigureOut">
              <a:rPr lang="en-GB" smtClean="0"/>
              <a:t>04/01/2019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42146660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C43C518-2E58-4E98-8F61-29A47E1D445A}" type="datetimeFigureOut">
              <a:rPr lang="en-GB" smtClean="0"/>
              <a:t>04/01/2019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681169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C43C518-2E58-4E98-8F61-29A47E1D445A}" type="datetimeFigureOut">
              <a:rPr lang="en-GB" smtClean="0"/>
              <a:t>04/01/2019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30931389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C43C518-2E58-4E98-8F61-29A47E1D445A}" type="datetimeFigureOut">
              <a:rPr lang="en-GB" smtClean="0"/>
              <a:t>04/01/2019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13213319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C43C518-2E58-4E98-8F61-29A47E1D445A}" type="datetimeFigureOut">
              <a:rPr lang="en-GB" smtClean="0"/>
              <a:t>04/01/2019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2328380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C43C518-2E58-4E98-8F61-29A47E1D445A}" type="datetimeFigureOut">
              <a:rPr lang="en-GB" smtClean="0"/>
              <a:t>04/01/2019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31310637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C43C518-2E58-4E98-8F61-29A47E1D445A}" type="datetimeFigureOut">
              <a:rPr lang="en-GB" smtClean="0"/>
              <a:t>04/01/2019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40387609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C43C518-2E58-4E98-8F61-29A47E1D445A}" type="datetimeFigureOut">
              <a:rPr lang="en-GB" smtClean="0"/>
              <a:t>04/01/2019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42458489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43C518-2E58-4E98-8F61-29A47E1D445A}" type="datetimeFigureOut">
              <a:rPr lang="en-GB" smtClean="0"/>
              <a:t>04/01/2019</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B0018D-5503-4B9E-8996-530C5B2D4BAD}" type="slidenum">
              <a:rPr lang="en-GB" smtClean="0"/>
              <a:t>‹#›</a:t>
            </a:fld>
            <a:endParaRPr lang="en-GB"/>
          </a:p>
        </p:txBody>
      </p:sp>
    </p:spTree>
    <p:extLst>
      <p:ext uri="{BB962C8B-B14F-4D97-AF65-F5344CB8AC3E}">
        <p14:creationId xmlns:p14="http://schemas.microsoft.com/office/powerpoint/2010/main" val="425241140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hyperlink" Target="https://classroomsecrets.co.uk/subtract-2-digits-2-year-2-addition-subtraction-resource-pack" TargetMode="External"/><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hyperlink" Target="https://classroomsecrets.co.uk/category/maths/year-2/autumn-block-2-addition-and-subtraction-year-2/" TargetMode="External"/><Relationship Id="rId5" Type="http://schemas.openxmlformats.org/officeDocument/2006/relationships/hyperlink" Target="https://classroomsecrets.co.uk/content-domain-filter/?fwp_contentdomain=2c4" TargetMode="External"/><Relationship Id="rId4" Type="http://schemas.openxmlformats.org/officeDocument/2006/relationships/hyperlink" Target="https://classroomsecrets.co.uk/content-domain-filter/?fwp_contentdomain=2c2b"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lgn="ctr"/>
            <a:r>
              <a:rPr lang="en-GB" sz="1600" b="1" u="sng" dirty="0">
                <a:solidFill>
                  <a:srgbClr val="E7E6E6">
                    <a:lumMod val="50000"/>
                  </a:srgbClr>
                </a:solidFill>
                <a:latin typeface="Century Gothic" panose="020B0502020202020204" pitchFamily="34" charset="0"/>
              </a:rPr>
              <a:t>Year 2 – Autumn Block 2 – Addition and Subtraction – Subtract with 2-Digits  2</a:t>
            </a:r>
          </a:p>
          <a:p>
            <a:pPr lvl="0" algn="ctr"/>
            <a:endParaRPr lang="en-GB" sz="1600" b="1" dirty="0">
              <a:solidFill>
                <a:srgbClr val="E7E6E6">
                  <a:lumMod val="25000"/>
                </a:srgbClr>
              </a:solidFill>
              <a:latin typeface="Century Gothic" panose="020B0502020202020204" pitchFamily="34" charset="0"/>
            </a:endParaRPr>
          </a:p>
          <a:p>
            <a:pPr lvl="0" defTabSz="457200">
              <a:defRPr/>
            </a:pPr>
            <a:r>
              <a:rPr lang="en-GB" sz="1600" b="1" dirty="0">
                <a:solidFill>
                  <a:prstClr val="black"/>
                </a:solidFill>
                <a:latin typeface="Century Gothic" panose="020B0502020202020204" pitchFamily="34" charset="0"/>
              </a:rPr>
              <a:t>About This Resource:</a:t>
            </a:r>
          </a:p>
          <a:p>
            <a:pPr lvl="0" defTabSz="457200">
              <a:defRPr/>
            </a:pPr>
            <a:endParaRPr lang="en-GB" sz="1200" b="1" dirty="0">
              <a:solidFill>
                <a:prstClr val="black"/>
              </a:solidFill>
              <a:latin typeface="Century Gothic" panose="020B0502020202020204" pitchFamily="34" charset="0"/>
            </a:endParaRPr>
          </a:p>
          <a:p>
            <a:pPr lvl="0" defTabSz="457200">
              <a:defRPr/>
            </a:pPr>
            <a:r>
              <a:rPr lang="en-GB" sz="1200" b="1" dirty="0">
                <a:solidFill>
                  <a:prstClr val="black"/>
                </a:solidFill>
                <a:latin typeface="Century Gothic" panose="020B0502020202020204" pitchFamily="34" charset="0"/>
              </a:rPr>
              <a:t>This PowerPoint has been designed to support your teaching of this small step. It includes a starter activity and an example of each question from the Varied Fluency and Reasoning and Problem Solving resources also provided in this pack. You can choose to work through all examples provided or a selection of them depending on the needs of your class.</a:t>
            </a:r>
          </a:p>
          <a:p>
            <a:pPr lvl="0" defTabSz="457200">
              <a:defRPr/>
            </a:pPr>
            <a:endParaRPr lang="en-GB" sz="1200" b="1" dirty="0">
              <a:solidFill>
                <a:prstClr val="black"/>
              </a:solidFill>
              <a:latin typeface="Century Gothic" panose="020B0502020202020204" pitchFamily="34" charset="0"/>
            </a:endParaRPr>
          </a:p>
          <a:p>
            <a:pPr lvl="0" defTabSz="457200">
              <a:defRPr/>
            </a:pPr>
            <a:endParaRPr lang="en-GB" sz="1200" b="1" dirty="0">
              <a:solidFill>
                <a:prstClr val="black"/>
              </a:solidFill>
              <a:latin typeface="Century Gothic" panose="020B0502020202020204" pitchFamily="34" charset="0"/>
            </a:endParaRPr>
          </a:p>
          <a:p>
            <a:pPr lvl="0" defTabSz="457200">
              <a:defRPr/>
            </a:pPr>
            <a:r>
              <a:rPr lang="en-GB" sz="1600" b="1" dirty="0">
                <a:solidFill>
                  <a:prstClr val="black"/>
                </a:solidFill>
                <a:latin typeface="Century Gothic" panose="020B0502020202020204" pitchFamily="34" charset="0"/>
              </a:rPr>
              <a:t>National Curriculum Objectives:</a:t>
            </a:r>
            <a:endParaRPr lang="en-GB" sz="1600" b="1" dirty="0">
              <a:solidFill>
                <a:srgbClr val="FF0000"/>
              </a:solidFill>
              <a:latin typeface="Century Gothic" panose="020B0502020202020204" pitchFamily="34" charset="0"/>
            </a:endParaRPr>
          </a:p>
          <a:p>
            <a:pPr lvl="0" fontAlgn="base">
              <a:defRPr/>
            </a:pPr>
            <a:endParaRPr lang="en-GB" sz="1200" b="1" dirty="0">
              <a:solidFill>
                <a:prstClr val="black"/>
              </a:solidFill>
              <a:latin typeface="Century Gothic" panose="020B0502020202020204" pitchFamily="34" charset="0"/>
            </a:endParaRPr>
          </a:p>
          <a:p>
            <a:pPr fontAlgn="base">
              <a:spcAft>
                <a:spcPts val="0"/>
              </a:spcAft>
            </a:pPr>
            <a:r>
              <a:rPr lang="en-GB" sz="1200" b="1" dirty="0">
                <a:solidFill>
                  <a:prstClr val="black"/>
                </a:solidFill>
                <a:latin typeface="Century Gothic" panose="020B0502020202020204" pitchFamily="34" charset="0"/>
              </a:rPr>
              <a:t>Mathematics Year 2</a:t>
            </a:r>
            <a:r>
              <a:rPr lang="en-GB" sz="1200" b="1" dirty="0">
                <a:solidFill>
                  <a:schemeClr val="tx1"/>
                </a:solidFill>
                <a:latin typeface="Century Gothic" panose="020B0502020202020204" pitchFamily="34" charset="0"/>
              </a:rPr>
              <a:t>: (2C2b)</a:t>
            </a:r>
            <a:r>
              <a:rPr lang="en-GB" sz="1200" b="1" dirty="0">
                <a:latin typeface="Century Gothic" panose="020B0502020202020204" pitchFamily="34" charset="0"/>
              </a:rPr>
              <a:t> </a:t>
            </a:r>
            <a:r>
              <a:rPr lang="en-GB" sz="1200" b="1" u="sng" dirty="0">
                <a:solidFill>
                  <a:srgbClr val="0070C0"/>
                </a:solidFill>
                <a:latin typeface="Century Gothic" panose="020B0502020202020204" pitchFamily="34" charset="0"/>
                <a:hlinkClick r:id="rId4">
                  <a:extLst>
                    <a:ext uri="{A12FA001-AC4F-418D-AE19-62706E023703}">
                      <ahyp:hlinkClr xmlns:ahyp="http://schemas.microsoft.com/office/drawing/2018/hyperlinkcolor" val="tx"/>
                    </a:ext>
                  </a:extLst>
                </a:hlinkClick>
              </a:rPr>
              <a:t>Add and subtract numbers using concrete objects and pictorial representations, including: </a:t>
            </a:r>
            <a:r>
              <a:rPr lang="en-GB" sz="1200" b="1" dirty="0">
                <a:solidFill>
                  <a:srgbClr val="0070C0"/>
                </a:solidFill>
                <a:latin typeface="Century Gothic" panose="020B0502020202020204" pitchFamily="34" charset="0"/>
                <a:hlinkClick r:id="rId4">
                  <a:extLst>
                    <a:ext uri="{A12FA001-AC4F-418D-AE19-62706E023703}">
                      <ahyp:hlinkClr xmlns:ahyp="http://schemas.microsoft.com/office/drawing/2018/hyperlinkcolor" val="tx"/>
                    </a:ext>
                  </a:extLst>
                </a:hlinkClick>
              </a:rPr>
              <a:t>two two-digit numbers</a:t>
            </a:r>
            <a:endParaRPr lang="en-GB" sz="1200" b="1" dirty="0">
              <a:solidFill>
                <a:srgbClr val="0070C0"/>
              </a:solidFill>
              <a:latin typeface="Century Gothic" panose="020B0502020202020204" pitchFamily="34" charset="0"/>
            </a:endParaRPr>
          </a:p>
          <a:p>
            <a:pPr fontAlgn="base">
              <a:lnSpc>
                <a:spcPct val="100000"/>
              </a:lnSpc>
              <a:spcAft>
                <a:spcPts val="0"/>
              </a:spcAft>
            </a:pPr>
            <a:r>
              <a:rPr lang="en-GB" sz="1200" b="1" dirty="0">
                <a:solidFill>
                  <a:schemeClr val="tx1"/>
                </a:solidFill>
                <a:latin typeface="Century Gothic" panose="020B0502020202020204" pitchFamily="34" charset="0"/>
              </a:rPr>
              <a:t>Mathematics Year 2: (2C4) </a:t>
            </a:r>
            <a:r>
              <a:rPr lang="en-GB" sz="1200" b="1" dirty="0">
                <a:solidFill>
                  <a:srgbClr val="0070C0"/>
                </a:solidFill>
                <a:latin typeface="Century Gothic" panose="020B0502020202020204" pitchFamily="34" charset="0"/>
                <a:hlinkClick r:id="rId5">
                  <a:extLst>
                    <a:ext uri="{A12FA001-AC4F-418D-AE19-62706E023703}">
                      <ahyp:hlinkClr xmlns:ahyp="http://schemas.microsoft.com/office/drawing/2018/hyperlinkcolor" val="tx"/>
                    </a:ext>
                  </a:extLst>
                </a:hlinkClick>
              </a:rPr>
              <a:t>Solve problems with addition and subtraction using concrete objects and pictorial representations, including those involving numbers, quantities and measures</a:t>
            </a:r>
            <a:r>
              <a:rPr lang="en-GB" sz="1200" b="1" dirty="0">
                <a:solidFill>
                  <a:srgbClr val="0070C0"/>
                </a:solidFill>
                <a:latin typeface="Century Gothic" panose="020B0502020202020204" pitchFamily="34" charset="0"/>
              </a:rPr>
              <a:t>; </a:t>
            </a:r>
            <a:r>
              <a:rPr lang="en-GB" sz="1200" b="1" dirty="0">
                <a:solidFill>
                  <a:srgbClr val="0070C0"/>
                </a:solidFill>
                <a:latin typeface="Century Gothic" panose="020B0502020202020204" pitchFamily="34" charset="0"/>
                <a:hlinkClick r:id="rId5">
                  <a:extLst>
                    <a:ext uri="{A12FA001-AC4F-418D-AE19-62706E023703}">
                      <ahyp:hlinkClr xmlns:ahyp="http://schemas.microsoft.com/office/drawing/2018/hyperlinkcolor" val="tx"/>
                    </a:ext>
                  </a:extLst>
                </a:hlinkClick>
              </a:rPr>
              <a:t>applying their increasing knowledge of mental and written methods</a:t>
            </a:r>
            <a:endParaRPr lang="en-GB" sz="1200" b="1" dirty="0">
              <a:solidFill>
                <a:srgbClr val="0070C0"/>
              </a:solidFill>
              <a:latin typeface="Century Gothic" panose="020B0502020202020204" pitchFamily="34" charset="0"/>
            </a:endParaRPr>
          </a:p>
          <a:p>
            <a:pPr fontAlgn="base">
              <a:lnSpc>
                <a:spcPct val="100000"/>
              </a:lnSpc>
              <a:spcAft>
                <a:spcPts val="0"/>
              </a:spcAft>
            </a:pPr>
            <a:endParaRPr lang="en-GB" sz="1200" b="1" dirty="0">
              <a:solidFill>
                <a:schemeClr val="tx1"/>
              </a:solidFill>
              <a:latin typeface="Century Gothic" panose="020B0502020202020204" pitchFamily="34" charset="0"/>
            </a:endParaRPr>
          </a:p>
          <a:p>
            <a:pPr lvl="0" defTabSz="457200">
              <a:lnSpc>
                <a:spcPct val="100000"/>
              </a:lnSpc>
              <a:spcAft>
                <a:spcPts val="0"/>
              </a:spcAft>
              <a:buClrTx/>
              <a:buSzTx/>
              <a:tabLst/>
              <a:defRPr/>
            </a:pPr>
            <a:endParaRPr lang="en-GB" sz="1200" b="1" u="sng" dirty="0">
              <a:solidFill>
                <a:prstClr val="black"/>
              </a:solidFill>
              <a:latin typeface="Century Gothic" panose="020B0502020202020204" pitchFamily="34" charset="0"/>
            </a:endParaRPr>
          </a:p>
          <a:p>
            <a:pPr>
              <a:defRPr/>
            </a:pPr>
            <a:r>
              <a:rPr lang="en-US" sz="1600" b="1" dirty="0">
                <a:solidFill>
                  <a:prstClr val="black"/>
                </a:solidFill>
                <a:latin typeface="Century Gothic" panose="020B0502020202020204" pitchFamily="34" charset="0"/>
              </a:rPr>
              <a:t>More </a:t>
            </a:r>
            <a:r>
              <a:rPr lang="en-US" sz="1600" b="1" dirty="0">
                <a:solidFill>
                  <a:prstClr val="black"/>
                </a:solidFill>
                <a:latin typeface="Century Gothic" panose="020B0502020202020204" pitchFamily="34" charset="0"/>
                <a:hlinkClick r:id="rId6"/>
              </a:rPr>
              <a:t>Year 2 Addition and Subtraction</a:t>
            </a:r>
            <a:r>
              <a:rPr lang="en-US" sz="1600" b="1" dirty="0">
                <a:solidFill>
                  <a:prstClr val="black"/>
                </a:solidFill>
                <a:latin typeface="Century Gothic" panose="020B0502020202020204" pitchFamily="34" charset="0"/>
              </a:rPr>
              <a:t> resources.</a:t>
            </a:r>
            <a:endParaRPr lang="en-GB" sz="1200" b="1" dirty="0">
              <a:solidFill>
                <a:prstClr val="black"/>
              </a:solidFill>
              <a:latin typeface="Century Gothic" panose="020B0502020202020204" pitchFamily="34" charset="0"/>
            </a:endParaRPr>
          </a:p>
          <a:p>
            <a:pPr lvl="0" defTabSz="457200">
              <a:lnSpc>
                <a:spcPct val="100000"/>
              </a:lnSpc>
              <a:spcAft>
                <a:spcPts val="0"/>
              </a:spcAft>
              <a:buClrTx/>
              <a:buSzTx/>
              <a:tabLst/>
              <a:defRPr/>
            </a:pPr>
            <a:endParaRPr lang="en-GB" sz="1200" b="1" dirty="0">
              <a:solidFill>
                <a:prstClr val="black"/>
              </a:solidFill>
              <a:latin typeface="Century Gothic" panose="020B0502020202020204" pitchFamily="34" charset="0"/>
            </a:endParaRPr>
          </a:p>
          <a:p>
            <a:pPr lvl="0">
              <a:defRPr/>
            </a:pPr>
            <a:r>
              <a:rPr lang="en-GB" sz="1600" b="1" dirty="0">
                <a:solidFill>
                  <a:prstClr val="black"/>
                </a:solidFill>
                <a:latin typeface="Century Gothic" panose="020B0502020202020204" pitchFamily="34" charset="0"/>
              </a:rPr>
              <a:t>Did you like this resource? Don’t forget to </a:t>
            </a:r>
            <a:r>
              <a:rPr lang="en-GB" sz="1600" b="1" dirty="0">
                <a:solidFill>
                  <a:prstClr val="black"/>
                </a:solidFill>
                <a:latin typeface="Century Gothic" panose="020B0502020202020204" pitchFamily="34" charset="0"/>
                <a:hlinkClick r:id="rId7"/>
              </a:rPr>
              <a:t>review</a:t>
            </a:r>
            <a:r>
              <a:rPr lang="en-GB" sz="1600" b="1" dirty="0">
                <a:solidFill>
                  <a:prstClr val="black"/>
                </a:solidFill>
                <a:latin typeface="Century Gothic" panose="020B0502020202020204" pitchFamily="34" charset="0"/>
              </a:rPr>
              <a:t> it on our website.</a:t>
            </a:r>
          </a:p>
        </p:txBody>
      </p:sp>
      <p:sp>
        <p:nvSpPr>
          <p:cNvPr id="7" name="TextBox 8">
            <a:extLst>
              <a:ext uri="{FF2B5EF4-FFF2-40B4-BE49-F238E27FC236}">
                <a16:creationId xmlns:a16="http://schemas.microsoft.com/office/drawing/2014/main" id="{277FDC6C-B99A-4ED8-B341-A52126824B67}"/>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spTree>
    <p:extLst>
      <p:ext uri="{BB962C8B-B14F-4D97-AF65-F5344CB8AC3E}">
        <p14:creationId xmlns:p14="http://schemas.microsoft.com/office/powerpoint/2010/main" val="26374812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Varied Fluency 3</a:t>
            </a:r>
            <a:endParaRPr lang="en-GB" sz="2000" b="1" u="sng" dirty="0">
              <a:solidFill>
                <a:schemeClr val="bg2">
                  <a:lumMod val="50000"/>
                </a:schemeClr>
              </a:solidFill>
              <a:latin typeface="Century Gothic" panose="020B0502020202020204" pitchFamily="34" charset="0"/>
            </a:endParaRPr>
          </a:p>
          <a:p>
            <a:pPr algn="ctr"/>
            <a:endParaRPr lang="en-GB" sz="2000" b="1" u="sng" dirty="0">
              <a:solidFill>
                <a:schemeClr val="bg2">
                  <a:lumMod val="50000"/>
                </a:schemeClr>
              </a:solidFill>
              <a:latin typeface="Century Gothic" panose="020B0502020202020204" pitchFamily="34" charset="0"/>
            </a:endParaRPr>
          </a:p>
          <a:p>
            <a:pPr algn="ctr"/>
            <a:r>
              <a:rPr lang="en-GB" sz="2000" b="1" dirty="0">
                <a:solidFill>
                  <a:schemeClr val="tx1"/>
                </a:solidFill>
                <a:latin typeface="Century Gothic" panose="020B0502020202020204" pitchFamily="34" charset="0"/>
              </a:rPr>
              <a:t>Use Base 10 or a place value chart to calculate the missing value.</a:t>
            </a:r>
            <a:endParaRPr lang="en-GB" sz="2000" b="1" u="sng" dirty="0">
              <a:solidFill>
                <a:schemeClr val="tx1"/>
              </a:solidFill>
              <a:latin typeface="Century Gothic" panose="020B0502020202020204" pitchFamily="34" charset="0"/>
            </a:endParaRPr>
          </a:p>
          <a:p>
            <a:pPr algn="ctr"/>
            <a:endParaRPr lang="en-GB" sz="2000" u="sng" dirty="0">
              <a:solidFill>
                <a:schemeClr val="bg2">
                  <a:lumMod val="50000"/>
                </a:schemeClr>
              </a:solidFill>
              <a:latin typeface="SassoonCRInfantMedium" panose="02000603020000020003" pitchFamily="2" charset="0"/>
            </a:endParaRPr>
          </a:p>
        </p:txBody>
      </p:sp>
      <p:sp>
        <p:nvSpPr>
          <p:cNvPr id="7" name="TextBox 8">
            <a:extLst>
              <a:ext uri="{FF2B5EF4-FFF2-40B4-BE49-F238E27FC236}">
                <a16:creationId xmlns:a16="http://schemas.microsoft.com/office/drawing/2014/main" id="{B632E459-9B27-4467-B89C-78410207B713}"/>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graphicFrame>
        <p:nvGraphicFramePr>
          <p:cNvPr id="9" name="Table 8">
            <a:extLst>
              <a:ext uri="{FF2B5EF4-FFF2-40B4-BE49-F238E27FC236}">
                <a16:creationId xmlns:a16="http://schemas.microsoft.com/office/drawing/2014/main" id="{404675F5-9B41-CA47-9895-E5C67459F93C}"/>
              </a:ext>
            </a:extLst>
          </p:cNvPr>
          <p:cNvGraphicFramePr>
            <a:graphicFrameLocks noGrp="1"/>
          </p:cNvGraphicFramePr>
          <p:nvPr>
            <p:extLst>
              <p:ext uri="{D42A27DB-BD31-4B8C-83A1-F6EECF244321}">
                <p14:modId xmlns:p14="http://schemas.microsoft.com/office/powerpoint/2010/main" val="226593941"/>
              </p:ext>
            </p:extLst>
          </p:nvPr>
        </p:nvGraphicFramePr>
        <p:xfrm>
          <a:off x="2114509" y="2441642"/>
          <a:ext cx="4911890" cy="1708050"/>
        </p:xfrm>
        <a:graphic>
          <a:graphicData uri="http://schemas.openxmlformats.org/drawingml/2006/table">
            <a:tbl>
              <a:tblPr firstRow="1" bandRow="1">
                <a:tableStyleId>{5C22544A-7EE6-4342-B048-85BDC9FD1C3A}</a:tableStyleId>
              </a:tblPr>
              <a:tblGrid>
                <a:gridCol w="2819963">
                  <a:extLst>
                    <a:ext uri="{9D8B030D-6E8A-4147-A177-3AD203B41FA5}">
                      <a16:colId xmlns:a16="http://schemas.microsoft.com/office/drawing/2014/main" val="3142503022"/>
                    </a:ext>
                  </a:extLst>
                </a:gridCol>
                <a:gridCol w="2091927">
                  <a:extLst>
                    <a:ext uri="{9D8B030D-6E8A-4147-A177-3AD203B41FA5}">
                      <a16:colId xmlns:a16="http://schemas.microsoft.com/office/drawing/2014/main" val="3404371818"/>
                    </a:ext>
                  </a:extLst>
                </a:gridCol>
              </a:tblGrid>
              <a:tr h="854025">
                <a:tc gridSpan="2">
                  <a:txBody>
                    <a:bodyPr/>
                    <a:lstStyle/>
                    <a:p>
                      <a:pPr algn="ctr"/>
                      <a:r>
                        <a:rPr lang="en-GB" sz="3600" b="1" dirty="0">
                          <a:solidFill>
                            <a:schemeClr val="tx1"/>
                          </a:solidFill>
                          <a:latin typeface="Century Gothic" panose="020B0502020202020204" pitchFamily="34" charset="0"/>
                        </a:rPr>
                        <a:t>53</a:t>
                      </a: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5">
                        <a:lumMod val="60000"/>
                        <a:lumOff val="40000"/>
                      </a:schemeClr>
                    </a:solidFill>
                  </a:tcPr>
                </a:tc>
                <a:tc hMerge="1">
                  <a:txBody>
                    <a:bodyPr/>
                    <a:lstStyle/>
                    <a:p>
                      <a:pPr algn="ctr"/>
                      <a:endParaRPr lang="en-GB" sz="1400" dirty="0">
                        <a:solidFill>
                          <a:schemeClr val="tx1"/>
                        </a:solidFill>
                        <a:latin typeface="SassoonCRInfantMedium" panose="02000603020000020003" pitchFamily="2"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58738683"/>
                  </a:ext>
                </a:extLst>
              </a:tr>
              <a:tr h="854025">
                <a:tc>
                  <a:txBody>
                    <a:bodyPr/>
                    <a:lstStyle/>
                    <a:p>
                      <a:pPr algn="ctr"/>
                      <a:r>
                        <a:rPr lang="en-GB" sz="3600" b="1" dirty="0">
                          <a:solidFill>
                            <a:schemeClr val="tx1"/>
                          </a:solidFill>
                          <a:latin typeface="Century Gothic" panose="020B0502020202020204" pitchFamily="34" charset="0"/>
                        </a:rPr>
                        <a:t>?</a:t>
                      </a:r>
                    </a:p>
                  </a:txBody>
                  <a:tcPr marL="98237" marR="98237" marT="105291" marB="105291"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GB" sz="3600" b="1" dirty="0">
                          <a:solidFill>
                            <a:schemeClr val="tx1"/>
                          </a:solidFill>
                          <a:latin typeface="Century Gothic" panose="020B0502020202020204" pitchFamily="34" charset="0"/>
                        </a:rPr>
                        <a:t>24</a:t>
                      </a:r>
                    </a:p>
                  </a:txBody>
                  <a:tcPr marL="98237" marR="98237" marT="105291" marB="105291"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989000"/>
                  </a:ext>
                </a:extLst>
              </a:tr>
            </a:tbl>
          </a:graphicData>
        </a:graphic>
      </p:graphicFrame>
    </p:spTree>
    <p:extLst>
      <p:ext uri="{BB962C8B-B14F-4D97-AF65-F5344CB8AC3E}">
        <p14:creationId xmlns:p14="http://schemas.microsoft.com/office/powerpoint/2010/main" val="35367140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Varied Fluency 3</a:t>
            </a:r>
            <a:endParaRPr lang="en-GB" sz="2000" b="1" u="sng" dirty="0">
              <a:solidFill>
                <a:schemeClr val="bg2">
                  <a:lumMod val="50000"/>
                </a:schemeClr>
              </a:solidFill>
              <a:latin typeface="Century Gothic" panose="020B0502020202020204" pitchFamily="34" charset="0"/>
            </a:endParaRPr>
          </a:p>
          <a:p>
            <a:pPr algn="ctr"/>
            <a:endParaRPr lang="en-GB" sz="2000" b="1" u="sng" dirty="0">
              <a:solidFill>
                <a:schemeClr val="bg2">
                  <a:lumMod val="50000"/>
                </a:schemeClr>
              </a:solidFill>
              <a:latin typeface="Century Gothic" panose="020B0502020202020204" pitchFamily="34" charset="0"/>
            </a:endParaRPr>
          </a:p>
          <a:p>
            <a:pPr algn="ctr"/>
            <a:r>
              <a:rPr lang="en-GB" sz="2000" b="1" dirty="0">
                <a:solidFill>
                  <a:schemeClr val="tx1"/>
                </a:solidFill>
                <a:latin typeface="Century Gothic" panose="020B0502020202020204" pitchFamily="34" charset="0"/>
              </a:rPr>
              <a:t>Use Base 10 or a place value chart to calculate the missing value.</a:t>
            </a:r>
            <a:endParaRPr lang="en-GB" sz="2000" b="1" u="sng" dirty="0">
              <a:solidFill>
                <a:schemeClr val="tx1"/>
              </a:solidFill>
              <a:latin typeface="Century Gothic" panose="020B0502020202020204" pitchFamily="34" charset="0"/>
            </a:endParaRPr>
          </a:p>
          <a:p>
            <a:pPr algn="ctr"/>
            <a:endParaRPr lang="en-GB" sz="2000" u="sng" dirty="0">
              <a:solidFill>
                <a:schemeClr val="bg2">
                  <a:lumMod val="50000"/>
                </a:schemeClr>
              </a:solidFill>
              <a:latin typeface="SassoonCRInfantMedium" panose="02000603020000020003" pitchFamily="2" charset="0"/>
            </a:endParaRPr>
          </a:p>
        </p:txBody>
      </p:sp>
      <p:sp>
        <p:nvSpPr>
          <p:cNvPr id="7" name="TextBox 8">
            <a:extLst>
              <a:ext uri="{FF2B5EF4-FFF2-40B4-BE49-F238E27FC236}">
                <a16:creationId xmlns:a16="http://schemas.microsoft.com/office/drawing/2014/main" id="{B632E459-9B27-4467-B89C-78410207B713}"/>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graphicFrame>
        <p:nvGraphicFramePr>
          <p:cNvPr id="9" name="Table 8">
            <a:extLst>
              <a:ext uri="{FF2B5EF4-FFF2-40B4-BE49-F238E27FC236}">
                <a16:creationId xmlns:a16="http://schemas.microsoft.com/office/drawing/2014/main" id="{404675F5-9B41-CA47-9895-E5C67459F93C}"/>
              </a:ext>
            </a:extLst>
          </p:cNvPr>
          <p:cNvGraphicFramePr>
            <a:graphicFrameLocks noGrp="1"/>
          </p:cNvGraphicFramePr>
          <p:nvPr>
            <p:extLst>
              <p:ext uri="{D42A27DB-BD31-4B8C-83A1-F6EECF244321}">
                <p14:modId xmlns:p14="http://schemas.microsoft.com/office/powerpoint/2010/main" val="3095642020"/>
              </p:ext>
            </p:extLst>
          </p:nvPr>
        </p:nvGraphicFramePr>
        <p:xfrm>
          <a:off x="2114509" y="2441642"/>
          <a:ext cx="4911890" cy="1708050"/>
        </p:xfrm>
        <a:graphic>
          <a:graphicData uri="http://schemas.openxmlformats.org/drawingml/2006/table">
            <a:tbl>
              <a:tblPr firstRow="1" bandRow="1">
                <a:tableStyleId>{5C22544A-7EE6-4342-B048-85BDC9FD1C3A}</a:tableStyleId>
              </a:tblPr>
              <a:tblGrid>
                <a:gridCol w="2819963">
                  <a:extLst>
                    <a:ext uri="{9D8B030D-6E8A-4147-A177-3AD203B41FA5}">
                      <a16:colId xmlns:a16="http://schemas.microsoft.com/office/drawing/2014/main" val="3142503022"/>
                    </a:ext>
                  </a:extLst>
                </a:gridCol>
                <a:gridCol w="2091927">
                  <a:extLst>
                    <a:ext uri="{9D8B030D-6E8A-4147-A177-3AD203B41FA5}">
                      <a16:colId xmlns:a16="http://schemas.microsoft.com/office/drawing/2014/main" val="3404371818"/>
                    </a:ext>
                  </a:extLst>
                </a:gridCol>
              </a:tblGrid>
              <a:tr h="854025">
                <a:tc gridSpan="2">
                  <a:txBody>
                    <a:bodyPr/>
                    <a:lstStyle/>
                    <a:p>
                      <a:pPr algn="ctr"/>
                      <a:r>
                        <a:rPr lang="en-GB" sz="3600" b="1" dirty="0">
                          <a:solidFill>
                            <a:schemeClr val="tx1"/>
                          </a:solidFill>
                          <a:latin typeface="Century Gothic" panose="020B0502020202020204" pitchFamily="34" charset="0"/>
                        </a:rPr>
                        <a:t>53</a:t>
                      </a: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5">
                        <a:lumMod val="60000"/>
                        <a:lumOff val="40000"/>
                      </a:schemeClr>
                    </a:solidFill>
                  </a:tcPr>
                </a:tc>
                <a:tc hMerge="1">
                  <a:txBody>
                    <a:bodyPr/>
                    <a:lstStyle/>
                    <a:p>
                      <a:pPr algn="ctr"/>
                      <a:endParaRPr lang="en-GB" sz="1400" dirty="0">
                        <a:solidFill>
                          <a:schemeClr val="tx1"/>
                        </a:solidFill>
                        <a:latin typeface="SassoonCRInfantMedium" panose="02000603020000020003" pitchFamily="2"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58738683"/>
                  </a:ext>
                </a:extLst>
              </a:tr>
              <a:tr h="854025">
                <a:tc>
                  <a:txBody>
                    <a:bodyPr/>
                    <a:lstStyle/>
                    <a:p>
                      <a:pPr algn="ctr"/>
                      <a:r>
                        <a:rPr lang="en-GB" sz="3600" b="1" dirty="0">
                          <a:solidFill>
                            <a:srgbClr val="FF0000"/>
                          </a:solidFill>
                          <a:latin typeface="Century Gothic" panose="020B0502020202020204" pitchFamily="34" charset="0"/>
                        </a:rPr>
                        <a:t>29</a:t>
                      </a:r>
                    </a:p>
                  </a:txBody>
                  <a:tcPr marL="98237" marR="98237" marT="105291" marB="105291"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GB" sz="3600" b="1" dirty="0">
                          <a:solidFill>
                            <a:schemeClr val="tx1"/>
                          </a:solidFill>
                          <a:latin typeface="Century Gothic" panose="020B0502020202020204" pitchFamily="34" charset="0"/>
                        </a:rPr>
                        <a:t>24</a:t>
                      </a:r>
                    </a:p>
                  </a:txBody>
                  <a:tcPr marL="98237" marR="98237" marT="105291" marB="105291"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989000"/>
                  </a:ext>
                </a:extLst>
              </a:tr>
            </a:tbl>
          </a:graphicData>
        </a:graphic>
      </p:graphicFrame>
    </p:spTree>
    <p:extLst>
      <p:ext uri="{BB962C8B-B14F-4D97-AF65-F5344CB8AC3E}">
        <p14:creationId xmlns:p14="http://schemas.microsoft.com/office/powerpoint/2010/main" val="1550766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Varied Fluency 4</a:t>
            </a:r>
            <a:endParaRPr lang="en-GB" sz="2000" b="1" u="sng" dirty="0">
              <a:solidFill>
                <a:schemeClr val="bg2">
                  <a:lumMod val="50000"/>
                </a:schemeClr>
              </a:solidFill>
              <a:latin typeface="Century Gothic" panose="020B0502020202020204" pitchFamily="34" charset="0"/>
            </a:endParaRPr>
          </a:p>
          <a:p>
            <a:pPr algn="ctr"/>
            <a:endParaRPr lang="en-GB" sz="2000" b="1" u="sng" dirty="0">
              <a:solidFill>
                <a:schemeClr val="bg2">
                  <a:lumMod val="50000"/>
                </a:schemeClr>
              </a:solidFill>
              <a:latin typeface="Century Gothic" panose="020B0502020202020204" pitchFamily="34" charset="0"/>
            </a:endParaRPr>
          </a:p>
          <a:p>
            <a:pPr algn="ctr"/>
            <a:r>
              <a:rPr lang="en-GB" sz="2000" b="1" dirty="0">
                <a:solidFill>
                  <a:schemeClr val="tx1"/>
                </a:solidFill>
                <a:latin typeface="Century Gothic" panose="020B0502020202020204" pitchFamily="34" charset="0"/>
              </a:rPr>
              <a:t>True or false?</a:t>
            </a:r>
          </a:p>
          <a:p>
            <a:pPr algn="ctr"/>
            <a:endParaRPr lang="en-GB" sz="2000" b="1" u="sng" dirty="0">
              <a:solidFill>
                <a:schemeClr val="tx1"/>
              </a:solidFill>
              <a:latin typeface="Century Gothic" panose="020B0502020202020204" pitchFamily="34" charset="0"/>
            </a:endParaRPr>
          </a:p>
          <a:p>
            <a:pPr algn="ctr"/>
            <a:endParaRPr lang="en-GB" sz="2000" b="1" u="sng" dirty="0">
              <a:solidFill>
                <a:schemeClr val="tx1"/>
              </a:solidFill>
              <a:latin typeface="Century Gothic" panose="020B0502020202020204" pitchFamily="34" charset="0"/>
            </a:endParaRPr>
          </a:p>
          <a:p>
            <a:pPr algn="ctr"/>
            <a:endParaRPr lang="en-GB" sz="2000" b="1" u="sng" dirty="0">
              <a:solidFill>
                <a:schemeClr val="tx1"/>
              </a:solidFill>
              <a:latin typeface="Century Gothic" panose="020B0502020202020204" pitchFamily="34" charset="0"/>
            </a:endParaRPr>
          </a:p>
          <a:p>
            <a:pPr algn="ctr"/>
            <a:endParaRPr lang="en-GB" sz="2000" b="1" u="sng" dirty="0">
              <a:solidFill>
                <a:schemeClr val="tx1"/>
              </a:solidFill>
              <a:latin typeface="Century Gothic" panose="020B0502020202020204" pitchFamily="34" charset="0"/>
            </a:endParaRPr>
          </a:p>
          <a:p>
            <a:pPr algn="ctr"/>
            <a:endParaRPr lang="en-GB" sz="2000" b="1" u="sng" dirty="0">
              <a:solidFill>
                <a:schemeClr val="tx1"/>
              </a:solidFill>
              <a:latin typeface="Century Gothic" panose="020B0502020202020204" pitchFamily="34" charset="0"/>
            </a:endParaRPr>
          </a:p>
          <a:p>
            <a:pPr algn="ctr"/>
            <a:endParaRPr lang="en-GB" sz="2000" b="1" u="sng" dirty="0">
              <a:solidFill>
                <a:schemeClr val="tx1"/>
              </a:solidFill>
              <a:latin typeface="Century Gothic" panose="020B0502020202020204" pitchFamily="34" charset="0"/>
            </a:endParaRPr>
          </a:p>
          <a:p>
            <a:pPr algn="ctr"/>
            <a:endParaRPr lang="en-GB" sz="2000" b="1" u="sng" dirty="0">
              <a:solidFill>
                <a:schemeClr val="tx1"/>
              </a:solidFill>
              <a:latin typeface="Century Gothic" panose="020B0502020202020204" pitchFamily="34" charset="0"/>
            </a:endParaRPr>
          </a:p>
          <a:p>
            <a:pPr algn="ctr"/>
            <a:endParaRPr lang="en-GB" sz="2000" b="1" u="sng" dirty="0">
              <a:solidFill>
                <a:schemeClr val="tx1"/>
              </a:solidFill>
              <a:latin typeface="Century Gothic" panose="020B0502020202020204" pitchFamily="34" charset="0"/>
            </a:endParaRPr>
          </a:p>
          <a:p>
            <a:pPr algn="ctr"/>
            <a:endParaRPr lang="en-GB" sz="2000" b="1" u="sng" dirty="0">
              <a:solidFill>
                <a:schemeClr val="tx1"/>
              </a:solidFill>
              <a:latin typeface="Century Gothic" panose="020B0502020202020204" pitchFamily="34" charset="0"/>
            </a:endParaRPr>
          </a:p>
          <a:p>
            <a:pPr algn="ctr"/>
            <a:endParaRPr lang="en-GB" sz="2000" b="1" u="sng" dirty="0">
              <a:solidFill>
                <a:schemeClr val="tx1"/>
              </a:solidFill>
              <a:latin typeface="Century Gothic" panose="020B0502020202020204" pitchFamily="34" charset="0"/>
            </a:endParaRPr>
          </a:p>
          <a:p>
            <a:pPr algn="ctr"/>
            <a:endParaRPr lang="en-GB" sz="2000" b="1" u="sng" dirty="0">
              <a:solidFill>
                <a:schemeClr val="tx1"/>
              </a:solidFill>
              <a:latin typeface="Century Gothic" panose="020B0502020202020204" pitchFamily="34" charset="0"/>
            </a:endParaRPr>
          </a:p>
          <a:p>
            <a:pPr algn="ctr"/>
            <a:endParaRPr lang="en-GB" sz="2000" b="1" u="sng" dirty="0">
              <a:solidFill>
                <a:schemeClr val="tx1"/>
              </a:solidFill>
              <a:latin typeface="Century Gothic" panose="020B0502020202020204" pitchFamily="34" charset="0"/>
            </a:endParaRPr>
          </a:p>
          <a:p>
            <a:pPr algn="ctr"/>
            <a:endParaRPr lang="en-GB" sz="2000" b="1" dirty="0">
              <a:solidFill>
                <a:srgbClr val="FF0000"/>
              </a:solidFill>
              <a:latin typeface="Century Gothic" panose="020B0502020202020204" pitchFamily="34" charset="0"/>
            </a:endParaRPr>
          </a:p>
          <a:p>
            <a:pPr algn="ctr"/>
            <a:endParaRPr lang="en-GB" sz="2000" u="sng" dirty="0">
              <a:solidFill>
                <a:schemeClr val="bg2">
                  <a:lumMod val="50000"/>
                </a:schemeClr>
              </a:solidFill>
              <a:latin typeface="SassoonCRInfantMedium" panose="02000603020000020003" pitchFamily="2" charset="0"/>
            </a:endParaRPr>
          </a:p>
        </p:txBody>
      </p:sp>
      <p:sp>
        <p:nvSpPr>
          <p:cNvPr id="7" name="TextBox 8">
            <a:extLst>
              <a:ext uri="{FF2B5EF4-FFF2-40B4-BE49-F238E27FC236}">
                <a16:creationId xmlns:a16="http://schemas.microsoft.com/office/drawing/2014/main" id="{B632E459-9B27-4467-B89C-78410207B713}"/>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sp>
        <p:nvSpPr>
          <p:cNvPr id="6" name="Rectangle: Rounded Corners 7">
            <a:extLst>
              <a:ext uri="{FF2B5EF4-FFF2-40B4-BE49-F238E27FC236}">
                <a16:creationId xmlns:a16="http://schemas.microsoft.com/office/drawing/2014/main" id="{6D575FDB-15E9-C545-8BA3-6CDA2D39DA04}"/>
              </a:ext>
            </a:extLst>
          </p:cNvPr>
          <p:cNvSpPr/>
          <p:nvPr/>
        </p:nvSpPr>
        <p:spPr>
          <a:xfrm>
            <a:off x="2947870" y="2568103"/>
            <a:ext cx="3248649" cy="1476364"/>
          </a:xfrm>
          <a:prstGeom prst="roundRect">
            <a:avLst/>
          </a:prstGeom>
          <a:solidFill>
            <a:schemeClr val="bg1"/>
          </a:solidFill>
          <a:ln w="38100"/>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3600" b="1" dirty="0">
                <a:solidFill>
                  <a:schemeClr val="tx1"/>
                </a:solidFill>
                <a:latin typeface="Century Gothic" panose="020B0502020202020204" pitchFamily="34" charset="0"/>
              </a:rPr>
              <a:t>33 = 65 – 38</a:t>
            </a:r>
          </a:p>
        </p:txBody>
      </p:sp>
    </p:spTree>
    <p:extLst>
      <p:ext uri="{BB962C8B-B14F-4D97-AF65-F5344CB8AC3E}">
        <p14:creationId xmlns:p14="http://schemas.microsoft.com/office/powerpoint/2010/main" val="16466276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Varied Fluency 4</a:t>
            </a:r>
            <a:endParaRPr lang="en-GB" sz="2000" b="1" u="sng" dirty="0">
              <a:solidFill>
                <a:schemeClr val="bg2">
                  <a:lumMod val="50000"/>
                </a:schemeClr>
              </a:solidFill>
              <a:latin typeface="Century Gothic" panose="020B0502020202020204" pitchFamily="34" charset="0"/>
            </a:endParaRPr>
          </a:p>
          <a:p>
            <a:pPr algn="ctr"/>
            <a:endParaRPr lang="en-GB" sz="2000" b="1" u="sng" dirty="0">
              <a:solidFill>
                <a:schemeClr val="bg2">
                  <a:lumMod val="50000"/>
                </a:schemeClr>
              </a:solidFill>
              <a:latin typeface="Century Gothic" panose="020B0502020202020204" pitchFamily="34" charset="0"/>
            </a:endParaRPr>
          </a:p>
          <a:p>
            <a:pPr algn="ctr"/>
            <a:r>
              <a:rPr lang="en-GB" sz="2000" b="1" dirty="0">
                <a:solidFill>
                  <a:schemeClr val="tx1"/>
                </a:solidFill>
                <a:latin typeface="Century Gothic" panose="020B0502020202020204" pitchFamily="34" charset="0"/>
              </a:rPr>
              <a:t>True or false?</a:t>
            </a:r>
          </a:p>
          <a:p>
            <a:pPr algn="ctr"/>
            <a:endParaRPr lang="en-GB" sz="2000" b="1" u="sng" dirty="0">
              <a:solidFill>
                <a:schemeClr val="tx1"/>
              </a:solidFill>
              <a:latin typeface="Century Gothic" panose="020B0502020202020204" pitchFamily="34" charset="0"/>
            </a:endParaRPr>
          </a:p>
          <a:p>
            <a:pPr algn="ctr"/>
            <a:endParaRPr lang="en-GB" sz="2000" b="1" u="sng" dirty="0">
              <a:solidFill>
                <a:schemeClr val="tx1"/>
              </a:solidFill>
              <a:latin typeface="Century Gothic" panose="020B0502020202020204" pitchFamily="34" charset="0"/>
            </a:endParaRPr>
          </a:p>
          <a:p>
            <a:pPr algn="ctr"/>
            <a:endParaRPr lang="en-GB" sz="2000" b="1" u="sng" dirty="0">
              <a:solidFill>
                <a:schemeClr val="tx1"/>
              </a:solidFill>
              <a:latin typeface="Century Gothic" panose="020B0502020202020204" pitchFamily="34" charset="0"/>
            </a:endParaRPr>
          </a:p>
          <a:p>
            <a:pPr algn="ctr"/>
            <a:endParaRPr lang="en-GB" sz="2000" b="1" u="sng" dirty="0">
              <a:solidFill>
                <a:schemeClr val="tx1"/>
              </a:solidFill>
              <a:latin typeface="Century Gothic" panose="020B0502020202020204" pitchFamily="34" charset="0"/>
            </a:endParaRPr>
          </a:p>
          <a:p>
            <a:pPr algn="ctr"/>
            <a:endParaRPr lang="en-GB" sz="2000" b="1" u="sng" dirty="0">
              <a:solidFill>
                <a:schemeClr val="tx1"/>
              </a:solidFill>
              <a:latin typeface="Century Gothic" panose="020B0502020202020204" pitchFamily="34" charset="0"/>
            </a:endParaRPr>
          </a:p>
          <a:p>
            <a:pPr algn="ctr"/>
            <a:endParaRPr lang="en-GB" sz="2000" b="1" u="sng" dirty="0">
              <a:solidFill>
                <a:schemeClr val="tx1"/>
              </a:solidFill>
              <a:latin typeface="Century Gothic" panose="020B0502020202020204" pitchFamily="34" charset="0"/>
            </a:endParaRPr>
          </a:p>
          <a:p>
            <a:pPr algn="ctr"/>
            <a:endParaRPr lang="en-GB" sz="2000" b="1" u="sng" dirty="0">
              <a:solidFill>
                <a:schemeClr val="tx1"/>
              </a:solidFill>
              <a:latin typeface="Century Gothic" panose="020B0502020202020204" pitchFamily="34" charset="0"/>
            </a:endParaRPr>
          </a:p>
          <a:p>
            <a:pPr algn="ctr"/>
            <a:endParaRPr lang="en-GB" sz="2000" b="1" u="sng" dirty="0">
              <a:solidFill>
                <a:schemeClr val="tx1"/>
              </a:solidFill>
              <a:latin typeface="Century Gothic" panose="020B0502020202020204" pitchFamily="34" charset="0"/>
            </a:endParaRPr>
          </a:p>
          <a:p>
            <a:pPr algn="ctr"/>
            <a:endParaRPr lang="en-GB" sz="2000" b="1" u="sng" dirty="0">
              <a:solidFill>
                <a:schemeClr val="tx1"/>
              </a:solidFill>
              <a:latin typeface="Century Gothic" panose="020B0502020202020204" pitchFamily="34" charset="0"/>
            </a:endParaRPr>
          </a:p>
          <a:p>
            <a:pPr algn="ctr"/>
            <a:endParaRPr lang="en-GB" sz="2000" b="1" u="sng" dirty="0">
              <a:solidFill>
                <a:schemeClr val="tx1"/>
              </a:solidFill>
              <a:latin typeface="Century Gothic" panose="020B0502020202020204" pitchFamily="34" charset="0"/>
            </a:endParaRPr>
          </a:p>
          <a:p>
            <a:pPr algn="ctr"/>
            <a:endParaRPr lang="en-GB" sz="2000" b="1" u="sng" dirty="0">
              <a:solidFill>
                <a:schemeClr val="tx1"/>
              </a:solidFill>
              <a:latin typeface="Century Gothic" panose="020B0502020202020204" pitchFamily="34" charset="0"/>
            </a:endParaRPr>
          </a:p>
          <a:p>
            <a:pPr algn="ctr"/>
            <a:endParaRPr lang="en-GB" sz="2000" b="1" u="sng" dirty="0">
              <a:solidFill>
                <a:schemeClr val="tx1"/>
              </a:solidFill>
              <a:latin typeface="Century Gothic" panose="020B0502020202020204" pitchFamily="34" charset="0"/>
            </a:endParaRPr>
          </a:p>
          <a:p>
            <a:pPr algn="ctr"/>
            <a:r>
              <a:rPr lang="en-GB" sz="2000" b="1" dirty="0">
                <a:solidFill>
                  <a:srgbClr val="FF0000"/>
                </a:solidFill>
                <a:latin typeface="Century Gothic" panose="020B0502020202020204" pitchFamily="34" charset="0"/>
              </a:rPr>
              <a:t>False, the correct answer is 27.</a:t>
            </a:r>
          </a:p>
          <a:p>
            <a:pPr algn="ctr"/>
            <a:endParaRPr lang="en-GB" sz="2000" u="sng" dirty="0">
              <a:solidFill>
                <a:schemeClr val="bg2">
                  <a:lumMod val="50000"/>
                </a:schemeClr>
              </a:solidFill>
              <a:latin typeface="SassoonCRInfantMedium" panose="02000603020000020003" pitchFamily="2" charset="0"/>
            </a:endParaRPr>
          </a:p>
        </p:txBody>
      </p:sp>
      <p:sp>
        <p:nvSpPr>
          <p:cNvPr id="7" name="TextBox 8">
            <a:extLst>
              <a:ext uri="{FF2B5EF4-FFF2-40B4-BE49-F238E27FC236}">
                <a16:creationId xmlns:a16="http://schemas.microsoft.com/office/drawing/2014/main" id="{B632E459-9B27-4467-B89C-78410207B713}"/>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sp>
        <p:nvSpPr>
          <p:cNvPr id="6" name="Rectangle: Rounded Corners 7">
            <a:extLst>
              <a:ext uri="{FF2B5EF4-FFF2-40B4-BE49-F238E27FC236}">
                <a16:creationId xmlns:a16="http://schemas.microsoft.com/office/drawing/2014/main" id="{6D575FDB-15E9-C545-8BA3-6CDA2D39DA04}"/>
              </a:ext>
            </a:extLst>
          </p:cNvPr>
          <p:cNvSpPr/>
          <p:nvPr/>
        </p:nvSpPr>
        <p:spPr>
          <a:xfrm>
            <a:off x="2947870" y="2568103"/>
            <a:ext cx="3248649" cy="1476364"/>
          </a:xfrm>
          <a:prstGeom prst="roundRect">
            <a:avLst/>
          </a:prstGeom>
          <a:solidFill>
            <a:schemeClr val="bg1"/>
          </a:solidFill>
          <a:ln w="38100"/>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3600" b="1" dirty="0">
                <a:solidFill>
                  <a:schemeClr val="tx1"/>
                </a:solidFill>
                <a:latin typeface="Century Gothic" panose="020B0502020202020204" pitchFamily="34" charset="0"/>
              </a:rPr>
              <a:t>33 = 65 – 38</a:t>
            </a:r>
          </a:p>
        </p:txBody>
      </p:sp>
    </p:spTree>
    <p:extLst>
      <p:ext uri="{BB962C8B-B14F-4D97-AF65-F5344CB8AC3E}">
        <p14:creationId xmlns:p14="http://schemas.microsoft.com/office/powerpoint/2010/main" val="28887085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7" name="TextBox 8">
            <a:extLst>
              <a:ext uri="{FF2B5EF4-FFF2-40B4-BE49-F238E27FC236}">
                <a16:creationId xmlns:a16="http://schemas.microsoft.com/office/drawing/2014/main" id="{F2267ACB-233E-41BC-B01B-8F3DC45483E4}"/>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pic>
        <p:nvPicPr>
          <p:cNvPr id="10" name="Picture 9">
            <a:extLst>
              <a:ext uri="{FF2B5EF4-FFF2-40B4-BE49-F238E27FC236}">
                <a16:creationId xmlns:a16="http://schemas.microsoft.com/office/drawing/2014/main" id="{1A2A0244-9265-4621-8D5B-DF747D9B13B3}"/>
              </a:ext>
            </a:extLst>
          </p:cNvPr>
          <p:cNvPicPr>
            <a:picLocks noChangeAspect="1"/>
          </p:cNvPicPr>
          <p:nvPr/>
        </p:nvPicPr>
        <p:blipFill>
          <a:blip r:embed="rId4"/>
          <a:stretch>
            <a:fillRect/>
          </a:stretch>
        </p:blipFill>
        <p:spPr>
          <a:xfrm>
            <a:off x="115438" y="134780"/>
            <a:ext cx="8913124" cy="6322100"/>
          </a:xfrm>
          <a:prstGeom prst="rect">
            <a:avLst/>
          </a:prstGeom>
        </p:spPr>
      </p:pic>
      <p:sp>
        <p:nvSpPr>
          <p:cNvPr id="11" name="Rectangle 10">
            <a:extLst>
              <a:ext uri="{FF2B5EF4-FFF2-40B4-BE49-F238E27FC236}">
                <a16:creationId xmlns:a16="http://schemas.microsoft.com/office/drawing/2014/main" id="{996F13F1-DC3A-48FC-BFA0-7E9CDE520274}"/>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Problem Solving 1</a:t>
            </a:r>
          </a:p>
          <a:p>
            <a:pPr algn="ctr"/>
            <a:endParaRPr lang="en-GB" sz="2000" b="1" u="sng" dirty="0">
              <a:solidFill>
                <a:schemeClr val="bg2">
                  <a:lumMod val="50000"/>
                </a:schemeClr>
              </a:solidFill>
              <a:latin typeface="Century Gothic" panose="020B0502020202020204" pitchFamily="34" charset="0"/>
            </a:endParaRPr>
          </a:p>
          <a:p>
            <a:pPr algn="ctr"/>
            <a:r>
              <a:rPr lang="en-GB" sz="2000" b="1" dirty="0">
                <a:solidFill>
                  <a:schemeClr val="tx1"/>
                </a:solidFill>
                <a:latin typeface="Century Gothic" panose="020B0502020202020204" pitchFamily="34" charset="0"/>
              </a:rPr>
              <a:t>Subtract the 2-digit numbers across and down the table to find the hidden value. </a:t>
            </a:r>
          </a:p>
          <a:p>
            <a:pPr algn="ctr"/>
            <a:endParaRPr lang="en-GB" sz="2000" b="1" u="sng" dirty="0">
              <a:solidFill>
                <a:schemeClr val="bg2">
                  <a:lumMod val="50000"/>
                </a:schemeClr>
              </a:solidFill>
              <a:latin typeface="Century Gothic" panose="020B0502020202020204" pitchFamily="34" charset="0"/>
            </a:endParaRPr>
          </a:p>
          <a:p>
            <a:pPr algn="ctr"/>
            <a:endParaRPr lang="en-GB" sz="2800" dirty="0">
              <a:solidFill>
                <a:srgbClr val="FF0000"/>
              </a:solidFill>
              <a:latin typeface="SassoonCRInfantMedium" panose="02000603020000020003" pitchFamily="2" charset="0"/>
            </a:endParaRPr>
          </a:p>
        </p:txBody>
      </p:sp>
    </p:spTree>
    <p:extLst>
      <p:ext uri="{BB962C8B-B14F-4D97-AF65-F5344CB8AC3E}">
        <p14:creationId xmlns:p14="http://schemas.microsoft.com/office/powerpoint/2010/main" val="10719001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Problem Solving 1</a:t>
            </a:r>
          </a:p>
          <a:p>
            <a:pPr algn="ctr"/>
            <a:endParaRPr lang="en-GB" sz="2000" b="1" u="sng" dirty="0">
              <a:solidFill>
                <a:schemeClr val="bg2">
                  <a:lumMod val="50000"/>
                </a:schemeClr>
              </a:solidFill>
              <a:latin typeface="Century Gothic" panose="020B0502020202020204" pitchFamily="34" charset="0"/>
            </a:endParaRPr>
          </a:p>
          <a:p>
            <a:pPr algn="ctr"/>
            <a:r>
              <a:rPr lang="en-GB" sz="2000" b="1" dirty="0">
                <a:solidFill>
                  <a:schemeClr val="tx1"/>
                </a:solidFill>
                <a:latin typeface="Century Gothic" panose="020B0502020202020204" pitchFamily="34" charset="0"/>
              </a:rPr>
              <a:t>Subtract the 2-digit numbers across and down the table to find the hidden value. </a:t>
            </a:r>
          </a:p>
          <a:p>
            <a:pPr algn="ctr"/>
            <a:endParaRPr lang="en-GB" sz="2000" b="1" u="sng" dirty="0">
              <a:solidFill>
                <a:schemeClr val="bg2">
                  <a:lumMod val="50000"/>
                </a:schemeClr>
              </a:solidFill>
              <a:latin typeface="Century Gothic" panose="020B0502020202020204" pitchFamily="34" charset="0"/>
            </a:endParaRPr>
          </a:p>
          <a:p>
            <a:pPr algn="ctr"/>
            <a:endParaRPr lang="en-GB" sz="2800" dirty="0">
              <a:solidFill>
                <a:srgbClr val="FF0000"/>
              </a:solidFill>
              <a:latin typeface="SassoonCRInfantMedium" panose="02000603020000020003" pitchFamily="2" charset="0"/>
            </a:endParaRPr>
          </a:p>
        </p:txBody>
      </p:sp>
      <p:sp>
        <p:nvSpPr>
          <p:cNvPr id="7" name="TextBox 8">
            <a:extLst>
              <a:ext uri="{FF2B5EF4-FFF2-40B4-BE49-F238E27FC236}">
                <a16:creationId xmlns:a16="http://schemas.microsoft.com/office/drawing/2014/main" id="{F2267ACB-233E-41BC-B01B-8F3DC45483E4}"/>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graphicFrame>
        <p:nvGraphicFramePr>
          <p:cNvPr id="6" name="Table 5">
            <a:extLst>
              <a:ext uri="{FF2B5EF4-FFF2-40B4-BE49-F238E27FC236}">
                <a16:creationId xmlns:a16="http://schemas.microsoft.com/office/drawing/2014/main" id="{12A471FC-8AD5-144B-9044-ED603620DDCB}"/>
              </a:ext>
            </a:extLst>
          </p:cNvPr>
          <p:cNvGraphicFramePr>
            <a:graphicFrameLocks noGrp="1"/>
          </p:cNvGraphicFramePr>
          <p:nvPr>
            <p:extLst>
              <p:ext uri="{D42A27DB-BD31-4B8C-83A1-F6EECF244321}">
                <p14:modId xmlns:p14="http://schemas.microsoft.com/office/powerpoint/2010/main" val="395794250"/>
              </p:ext>
            </p:extLst>
          </p:nvPr>
        </p:nvGraphicFramePr>
        <p:xfrm>
          <a:off x="3042980" y="2208717"/>
          <a:ext cx="3058041" cy="3058041"/>
        </p:xfrm>
        <a:graphic>
          <a:graphicData uri="http://schemas.openxmlformats.org/drawingml/2006/table">
            <a:tbl>
              <a:tblPr firstRow="1" bandRow="1">
                <a:tableStyleId>{5C22544A-7EE6-4342-B048-85BDC9FD1C3A}</a:tableStyleId>
              </a:tblPr>
              <a:tblGrid>
                <a:gridCol w="1019347">
                  <a:extLst>
                    <a:ext uri="{9D8B030D-6E8A-4147-A177-3AD203B41FA5}">
                      <a16:colId xmlns:a16="http://schemas.microsoft.com/office/drawing/2014/main" val="1495780248"/>
                    </a:ext>
                  </a:extLst>
                </a:gridCol>
                <a:gridCol w="1019347">
                  <a:extLst>
                    <a:ext uri="{9D8B030D-6E8A-4147-A177-3AD203B41FA5}">
                      <a16:colId xmlns:a16="http://schemas.microsoft.com/office/drawing/2014/main" val="1888237908"/>
                    </a:ext>
                  </a:extLst>
                </a:gridCol>
                <a:gridCol w="1019347">
                  <a:extLst>
                    <a:ext uri="{9D8B030D-6E8A-4147-A177-3AD203B41FA5}">
                      <a16:colId xmlns:a16="http://schemas.microsoft.com/office/drawing/2014/main" val="3270344700"/>
                    </a:ext>
                  </a:extLst>
                </a:gridCol>
              </a:tblGrid>
              <a:tr h="1019347">
                <a:tc>
                  <a:txBody>
                    <a:bodyPr/>
                    <a:lstStyle/>
                    <a:p>
                      <a:pPr algn="ctr"/>
                      <a:r>
                        <a:rPr lang="en-GB" sz="3600" b="1" dirty="0">
                          <a:solidFill>
                            <a:schemeClr val="tx1"/>
                          </a:solidFill>
                          <a:latin typeface="Century Gothic" panose="020B0502020202020204" pitchFamily="34" charset="0"/>
                        </a:rPr>
                        <a:t>93</a:t>
                      </a: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GB" sz="3600" b="1" dirty="0">
                          <a:solidFill>
                            <a:schemeClr val="tx1"/>
                          </a:solidFill>
                          <a:latin typeface="Century Gothic" panose="020B0502020202020204" pitchFamily="34" charset="0"/>
                        </a:rPr>
                        <a:t>59</a:t>
                      </a: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GB" sz="3600" b="1" dirty="0">
                          <a:solidFill>
                            <a:srgbClr val="FF0000"/>
                          </a:solidFill>
                          <a:latin typeface="Century Gothic" panose="020B0502020202020204" pitchFamily="34" charset="0"/>
                        </a:rPr>
                        <a:t>34</a:t>
                      </a: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759238414"/>
                  </a:ext>
                </a:extLst>
              </a:tr>
              <a:tr h="1019347">
                <a:tc>
                  <a:txBody>
                    <a:bodyPr/>
                    <a:lstStyle/>
                    <a:p>
                      <a:pPr algn="ctr"/>
                      <a:r>
                        <a:rPr lang="en-GB" sz="3600" b="1" dirty="0">
                          <a:solidFill>
                            <a:schemeClr val="tx1"/>
                          </a:solidFill>
                          <a:latin typeface="Century Gothic" panose="020B0502020202020204" pitchFamily="34" charset="0"/>
                        </a:rPr>
                        <a:t>35</a:t>
                      </a: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GB" sz="3600" b="1" dirty="0">
                          <a:solidFill>
                            <a:schemeClr val="tx1"/>
                          </a:solidFill>
                          <a:latin typeface="Century Gothic" panose="020B0502020202020204" pitchFamily="34" charset="0"/>
                        </a:rPr>
                        <a:t>16</a:t>
                      </a: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GB" sz="3600" b="1" dirty="0">
                          <a:solidFill>
                            <a:srgbClr val="FF0000"/>
                          </a:solidFill>
                          <a:latin typeface="Century Gothic" panose="020B0502020202020204" pitchFamily="34" charset="0"/>
                        </a:rPr>
                        <a:t>19</a:t>
                      </a: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2403924478"/>
                  </a:ext>
                </a:extLst>
              </a:tr>
              <a:tr h="1019347">
                <a:tc>
                  <a:txBody>
                    <a:bodyPr/>
                    <a:lstStyle/>
                    <a:p>
                      <a:pPr algn="ctr"/>
                      <a:r>
                        <a:rPr lang="en-GB" sz="3600" b="1" dirty="0">
                          <a:solidFill>
                            <a:srgbClr val="FF0000"/>
                          </a:solidFill>
                          <a:latin typeface="Century Gothic" panose="020B0502020202020204" pitchFamily="34" charset="0"/>
                        </a:rPr>
                        <a:t>58</a:t>
                      </a: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GB" sz="3600" b="1" dirty="0">
                          <a:solidFill>
                            <a:srgbClr val="FF0000"/>
                          </a:solidFill>
                          <a:latin typeface="Century Gothic" panose="020B0502020202020204" pitchFamily="34" charset="0"/>
                        </a:rPr>
                        <a:t>43</a:t>
                      </a:r>
                    </a:p>
                  </a:txBody>
                  <a:tcPr marL="0" marR="0" marT="0" marB="0" anchor="ctr">
                    <a:lnL w="28575" cap="flat" cmpd="sng" algn="ctr">
                      <a:solidFill>
                        <a:schemeClr val="tx1"/>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GB" sz="3600" b="1" dirty="0">
                          <a:solidFill>
                            <a:srgbClr val="FF0000"/>
                          </a:solidFill>
                          <a:latin typeface="Century Gothic" panose="020B0502020202020204" pitchFamily="34" charset="0"/>
                        </a:rPr>
                        <a:t>15</a:t>
                      </a:r>
                    </a:p>
                  </a:txBody>
                  <a:tcPr marL="0" marR="0" marT="0" marB="0" anchor="ctr">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157538881"/>
                  </a:ext>
                </a:extLst>
              </a:tr>
            </a:tbl>
          </a:graphicData>
        </a:graphic>
      </p:graphicFrame>
    </p:spTree>
    <p:extLst>
      <p:ext uri="{BB962C8B-B14F-4D97-AF65-F5344CB8AC3E}">
        <p14:creationId xmlns:p14="http://schemas.microsoft.com/office/powerpoint/2010/main" val="7221293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Problem Solving 2</a:t>
            </a:r>
          </a:p>
          <a:p>
            <a:pPr lvl="0" defTabSz="514350">
              <a:defRPr/>
            </a:pPr>
            <a:endParaRPr lang="en-GB" sz="2000" b="1" u="sng" dirty="0">
              <a:solidFill>
                <a:schemeClr val="bg2">
                  <a:lumMod val="50000"/>
                </a:schemeClr>
              </a:solidFill>
              <a:latin typeface="Century Gothic" panose="020B0502020202020204" pitchFamily="34" charset="0"/>
            </a:endParaRPr>
          </a:p>
          <a:p>
            <a:pPr lvl="0" defTabSz="514350">
              <a:defRPr/>
            </a:pPr>
            <a:r>
              <a:rPr lang="en-GB" sz="2000" b="1" dirty="0">
                <a:solidFill>
                  <a:prstClr val="black"/>
                </a:solidFill>
                <a:latin typeface="Century Gothic" panose="020B0502020202020204" pitchFamily="34" charset="0"/>
              </a:rPr>
              <a:t>Use the digit cards to fill in the empty boxes. Solve the calculation.</a:t>
            </a:r>
          </a:p>
          <a:p>
            <a:pPr lvl="0" defTabSz="514350">
              <a:defRPr/>
            </a:pPr>
            <a:r>
              <a:rPr lang="en-GB" sz="2000" b="1" dirty="0">
                <a:solidFill>
                  <a:prstClr val="black"/>
                </a:solidFill>
                <a:latin typeface="Century Gothic" panose="020B0502020202020204" pitchFamily="34" charset="0"/>
              </a:rPr>
              <a:t> </a:t>
            </a:r>
          </a:p>
          <a:p>
            <a:pPr lvl="0" defTabSz="514350">
              <a:defRPr/>
            </a:pPr>
            <a:endParaRPr lang="en-GB" sz="2000" b="1" dirty="0">
              <a:solidFill>
                <a:prstClr val="black"/>
              </a:solidFill>
              <a:latin typeface="Century Gothic" panose="020B0502020202020204" pitchFamily="34" charset="0"/>
            </a:endParaRPr>
          </a:p>
          <a:p>
            <a:pPr lvl="0" defTabSz="514350">
              <a:defRPr/>
            </a:pPr>
            <a:endParaRPr lang="en-GB" sz="2000" b="1" dirty="0">
              <a:solidFill>
                <a:prstClr val="black"/>
              </a:solidFill>
              <a:latin typeface="Century Gothic" panose="020B0502020202020204" pitchFamily="34" charset="0"/>
            </a:endParaRPr>
          </a:p>
          <a:p>
            <a:pPr lvl="0" defTabSz="514350">
              <a:defRPr/>
            </a:pPr>
            <a:endParaRPr lang="en-GB" sz="2000" b="1" dirty="0">
              <a:solidFill>
                <a:prstClr val="black"/>
              </a:solidFill>
              <a:latin typeface="Century Gothic" panose="020B0502020202020204" pitchFamily="34" charset="0"/>
            </a:endParaRPr>
          </a:p>
          <a:p>
            <a:pPr lvl="0" defTabSz="514350">
              <a:defRPr/>
            </a:pPr>
            <a:endParaRPr lang="en-GB" sz="2000" b="1" dirty="0">
              <a:solidFill>
                <a:prstClr val="black"/>
              </a:solidFill>
              <a:latin typeface="Century Gothic" panose="020B0502020202020204" pitchFamily="34" charset="0"/>
            </a:endParaRPr>
          </a:p>
          <a:p>
            <a:pPr lvl="0" defTabSz="514350">
              <a:defRPr/>
            </a:pPr>
            <a:endParaRPr lang="en-GB" sz="2000" b="1" dirty="0">
              <a:solidFill>
                <a:prstClr val="black"/>
              </a:solidFill>
              <a:latin typeface="Century Gothic" panose="020B0502020202020204" pitchFamily="34" charset="0"/>
            </a:endParaRPr>
          </a:p>
          <a:p>
            <a:pPr lvl="0" defTabSz="514350">
              <a:defRPr/>
            </a:pPr>
            <a:endParaRPr lang="en-GB" sz="2000" b="1" dirty="0">
              <a:solidFill>
                <a:prstClr val="black"/>
              </a:solidFill>
              <a:latin typeface="Century Gothic" panose="020B0502020202020204" pitchFamily="34" charset="0"/>
            </a:endParaRPr>
          </a:p>
          <a:p>
            <a:pPr lvl="0" defTabSz="514350">
              <a:defRPr/>
            </a:pPr>
            <a:endParaRPr lang="en-GB" sz="2000" b="1" dirty="0">
              <a:solidFill>
                <a:prstClr val="black"/>
              </a:solidFill>
              <a:latin typeface="Century Gothic" panose="020B0502020202020204" pitchFamily="34" charset="0"/>
            </a:endParaRPr>
          </a:p>
          <a:p>
            <a:pPr lvl="0" defTabSz="514350">
              <a:defRPr/>
            </a:pPr>
            <a:endParaRPr lang="en-GB" sz="2000" b="1" dirty="0">
              <a:solidFill>
                <a:prstClr val="black"/>
              </a:solidFill>
              <a:latin typeface="Century Gothic" panose="020B0502020202020204" pitchFamily="34" charset="0"/>
            </a:endParaRPr>
          </a:p>
          <a:p>
            <a:pPr lvl="0" defTabSz="514350">
              <a:defRPr/>
            </a:pPr>
            <a:endParaRPr lang="en-GB" sz="2000" b="1" dirty="0">
              <a:solidFill>
                <a:prstClr val="black"/>
              </a:solidFill>
              <a:latin typeface="Century Gothic" panose="020B0502020202020204" pitchFamily="34" charset="0"/>
            </a:endParaRPr>
          </a:p>
          <a:p>
            <a:pPr lvl="0" defTabSz="514350">
              <a:defRPr/>
            </a:pPr>
            <a:endParaRPr lang="en-GB" sz="2000" b="1" dirty="0">
              <a:solidFill>
                <a:prstClr val="black"/>
              </a:solidFill>
              <a:latin typeface="Century Gothic" panose="020B0502020202020204" pitchFamily="34" charset="0"/>
            </a:endParaRPr>
          </a:p>
          <a:p>
            <a:pPr lvl="0" defTabSz="514350">
              <a:defRPr/>
            </a:pPr>
            <a:r>
              <a:rPr lang="en-GB" sz="2000" b="1" dirty="0">
                <a:solidFill>
                  <a:prstClr val="black"/>
                </a:solidFill>
                <a:latin typeface="Century Gothic" panose="020B0502020202020204" pitchFamily="34" charset="0"/>
              </a:rPr>
              <a:t>How many different 2-digit calculations can you make using these digit cards?</a:t>
            </a:r>
          </a:p>
          <a:p>
            <a:endParaRPr lang="en-GB" sz="2000" b="1" u="sng" dirty="0">
              <a:solidFill>
                <a:schemeClr val="bg2">
                  <a:lumMod val="50000"/>
                </a:schemeClr>
              </a:solidFill>
              <a:latin typeface="Century Gothic" panose="020B0502020202020204" pitchFamily="34" charset="0"/>
            </a:endParaRPr>
          </a:p>
          <a:p>
            <a:pPr algn="ctr"/>
            <a:endParaRPr lang="en-GB" sz="2000" b="1" u="sng" dirty="0">
              <a:solidFill>
                <a:schemeClr val="bg2">
                  <a:lumMod val="50000"/>
                </a:schemeClr>
              </a:solidFill>
              <a:latin typeface="Century Gothic" panose="020B0502020202020204" pitchFamily="34" charset="0"/>
            </a:endParaRPr>
          </a:p>
          <a:p>
            <a:pPr algn="ctr"/>
            <a:endParaRPr lang="en-GB" sz="2800" dirty="0">
              <a:solidFill>
                <a:srgbClr val="FF0000"/>
              </a:solidFill>
              <a:latin typeface="SassoonCRInfantMedium" panose="02000603020000020003" pitchFamily="2" charset="0"/>
            </a:endParaRPr>
          </a:p>
        </p:txBody>
      </p:sp>
      <p:sp>
        <p:nvSpPr>
          <p:cNvPr id="7" name="TextBox 8">
            <a:extLst>
              <a:ext uri="{FF2B5EF4-FFF2-40B4-BE49-F238E27FC236}">
                <a16:creationId xmlns:a16="http://schemas.microsoft.com/office/drawing/2014/main" id="{F2267ACB-233E-41BC-B01B-8F3DC45483E4}"/>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graphicFrame>
        <p:nvGraphicFramePr>
          <p:cNvPr id="9" name="Table 8">
            <a:extLst>
              <a:ext uri="{FF2B5EF4-FFF2-40B4-BE49-F238E27FC236}">
                <a16:creationId xmlns:a16="http://schemas.microsoft.com/office/drawing/2014/main" id="{C7BE322D-D511-3148-97A9-14A4EF8155C4}"/>
              </a:ext>
            </a:extLst>
          </p:cNvPr>
          <p:cNvGraphicFramePr>
            <a:graphicFrameLocks noGrp="1"/>
          </p:cNvGraphicFramePr>
          <p:nvPr>
            <p:extLst>
              <p:ext uri="{D42A27DB-BD31-4B8C-83A1-F6EECF244321}">
                <p14:modId xmlns:p14="http://schemas.microsoft.com/office/powerpoint/2010/main" val="2495985834"/>
              </p:ext>
            </p:extLst>
          </p:nvPr>
        </p:nvGraphicFramePr>
        <p:xfrm>
          <a:off x="1722422" y="3330903"/>
          <a:ext cx="5699156" cy="892195"/>
        </p:xfrm>
        <a:graphic>
          <a:graphicData uri="http://schemas.openxmlformats.org/drawingml/2006/table">
            <a:tbl>
              <a:tblPr firstRow="1" bandRow="1">
                <a:tableStyleId>{5C22544A-7EE6-4342-B048-85BDC9FD1C3A}</a:tableStyleId>
              </a:tblPr>
              <a:tblGrid>
                <a:gridCol w="892195">
                  <a:extLst>
                    <a:ext uri="{9D8B030D-6E8A-4147-A177-3AD203B41FA5}">
                      <a16:colId xmlns:a16="http://schemas.microsoft.com/office/drawing/2014/main" val="593923313"/>
                    </a:ext>
                  </a:extLst>
                </a:gridCol>
                <a:gridCol w="79871">
                  <a:extLst>
                    <a:ext uri="{9D8B030D-6E8A-4147-A177-3AD203B41FA5}">
                      <a16:colId xmlns:a16="http://schemas.microsoft.com/office/drawing/2014/main" val="2410988379"/>
                    </a:ext>
                  </a:extLst>
                </a:gridCol>
                <a:gridCol w="892195">
                  <a:extLst>
                    <a:ext uri="{9D8B030D-6E8A-4147-A177-3AD203B41FA5}">
                      <a16:colId xmlns:a16="http://schemas.microsoft.com/office/drawing/2014/main" val="2580318749"/>
                    </a:ext>
                  </a:extLst>
                </a:gridCol>
                <a:gridCol w="535317">
                  <a:extLst>
                    <a:ext uri="{9D8B030D-6E8A-4147-A177-3AD203B41FA5}">
                      <a16:colId xmlns:a16="http://schemas.microsoft.com/office/drawing/2014/main" val="2032554532"/>
                    </a:ext>
                  </a:extLst>
                </a:gridCol>
                <a:gridCol w="892195">
                  <a:extLst>
                    <a:ext uri="{9D8B030D-6E8A-4147-A177-3AD203B41FA5}">
                      <a16:colId xmlns:a16="http://schemas.microsoft.com/office/drawing/2014/main" val="3768193907"/>
                    </a:ext>
                  </a:extLst>
                </a:gridCol>
                <a:gridCol w="79871">
                  <a:extLst>
                    <a:ext uri="{9D8B030D-6E8A-4147-A177-3AD203B41FA5}">
                      <a16:colId xmlns:a16="http://schemas.microsoft.com/office/drawing/2014/main" val="2657704594"/>
                    </a:ext>
                  </a:extLst>
                </a:gridCol>
                <a:gridCol w="892195">
                  <a:extLst>
                    <a:ext uri="{9D8B030D-6E8A-4147-A177-3AD203B41FA5}">
                      <a16:colId xmlns:a16="http://schemas.microsoft.com/office/drawing/2014/main" val="2538383924"/>
                    </a:ext>
                  </a:extLst>
                </a:gridCol>
                <a:gridCol w="535317">
                  <a:extLst>
                    <a:ext uri="{9D8B030D-6E8A-4147-A177-3AD203B41FA5}">
                      <a16:colId xmlns:a16="http://schemas.microsoft.com/office/drawing/2014/main" val="569086633"/>
                    </a:ext>
                  </a:extLst>
                </a:gridCol>
                <a:gridCol w="900000">
                  <a:extLst>
                    <a:ext uri="{9D8B030D-6E8A-4147-A177-3AD203B41FA5}">
                      <a16:colId xmlns:a16="http://schemas.microsoft.com/office/drawing/2014/main" val="728498022"/>
                    </a:ext>
                  </a:extLst>
                </a:gridCol>
              </a:tblGrid>
              <a:tr h="892195">
                <a:tc>
                  <a:txBody>
                    <a:bodyPr/>
                    <a:lstStyle/>
                    <a:p>
                      <a:pPr algn="ctr"/>
                      <a:endParaRPr lang="en-GB" sz="3600" dirty="0">
                        <a:solidFill>
                          <a:schemeClr val="tx1"/>
                        </a:solidFill>
                        <a:latin typeface="Century Gothic" panose="020B0502020202020204" pitchFamily="34" charset="0"/>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600" dirty="0">
                        <a:solidFill>
                          <a:schemeClr val="tx1"/>
                        </a:solidFill>
                        <a:latin typeface="Century Gothic" panose="020B0502020202020204" pitchFamily="34" charset="0"/>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3600" dirty="0">
                          <a:solidFill>
                            <a:schemeClr val="tx1"/>
                          </a:solidFill>
                          <a:latin typeface="Century Gothic" panose="020B0502020202020204" pitchFamily="34" charset="0"/>
                        </a:rPr>
                        <a:t>1</a:t>
                      </a: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600" b="1" dirty="0">
                          <a:solidFill>
                            <a:schemeClr val="tx1"/>
                          </a:solidFill>
                          <a:latin typeface="Century Gothic" panose="020B0502020202020204" pitchFamily="34" charset="0"/>
                        </a:rPr>
                        <a:t>–</a:t>
                      </a:r>
                      <a:endParaRPr lang="en-GB" sz="3600" dirty="0">
                        <a:solidFill>
                          <a:schemeClr val="tx1"/>
                        </a:solidFill>
                        <a:latin typeface="Century Gothic" panose="020B0502020202020204" pitchFamily="34" charset="0"/>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3600" dirty="0">
                          <a:solidFill>
                            <a:schemeClr val="tx1"/>
                          </a:solidFill>
                          <a:latin typeface="Century Gothic" panose="020B0502020202020204" pitchFamily="34" charset="0"/>
                        </a:rPr>
                        <a:t>3</a:t>
                      </a: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600" dirty="0">
                        <a:solidFill>
                          <a:schemeClr val="tx1"/>
                        </a:solidFill>
                        <a:latin typeface="Century Gothic" panose="020B0502020202020204" pitchFamily="34" charset="0"/>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600" dirty="0">
                        <a:solidFill>
                          <a:schemeClr val="tx1"/>
                        </a:solidFill>
                        <a:latin typeface="Century Gothic" panose="020B0502020202020204" pitchFamily="34" charset="0"/>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600" dirty="0">
                          <a:solidFill>
                            <a:schemeClr val="tx1"/>
                          </a:solidFill>
                          <a:latin typeface="Century Gothic" panose="020B0502020202020204" pitchFamily="34" charset="0"/>
                        </a:rPr>
                        <a:t>=</a:t>
                      </a: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3600" dirty="0">
                          <a:solidFill>
                            <a:schemeClr val="tx1"/>
                          </a:solidFill>
                          <a:latin typeface="Century Gothic" panose="020B0502020202020204" pitchFamily="34" charset="0"/>
                        </a:rPr>
                        <a:t>?</a:t>
                      </a: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78111809"/>
                  </a:ext>
                </a:extLst>
              </a:tr>
            </a:tbl>
          </a:graphicData>
        </a:graphic>
      </p:graphicFrame>
      <p:grpSp>
        <p:nvGrpSpPr>
          <p:cNvPr id="3" name="Group 2">
            <a:extLst>
              <a:ext uri="{FF2B5EF4-FFF2-40B4-BE49-F238E27FC236}">
                <a16:creationId xmlns:a16="http://schemas.microsoft.com/office/drawing/2014/main" id="{624B1AE4-0FE0-9D44-ADEA-85EC13D4CBD7}"/>
              </a:ext>
            </a:extLst>
          </p:cNvPr>
          <p:cNvGrpSpPr/>
          <p:nvPr/>
        </p:nvGrpSpPr>
        <p:grpSpPr>
          <a:xfrm>
            <a:off x="2377659" y="1552875"/>
            <a:ext cx="4388683" cy="1419033"/>
            <a:chOff x="2062836" y="1552875"/>
            <a:chExt cx="4388683" cy="1419033"/>
          </a:xfrm>
        </p:grpSpPr>
        <p:sp>
          <p:nvSpPr>
            <p:cNvPr id="10" name="Rectangle: Rounded Corners 7">
              <a:extLst>
                <a:ext uri="{FF2B5EF4-FFF2-40B4-BE49-F238E27FC236}">
                  <a16:creationId xmlns:a16="http://schemas.microsoft.com/office/drawing/2014/main" id="{93C049A1-67C7-8C46-BDD2-07CAD006DDD9}"/>
                </a:ext>
              </a:extLst>
            </p:cNvPr>
            <p:cNvSpPr/>
            <p:nvPr/>
          </p:nvSpPr>
          <p:spPr>
            <a:xfrm>
              <a:off x="2062836" y="1552875"/>
              <a:ext cx="1151747" cy="1419031"/>
            </a:xfrm>
            <a:prstGeom prst="roundRect">
              <a:avLst/>
            </a:prstGeom>
            <a:solidFill>
              <a:schemeClr val="bg1"/>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b="1" dirty="0">
                  <a:solidFill>
                    <a:schemeClr val="tx1"/>
                  </a:solidFill>
                  <a:latin typeface="Century Gothic" panose="020B0502020202020204" pitchFamily="34" charset="0"/>
                </a:rPr>
                <a:t>7</a:t>
              </a:r>
            </a:p>
          </p:txBody>
        </p:sp>
        <p:sp>
          <p:nvSpPr>
            <p:cNvPr id="11" name="Rectangle: Rounded Corners 8">
              <a:extLst>
                <a:ext uri="{FF2B5EF4-FFF2-40B4-BE49-F238E27FC236}">
                  <a16:creationId xmlns:a16="http://schemas.microsoft.com/office/drawing/2014/main" id="{18020521-EE0D-1D45-8F32-62382A2DBC7E}"/>
                </a:ext>
              </a:extLst>
            </p:cNvPr>
            <p:cNvSpPr/>
            <p:nvPr/>
          </p:nvSpPr>
          <p:spPr>
            <a:xfrm>
              <a:off x="3681304" y="1552876"/>
              <a:ext cx="1151747" cy="1419031"/>
            </a:xfrm>
            <a:prstGeom prst="roundRect">
              <a:avLst/>
            </a:prstGeom>
            <a:solidFill>
              <a:schemeClr val="bg1"/>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b="1" dirty="0">
                  <a:solidFill>
                    <a:schemeClr val="tx1"/>
                  </a:solidFill>
                  <a:latin typeface="Century Gothic" panose="020B0502020202020204" pitchFamily="34" charset="0"/>
                </a:rPr>
                <a:t>6</a:t>
              </a:r>
            </a:p>
          </p:txBody>
        </p:sp>
        <p:sp>
          <p:nvSpPr>
            <p:cNvPr id="12" name="Rectangle: Rounded Corners 9">
              <a:extLst>
                <a:ext uri="{FF2B5EF4-FFF2-40B4-BE49-F238E27FC236}">
                  <a16:creationId xmlns:a16="http://schemas.microsoft.com/office/drawing/2014/main" id="{25FF241B-4BA7-BB4D-A2DE-C83C115A1D14}"/>
                </a:ext>
              </a:extLst>
            </p:cNvPr>
            <p:cNvSpPr/>
            <p:nvPr/>
          </p:nvSpPr>
          <p:spPr>
            <a:xfrm>
              <a:off x="5299772" y="1552877"/>
              <a:ext cx="1151747" cy="1419031"/>
            </a:xfrm>
            <a:prstGeom prst="roundRect">
              <a:avLst/>
            </a:prstGeom>
            <a:solidFill>
              <a:schemeClr val="bg1"/>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b="1" dirty="0">
                  <a:solidFill>
                    <a:schemeClr val="tx1"/>
                  </a:solidFill>
                  <a:latin typeface="Century Gothic" panose="020B0502020202020204" pitchFamily="34" charset="0"/>
                </a:rPr>
                <a:t>8</a:t>
              </a:r>
            </a:p>
          </p:txBody>
        </p:sp>
      </p:grpSp>
    </p:spTree>
    <p:extLst>
      <p:ext uri="{BB962C8B-B14F-4D97-AF65-F5344CB8AC3E}">
        <p14:creationId xmlns:p14="http://schemas.microsoft.com/office/powerpoint/2010/main" val="35704984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Problem Solving 2</a:t>
            </a:r>
          </a:p>
          <a:p>
            <a:pPr algn="ctr"/>
            <a:endParaRPr lang="en-GB" sz="2000" b="1" u="sng" dirty="0">
              <a:solidFill>
                <a:schemeClr val="bg2">
                  <a:lumMod val="50000"/>
                </a:schemeClr>
              </a:solidFill>
              <a:latin typeface="Century Gothic" panose="020B0502020202020204" pitchFamily="34" charset="0"/>
            </a:endParaRPr>
          </a:p>
          <a:p>
            <a:pPr lvl="0" defTabSz="514350">
              <a:defRPr/>
            </a:pPr>
            <a:r>
              <a:rPr lang="en-GB" sz="2000" b="1" dirty="0">
                <a:solidFill>
                  <a:prstClr val="black"/>
                </a:solidFill>
                <a:latin typeface="Century Gothic" panose="020B0502020202020204" pitchFamily="34" charset="0"/>
              </a:rPr>
              <a:t>Use the digit cards to fill in the empty boxes. Solve the calculation.</a:t>
            </a:r>
          </a:p>
          <a:p>
            <a:pPr lvl="0" defTabSz="514350">
              <a:defRPr/>
            </a:pPr>
            <a:r>
              <a:rPr lang="en-GB" sz="2000" b="1" dirty="0">
                <a:solidFill>
                  <a:prstClr val="black"/>
                </a:solidFill>
                <a:latin typeface="Century Gothic" panose="020B0502020202020204" pitchFamily="34" charset="0"/>
              </a:rPr>
              <a:t> </a:t>
            </a:r>
          </a:p>
          <a:p>
            <a:pPr lvl="0" defTabSz="514350">
              <a:defRPr/>
            </a:pPr>
            <a:endParaRPr lang="en-GB" sz="2000" b="1" dirty="0">
              <a:solidFill>
                <a:prstClr val="black"/>
              </a:solidFill>
              <a:latin typeface="Century Gothic" panose="020B0502020202020204" pitchFamily="34" charset="0"/>
            </a:endParaRPr>
          </a:p>
          <a:p>
            <a:pPr lvl="0" defTabSz="514350">
              <a:defRPr/>
            </a:pPr>
            <a:endParaRPr lang="en-GB" sz="2000" b="1" dirty="0">
              <a:solidFill>
                <a:prstClr val="black"/>
              </a:solidFill>
              <a:latin typeface="Century Gothic" panose="020B0502020202020204" pitchFamily="34" charset="0"/>
            </a:endParaRPr>
          </a:p>
          <a:p>
            <a:pPr lvl="0" defTabSz="514350">
              <a:defRPr/>
            </a:pPr>
            <a:endParaRPr lang="en-GB" sz="2000" b="1" dirty="0">
              <a:solidFill>
                <a:prstClr val="black"/>
              </a:solidFill>
              <a:latin typeface="Century Gothic" panose="020B0502020202020204" pitchFamily="34" charset="0"/>
            </a:endParaRPr>
          </a:p>
          <a:p>
            <a:pPr lvl="0" defTabSz="514350">
              <a:defRPr/>
            </a:pPr>
            <a:endParaRPr lang="en-GB" sz="2000" b="1" dirty="0">
              <a:solidFill>
                <a:prstClr val="black"/>
              </a:solidFill>
              <a:latin typeface="Century Gothic" panose="020B0502020202020204" pitchFamily="34" charset="0"/>
            </a:endParaRPr>
          </a:p>
          <a:p>
            <a:pPr lvl="0" defTabSz="514350">
              <a:defRPr/>
            </a:pPr>
            <a:endParaRPr lang="en-GB" sz="2000" b="1" dirty="0">
              <a:solidFill>
                <a:prstClr val="black"/>
              </a:solidFill>
              <a:latin typeface="Century Gothic" panose="020B0502020202020204" pitchFamily="34" charset="0"/>
            </a:endParaRPr>
          </a:p>
          <a:p>
            <a:pPr lvl="0" defTabSz="514350">
              <a:defRPr/>
            </a:pPr>
            <a:endParaRPr lang="en-GB" sz="2000" b="1" dirty="0">
              <a:solidFill>
                <a:prstClr val="black"/>
              </a:solidFill>
              <a:latin typeface="Century Gothic" panose="020B0502020202020204" pitchFamily="34" charset="0"/>
            </a:endParaRPr>
          </a:p>
          <a:p>
            <a:pPr lvl="0" defTabSz="514350">
              <a:defRPr/>
            </a:pPr>
            <a:endParaRPr lang="en-GB" sz="2000" b="1" dirty="0">
              <a:solidFill>
                <a:prstClr val="black"/>
              </a:solidFill>
              <a:latin typeface="Century Gothic" panose="020B0502020202020204" pitchFamily="34" charset="0"/>
            </a:endParaRPr>
          </a:p>
          <a:p>
            <a:pPr lvl="0" defTabSz="514350">
              <a:defRPr/>
            </a:pPr>
            <a:endParaRPr lang="en-GB" sz="2000" b="1" dirty="0">
              <a:solidFill>
                <a:prstClr val="black"/>
              </a:solidFill>
              <a:latin typeface="Century Gothic" panose="020B0502020202020204" pitchFamily="34" charset="0"/>
            </a:endParaRPr>
          </a:p>
          <a:p>
            <a:pPr lvl="0" defTabSz="514350">
              <a:defRPr/>
            </a:pPr>
            <a:endParaRPr lang="en-GB" sz="2000" b="1" dirty="0">
              <a:solidFill>
                <a:prstClr val="black"/>
              </a:solidFill>
              <a:latin typeface="Century Gothic" panose="020B0502020202020204" pitchFamily="34" charset="0"/>
            </a:endParaRPr>
          </a:p>
          <a:p>
            <a:pPr lvl="0" defTabSz="514350">
              <a:defRPr/>
            </a:pPr>
            <a:endParaRPr lang="en-GB" sz="2000" b="1" dirty="0">
              <a:solidFill>
                <a:prstClr val="black"/>
              </a:solidFill>
              <a:latin typeface="Century Gothic" panose="020B0502020202020204" pitchFamily="34" charset="0"/>
            </a:endParaRPr>
          </a:p>
          <a:p>
            <a:pPr lvl="0" defTabSz="514350">
              <a:defRPr/>
            </a:pPr>
            <a:r>
              <a:rPr lang="en-GB" sz="2000" b="1" dirty="0">
                <a:solidFill>
                  <a:prstClr val="black"/>
                </a:solidFill>
                <a:latin typeface="Century Gothic" panose="020B0502020202020204" pitchFamily="34" charset="0"/>
              </a:rPr>
              <a:t>How many different 2-digit calculations can you make using these digit cards?</a:t>
            </a:r>
          </a:p>
          <a:p>
            <a:r>
              <a:rPr lang="en-GB" sz="2000" b="1" dirty="0">
                <a:solidFill>
                  <a:srgbClr val="FF0000"/>
                </a:solidFill>
                <a:latin typeface="Century Gothic" panose="020B0502020202020204" pitchFamily="34" charset="0"/>
              </a:rPr>
              <a:t>Various answers, for example: 71 –</a:t>
            </a:r>
            <a:r>
              <a:rPr lang="en-GB" sz="2000" b="1" dirty="0">
                <a:solidFill>
                  <a:schemeClr val="tx1"/>
                </a:solidFill>
                <a:latin typeface="Century Gothic" panose="020B0502020202020204" pitchFamily="34" charset="0"/>
              </a:rPr>
              <a:t> </a:t>
            </a:r>
            <a:r>
              <a:rPr lang="en-GB" sz="2000" b="1" dirty="0">
                <a:solidFill>
                  <a:srgbClr val="FF0000"/>
                </a:solidFill>
                <a:latin typeface="Century Gothic" panose="020B0502020202020204" pitchFamily="34" charset="0"/>
              </a:rPr>
              <a:t>36 = 35; 71 – 38 = 33; 61 – 38 = 23; 61 – 37 = 24; 81 – 37 = 44; 81 – 36 = 45 </a:t>
            </a:r>
          </a:p>
          <a:p>
            <a:endParaRPr lang="en-GB" sz="2000" b="1" u="sng" dirty="0">
              <a:solidFill>
                <a:schemeClr val="bg2">
                  <a:lumMod val="50000"/>
                </a:schemeClr>
              </a:solidFill>
              <a:latin typeface="Century Gothic" panose="020B0502020202020204" pitchFamily="34" charset="0"/>
            </a:endParaRPr>
          </a:p>
          <a:p>
            <a:pPr algn="ctr"/>
            <a:endParaRPr lang="en-GB" sz="2000" b="1" u="sng" dirty="0">
              <a:solidFill>
                <a:schemeClr val="bg2">
                  <a:lumMod val="50000"/>
                </a:schemeClr>
              </a:solidFill>
              <a:latin typeface="Century Gothic" panose="020B0502020202020204" pitchFamily="34" charset="0"/>
            </a:endParaRPr>
          </a:p>
          <a:p>
            <a:pPr algn="ctr"/>
            <a:endParaRPr lang="en-GB" sz="2800" dirty="0">
              <a:solidFill>
                <a:srgbClr val="FF0000"/>
              </a:solidFill>
              <a:latin typeface="SassoonCRInfantMedium" panose="02000603020000020003" pitchFamily="2" charset="0"/>
            </a:endParaRPr>
          </a:p>
        </p:txBody>
      </p:sp>
      <p:sp>
        <p:nvSpPr>
          <p:cNvPr id="7" name="TextBox 8">
            <a:extLst>
              <a:ext uri="{FF2B5EF4-FFF2-40B4-BE49-F238E27FC236}">
                <a16:creationId xmlns:a16="http://schemas.microsoft.com/office/drawing/2014/main" id="{F2267ACB-233E-41BC-B01B-8F3DC45483E4}"/>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graphicFrame>
        <p:nvGraphicFramePr>
          <p:cNvPr id="9" name="Table 8">
            <a:extLst>
              <a:ext uri="{FF2B5EF4-FFF2-40B4-BE49-F238E27FC236}">
                <a16:creationId xmlns:a16="http://schemas.microsoft.com/office/drawing/2014/main" id="{C7BE322D-D511-3148-97A9-14A4EF8155C4}"/>
              </a:ext>
            </a:extLst>
          </p:cNvPr>
          <p:cNvGraphicFramePr>
            <a:graphicFrameLocks noGrp="1"/>
          </p:cNvGraphicFramePr>
          <p:nvPr>
            <p:extLst/>
          </p:nvPr>
        </p:nvGraphicFramePr>
        <p:xfrm>
          <a:off x="1722422" y="3330903"/>
          <a:ext cx="5699156" cy="892195"/>
        </p:xfrm>
        <a:graphic>
          <a:graphicData uri="http://schemas.openxmlformats.org/drawingml/2006/table">
            <a:tbl>
              <a:tblPr firstRow="1" bandRow="1">
                <a:tableStyleId>{5C22544A-7EE6-4342-B048-85BDC9FD1C3A}</a:tableStyleId>
              </a:tblPr>
              <a:tblGrid>
                <a:gridCol w="892195">
                  <a:extLst>
                    <a:ext uri="{9D8B030D-6E8A-4147-A177-3AD203B41FA5}">
                      <a16:colId xmlns:a16="http://schemas.microsoft.com/office/drawing/2014/main" val="593923313"/>
                    </a:ext>
                  </a:extLst>
                </a:gridCol>
                <a:gridCol w="79871">
                  <a:extLst>
                    <a:ext uri="{9D8B030D-6E8A-4147-A177-3AD203B41FA5}">
                      <a16:colId xmlns:a16="http://schemas.microsoft.com/office/drawing/2014/main" val="2410988379"/>
                    </a:ext>
                  </a:extLst>
                </a:gridCol>
                <a:gridCol w="892195">
                  <a:extLst>
                    <a:ext uri="{9D8B030D-6E8A-4147-A177-3AD203B41FA5}">
                      <a16:colId xmlns:a16="http://schemas.microsoft.com/office/drawing/2014/main" val="2580318749"/>
                    </a:ext>
                  </a:extLst>
                </a:gridCol>
                <a:gridCol w="535317">
                  <a:extLst>
                    <a:ext uri="{9D8B030D-6E8A-4147-A177-3AD203B41FA5}">
                      <a16:colId xmlns:a16="http://schemas.microsoft.com/office/drawing/2014/main" val="2032554532"/>
                    </a:ext>
                  </a:extLst>
                </a:gridCol>
                <a:gridCol w="892195">
                  <a:extLst>
                    <a:ext uri="{9D8B030D-6E8A-4147-A177-3AD203B41FA5}">
                      <a16:colId xmlns:a16="http://schemas.microsoft.com/office/drawing/2014/main" val="3768193907"/>
                    </a:ext>
                  </a:extLst>
                </a:gridCol>
                <a:gridCol w="79871">
                  <a:extLst>
                    <a:ext uri="{9D8B030D-6E8A-4147-A177-3AD203B41FA5}">
                      <a16:colId xmlns:a16="http://schemas.microsoft.com/office/drawing/2014/main" val="2657704594"/>
                    </a:ext>
                  </a:extLst>
                </a:gridCol>
                <a:gridCol w="892195">
                  <a:extLst>
                    <a:ext uri="{9D8B030D-6E8A-4147-A177-3AD203B41FA5}">
                      <a16:colId xmlns:a16="http://schemas.microsoft.com/office/drawing/2014/main" val="2538383924"/>
                    </a:ext>
                  </a:extLst>
                </a:gridCol>
                <a:gridCol w="535317">
                  <a:extLst>
                    <a:ext uri="{9D8B030D-6E8A-4147-A177-3AD203B41FA5}">
                      <a16:colId xmlns:a16="http://schemas.microsoft.com/office/drawing/2014/main" val="569086633"/>
                    </a:ext>
                  </a:extLst>
                </a:gridCol>
                <a:gridCol w="900000">
                  <a:extLst>
                    <a:ext uri="{9D8B030D-6E8A-4147-A177-3AD203B41FA5}">
                      <a16:colId xmlns:a16="http://schemas.microsoft.com/office/drawing/2014/main" val="728498022"/>
                    </a:ext>
                  </a:extLst>
                </a:gridCol>
              </a:tblGrid>
              <a:tr h="892195">
                <a:tc>
                  <a:txBody>
                    <a:bodyPr/>
                    <a:lstStyle/>
                    <a:p>
                      <a:pPr algn="ctr"/>
                      <a:endParaRPr lang="en-GB" sz="3600" dirty="0">
                        <a:solidFill>
                          <a:schemeClr val="tx1"/>
                        </a:solidFill>
                        <a:latin typeface="Century Gothic" panose="020B0502020202020204" pitchFamily="34" charset="0"/>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600" dirty="0">
                        <a:solidFill>
                          <a:schemeClr val="tx1"/>
                        </a:solidFill>
                        <a:latin typeface="Century Gothic" panose="020B0502020202020204" pitchFamily="34" charset="0"/>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3600" dirty="0">
                          <a:solidFill>
                            <a:schemeClr val="tx1"/>
                          </a:solidFill>
                          <a:latin typeface="Century Gothic" panose="020B0502020202020204" pitchFamily="34" charset="0"/>
                        </a:rPr>
                        <a:t>1</a:t>
                      </a: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600" b="1" dirty="0">
                          <a:solidFill>
                            <a:schemeClr val="tx1"/>
                          </a:solidFill>
                          <a:latin typeface="Century Gothic" panose="020B0502020202020204" pitchFamily="34" charset="0"/>
                        </a:rPr>
                        <a:t>–</a:t>
                      </a:r>
                      <a:endParaRPr lang="en-GB" sz="3600" dirty="0">
                        <a:solidFill>
                          <a:schemeClr val="tx1"/>
                        </a:solidFill>
                        <a:latin typeface="Century Gothic" panose="020B0502020202020204" pitchFamily="34" charset="0"/>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3600" dirty="0">
                          <a:solidFill>
                            <a:schemeClr val="tx1"/>
                          </a:solidFill>
                          <a:latin typeface="Century Gothic" panose="020B0502020202020204" pitchFamily="34" charset="0"/>
                        </a:rPr>
                        <a:t>3</a:t>
                      </a: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600" dirty="0">
                        <a:solidFill>
                          <a:schemeClr val="tx1"/>
                        </a:solidFill>
                        <a:latin typeface="Century Gothic" panose="020B0502020202020204" pitchFamily="34" charset="0"/>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600" dirty="0">
                        <a:solidFill>
                          <a:schemeClr val="tx1"/>
                        </a:solidFill>
                        <a:latin typeface="Century Gothic" panose="020B0502020202020204" pitchFamily="34" charset="0"/>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600" dirty="0">
                          <a:solidFill>
                            <a:schemeClr val="tx1"/>
                          </a:solidFill>
                          <a:latin typeface="Century Gothic" panose="020B0502020202020204" pitchFamily="34" charset="0"/>
                        </a:rPr>
                        <a:t>=</a:t>
                      </a: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3600" dirty="0">
                          <a:solidFill>
                            <a:schemeClr val="tx1"/>
                          </a:solidFill>
                          <a:latin typeface="Century Gothic" panose="020B0502020202020204" pitchFamily="34" charset="0"/>
                        </a:rPr>
                        <a:t>?</a:t>
                      </a: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78111809"/>
                  </a:ext>
                </a:extLst>
              </a:tr>
            </a:tbl>
          </a:graphicData>
        </a:graphic>
      </p:graphicFrame>
      <p:grpSp>
        <p:nvGrpSpPr>
          <p:cNvPr id="3" name="Group 2">
            <a:extLst>
              <a:ext uri="{FF2B5EF4-FFF2-40B4-BE49-F238E27FC236}">
                <a16:creationId xmlns:a16="http://schemas.microsoft.com/office/drawing/2014/main" id="{624B1AE4-0FE0-9D44-ADEA-85EC13D4CBD7}"/>
              </a:ext>
            </a:extLst>
          </p:cNvPr>
          <p:cNvGrpSpPr/>
          <p:nvPr/>
        </p:nvGrpSpPr>
        <p:grpSpPr>
          <a:xfrm>
            <a:off x="2377659" y="1552875"/>
            <a:ext cx="4388683" cy="1419033"/>
            <a:chOff x="2062836" y="1552875"/>
            <a:chExt cx="4388683" cy="1419033"/>
          </a:xfrm>
        </p:grpSpPr>
        <p:sp>
          <p:nvSpPr>
            <p:cNvPr id="10" name="Rectangle: Rounded Corners 7">
              <a:extLst>
                <a:ext uri="{FF2B5EF4-FFF2-40B4-BE49-F238E27FC236}">
                  <a16:creationId xmlns:a16="http://schemas.microsoft.com/office/drawing/2014/main" id="{93C049A1-67C7-8C46-BDD2-07CAD006DDD9}"/>
                </a:ext>
              </a:extLst>
            </p:cNvPr>
            <p:cNvSpPr/>
            <p:nvPr/>
          </p:nvSpPr>
          <p:spPr>
            <a:xfrm>
              <a:off x="2062836" y="1552875"/>
              <a:ext cx="1151747" cy="1419031"/>
            </a:xfrm>
            <a:prstGeom prst="roundRect">
              <a:avLst/>
            </a:prstGeom>
            <a:solidFill>
              <a:schemeClr val="bg1"/>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b="1" dirty="0">
                  <a:solidFill>
                    <a:schemeClr val="tx1"/>
                  </a:solidFill>
                  <a:latin typeface="Century Gothic" panose="020B0502020202020204" pitchFamily="34" charset="0"/>
                </a:rPr>
                <a:t>7</a:t>
              </a:r>
            </a:p>
          </p:txBody>
        </p:sp>
        <p:sp>
          <p:nvSpPr>
            <p:cNvPr id="11" name="Rectangle: Rounded Corners 8">
              <a:extLst>
                <a:ext uri="{FF2B5EF4-FFF2-40B4-BE49-F238E27FC236}">
                  <a16:creationId xmlns:a16="http://schemas.microsoft.com/office/drawing/2014/main" id="{18020521-EE0D-1D45-8F32-62382A2DBC7E}"/>
                </a:ext>
              </a:extLst>
            </p:cNvPr>
            <p:cNvSpPr/>
            <p:nvPr/>
          </p:nvSpPr>
          <p:spPr>
            <a:xfrm>
              <a:off x="3681304" y="1552876"/>
              <a:ext cx="1151747" cy="1419031"/>
            </a:xfrm>
            <a:prstGeom prst="roundRect">
              <a:avLst/>
            </a:prstGeom>
            <a:solidFill>
              <a:schemeClr val="bg1"/>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b="1" dirty="0">
                  <a:solidFill>
                    <a:schemeClr val="tx1"/>
                  </a:solidFill>
                  <a:latin typeface="Century Gothic" panose="020B0502020202020204" pitchFamily="34" charset="0"/>
                </a:rPr>
                <a:t>6</a:t>
              </a:r>
            </a:p>
          </p:txBody>
        </p:sp>
        <p:sp>
          <p:nvSpPr>
            <p:cNvPr id="12" name="Rectangle: Rounded Corners 9">
              <a:extLst>
                <a:ext uri="{FF2B5EF4-FFF2-40B4-BE49-F238E27FC236}">
                  <a16:creationId xmlns:a16="http://schemas.microsoft.com/office/drawing/2014/main" id="{25FF241B-4BA7-BB4D-A2DE-C83C115A1D14}"/>
                </a:ext>
              </a:extLst>
            </p:cNvPr>
            <p:cNvSpPr/>
            <p:nvPr/>
          </p:nvSpPr>
          <p:spPr>
            <a:xfrm>
              <a:off x="5299772" y="1552877"/>
              <a:ext cx="1151747" cy="1419031"/>
            </a:xfrm>
            <a:prstGeom prst="roundRect">
              <a:avLst/>
            </a:prstGeom>
            <a:solidFill>
              <a:schemeClr val="bg1"/>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b="1" dirty="0">
                  <a:solidFill>
                    <a:schemeClr val="tx1"/>
                  </a:solidFill>
                  <a:latin typeface="Century Gothic" panose="020B0502020202020204" pitchFamily="34" charset="0"/>
                </a:rPr>
                <a:t>8</a:t>
              </a:r>
            </a:p>
          </p:txBody>
        </p:sp>
      </p:grpSp>
    </p:spTree>
    <p:extLst>
      <p:ext uri="{BB962C8B-B14F-4D97-AF65-F5344CB8AC3E}">
        <p14:creationId xmlns:p14="http://schemas.microsoft.com/office/powerpoint/2010/main" val="3505827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Reasoning 1</a:t>
            </a:r>
          </a:p>
          <a:p>
            <a:pPr algn="ctr"/>
            <a:endParaRPr lang="en-GB" sz="2000" b="1" u="sng" dirty="0">
              <a:solidFill>
                <a:schemeClr val="bg2">
                  <a:lumMod val="50000"/>
                </a:schemeClr>
              </a:solidFill>
              <a:latin typeface="Century Gothic" panose="020B0502020202020204" pitchFamily="34" charset="0"/>
            </a:endParaRPr>
          </a:p>
          <a:p>
            <a:r>
              <a:rPr lang="en-GB" sz="2000" b="1" dirty="0">
                <a:solidFill>
                  <a:schemeClr val="tx1"/>
                </a:solidFill>
                <a:latin typeface="Century Gothic" panose="020B0502020202020204" pitchFamily="34" charset="0"/>
              </a:rPr>
              <a:t>Lola is using a number line to solve </a:t>
            </a:r>
          </a:p>
          <a:p>
            <a:r>
              <a:rPr lang="en-GB" sz="2000" b="1" dirty="0">
                <a:solidFill>
                  <a:schemeClr val="tx1"/>
                </a:solidFill>
                <a:latin typeface="Century Gothic" panose="020B0502020202020204" pitchFamily="34" charset="0"/>
              </a:rPr>
              <a:t>62 – 35.</a:t>
            </a: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r>
              <a:rPr lang="en-GB" sz="2000" b="1" dirty="0">
                <a:solidFill>
                  <a:schemeClr val="tx1"/>
                </a:solidFill>
                <a:latin typeface="Century Gothic" panose="020B0502020202020204" pitchFamily="34" charset="0"/>
              </a:rPr>
              <a:t>What mistake has she made?</a:t>
            </a:r>
          </a:p>
          <a:p>
            <a:r>
              <a:rPr lang="en-GB" sz="2000" b="1" dirty="0">
                <a:solidFill>
                  <a:schemeClr val="tx1"/>
                </a:solidFill>
                <a:latin typeface="Century Gothic" panose="020B0502020202020204" pitchFamily="34" charset="0"/>
              </a:rPr>
              <a:t> </a:t>
            </a:r>
          </a:p>
          <a:p>
            <a:pPr algn="ctr"/>
            <a:endParaRPr lang="en-GB" sz="2000" b="1" u="sng" dirty="0">
              <a:solidFill>
                <a:schemeClr val="bg2">
                  <a:lumMod val="50000"/>
                </a:schemeClr>
              </a:solidFill>
              <a:latin typeface="Century Gothic" panose="020B0502020202020204" pitchFamily="34" charset="0"/>
            </a:endParaRPr>
          </a:p>
          <a:p>
            <a:pPr algn="ctr"/>
            <a:endParaRPr lang="en-GB" sz="2000" u="sng" dirty="0">
              <a:solidFill>
                <a:schemeClr val="bg2">
                  <a:lumMod val="50000"/>
                </a:schemeClr>
              </a:solidFill>
              <a:latin typeface="SassoonCRInfantMedium" panose="02000603020000020003" pitchFamily="2" charset="0"/>
            </a:endParaRPr>
          </a:p>
          <a:p>
            <a:pPr lvl="0"/>
            <a:endParaRPr lang="en-GB" sz="2800" dirty="0">
              <a:solidFill>
                <a:srgbClr val="E7E6E6">
                  <a:lumMod val="25000"/>
                </a:srgbClr>
              </a:solidFill>
              <a:latin typeface="SassoonCRInfantMedium" panose="02000603020000020003" pitchFamily="2" charset="0"/>
            </a:endParaRPr>
          </a:p>
        </p:txBody>
      </p:sp>
      <p:sp>
        <p:nvSpPr>
          <p:cNvPr id="7" name="TextBox 8">
            <a:extLst>
              <a:ext uri="{FF2B5EF4-FFF2-40B4-BE49-F238E27FC236}">
                <a16:creationId xmlns:a16="http://schemas.microsoft.com/office/drawing/2014/main" id="{84B107DC-B90C-4A45-B422-BA8DE29C2552}"/>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graphicFrame>
        <p:nvGraphicFramePr>
          <p:cNvPr id="6" name="Table 5">
            <a:extLst>
              <a:ext uri="{FF2B5EF4-FFF2-40B4-BE49-F238E27FC236}">
                <a16:creationId xmlns:a16="http://schemas.microsoft.com/office/drawing/2014/main" id="{379874B1-8FD0-8A47-84BF-B7442231D9F2}"/>
              </a:ext>
            </a:extLst>
          </p:cNvPr>
          <p:cNvGraphicFramePr>
            <a:graphicFrameLocks noGrp="1"/>
          </p:cNvGraphicFramePr>
          <p:nvPr>
            <p:extLst>
              <p:ext uri="{D42A27DB-BD31-4B8C-83A1-F6EECF244321}">
                <p14:modId xmlns:p14="http://schemas.microsoft.com/office/powerpoint/2010/main" val="2359763832"/>
              </p:ext>
            </p:extLst>
          </p:nvPr>
        </p:nvGraphicFramePr>
        <p:xfrm>
          <a:off x="1030758" y="2891776"/>
          <a:ext cx="6216716" cy="403683"/>
        </p:xfrm>
        <a:graphic>
          <a:graphicData uri="http://schemas.openxmlformats.org/drawingml/2006/table">
            <a:tbl>
              <a:tblPr firstRow="1" bandRow="1">
                <a:tableStyleId>{5C22544A-7EE6-4342-B048-85BDC9FD1C3A}</a:tableStyleId>
              </a:tblPr>
              <a:tblGrid>
                <a:gridCol w="565156">
                  <a:extLst>
                    <a:ext uri="{9D8B030D-6E8A-4147-A177-3AD203B41FA5}">
                      <a16:colId xmlns:a16="http://schemas.microsoft.com/office/drawing/2014/main" val="1310558209"/>
                    </a:ext>
                  </a:extLst>
                </a:gridCol>
                <a:gridCol w="565156">
                  <a:extLst>
                    <a:ext uri="{9D8B030D-6E8A-4147-A177-3AD203B41FA5}">
                      <a16:colId xmlns:a16="http://schemas.microsoft.com/office/drawing/2014/main" val="565744341"/>
                    </a:ext>
                  </a:extLst>
                </a:gridCol>
                <a:gridCol w="565156">
                  <a:extLst>
                    <a:ext uri="{9D8B030D-6E8A-4147-A177-3AD203B41FA5}">
                      <a16:colId xmlns:a16="http://schemas.microsoft.com/office/drawing/2014/main" val="3455543020"/>
                    </a:ext>
                  </a:extLst>
                </a:gridCol>
                <a:gridCol w="565156">
                  <a:extLst>
                    <a:ext uri="{9D8B030D-6E8A-4147-A177-3AD203B41FA5}">
                      <a16:colId xmlns:a16="http://schemas.microsoft.com/office/drawing/2014/main" val="2094484384"/>
                    </a:ext>
                  </a:extLst>
                </a:gridCol>
                <a:gridCol w="565156">
                  <a:extLst>
                    <a:ext uri="{9D8B030D-6E8A-4147-A177-3AD203B41FA5}">
                      <a16:colId xmlns:a16="http://schemas.microsoft.com/office/drawing/2014/main" val="3675252861"/>
                    </a:ext>
                  </a:extLst>
                </a:gridCol>
                <a:gridCol w="565156">
                  <a:extLst>
                    <a:ext uri="{9D8B030D-6E8A-4147-A177-3AD203B41FA5}">
                      <a16:colId xmlns:a16="http://schemas.microsoft.com/office/drawing/2014/main" val="205710408"/>
                    </a:ext>
                  </a:extLst>
                </a:gridCol>
                <a:gridCol w="565156">
                  <a:extLst>
                    <a:ext uri="{9D8B030D-6E8A-4147-A177-3AD203B41FA5}">
                      <a16:colId xmlns:a16="http://schemas.microsoft.com/office/drawing/2014/main" val="657071739"/>
                    </a:ext>
                  </a:extLst>
                </a:gridCol>
                <a:gridCol w="565156">
                  <a:extLst>
                    <a:ext uri="{9D8B030D-6E8A-4147-A177-3AD203B41FA5}">
                      <a16:colId xmlns:a16="http://schemas.microsoft.com/office/drawing/2014/main" val="3215861107"/>
                    </a:ext>
                  </a:extLst>
                </a:gridCol>
                <a:gridCol w="565156">
                  <a:extLst>
                    <a:ext uri="{9D8B030D-6E8A-4147-A177-3AD203B41FA5}">
                      <a16:colId xmlns:a16="http://schemas.microsoft.com/office/drawing/2014/main" val="3564084872"/>
                    </a:ext>
                  </a:extLst>
                </a:gridCol>
                <a:gridCol w="565156">
                  <a:extLst>
                    <a:ext uri="{9D8B030D-6E8A-4147-A177-3AD203B41FA5}">
                      <a16:colId xmlns:a16="http://schemas.microsoft.com/office/drawing/2014/main" val="1667140522"/>
                    </a:ext>
                  </a:extLst>
                </a:gridCol>
                <a:gridCol w="565156">
                  <a:extLst>
                    <a:ext uri="{9D8B030D-6E8A-4147-A177-3AD203B41FA5}">
                      <a16:colId xmlns:a16="http://schemas.microsoft.com/office/drawing/2014/main" val="3209501800"/>
                    </a:ext>
                  </a:extLst>
                </a:gridCol>
              </a:tblGrid>
              <a:tr h="403683">
                <a:tc>
                  <a:txBody>
                    <a:bodyPr/>
                    <a:lstStyle/>
                    <a:p>
                      <a:endParaRPr lang="en-GB" sz="700" dirty="0">
                        <a:solidFill>
                          <a:schemeClr val="tx1"/>
                        </a:solidFill>
                        <a:latin typeface="SassoonCRInfantMedium" panose="02000603020000020003" pitchFamily="2" charset="0"/>
                      </a:endParaRPr>
                    </a:p>
                  </a:txBody>
                  <a:tcPr marL="0" marR="0" marT="0" marB="0">
                    <a:lnL w="285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700" dirty="0">
                        <a:solidFill>
                          <a:schemeClr val="tx1"/>
                        </a:solidFill>
                        <a:latin typeface="SassoonCRInfantMedium" panose="02000603020000020003" pitchFamily="2"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700" dirty="0">
                        <a:solidFill>
                          <a:schemeClr val="tx1"/>
                        </a:solidFill>
                        <a:latin typeface="SassoonCRInfantMedium" panose="02000603020000020003" pitchFamily="2"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700" dirty="0">
                        <a:solidFill>
                          <a:schemeClr val="tx1"/>
                        </a:solidFill>
                        <a:latin typeface="SassoonCRInfantMedium" panose="02000603020000020003" pitchFamily="2"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700" dirty="0">
                        <a:solidFill>
                          <a:schemeClr val="tx1"/>
                        </a:solidFill>
                        <a:latin typeface="SassoonCRInfantMedium" panose="02000603020000020003" pitchFamily="2"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700" dirty="0">
                        <a:solidFill>
                          <a:schemeClr val="tx1"/>
                        </a:solidFill>
                        <a:latin typeface="SassoonCRInfantMedium" panose="02000603020000020003" pitchFamily="2"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700">
                        <a:solidFill>
                          <a:schemeClr val="tx1"/>
                        </a:solidFill>
                        <a:latin typeface="SassoonCRInfantMedium" panose="02000603020000020003" pitchFamily="2"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700" dirty="0">
                        <a:solidFill>
                          <a:schemeClr val="tx1"/>
                        </a:solidFill>
                        <a:latin typeface="SassoonCRInfantMedium" panose="02000603020000020003" pitchFamily="2"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700" dirty="0">
                        <a:solidFill>
                          <a:schemeClr val="tx1"/>
                        </a:solidFill>
                        <a:latin typeface="SassoonCRInfantMedium" panose="02000603020000020003" pitchFamily="2"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700" dirty="0">
                        <a:solidFill>
                          <a:schemeClr val="tx1"/>
                        </a:solidFill>
                        <a:latin typeface="SassoonCRInfantMedium" panose="02000603020000020003" pitchFamily="2"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700" dirty="0">
                        <a:solidFill>
                          <a:schemeClr val="tx1"/>
                        </a:solidFill>
                        <a:latin typeface="SassoonCRInfantMedium" panose="02000603020000020003" pitchFamily="2" charset="0"/>
                      </a:endParaRPr>
                    </a:p>
                  </a:txBody>
                  <a:tcPr marL="0" marR="0" marT="0" marB="0">
                    <a:lnL w="12700"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63754701"/>
                  </a:ext>
                </a:extLst>
              </a:tr>
            </a:tbl>
          </a:graphicData>
        </a:graphic>
      </p:graphicFrame>
      <p:graphicFrame>
        <p:nvGraphicFramePr>
          <p:cNvPr id="9" name="Table 8">
            <a:extLst>
              <a:ext uri="{FF2B5EF4-FFF2-40B4-BE49-F238E27FC236}">
                <a16:creationId xmlns:a16="http://schemas.microsoft.com/office/drawing/2014/main" id="{8184F95F-EF84-4144-A59B-C7E14A85B8F3}"/>
              </a:ext>
            </a:extLst>
          </p:cNvPr>
          <p:cNvGraphicFramePr>
            <a:graphicFrameLocks noGrp="1"/>
          </p:cNvGraphicFramePr>
          <p:nvPr>
            <p:extLst/>
          </p:nvPr>
        </p:nvGraphicFramePr>
        <p:xfrm>
          <a:off x="1030760" y="3324006"/>
          <a:ext cx="6547089" cy="487680"/>
        </p:xfrm>
        <a:graphic>
          <a:graphicData uri="http://schemas.openxmlformats.org/drawingml/2006/table">
            <a:tbl>
              <a:tblPr firstRow="1" bandRow="1">
                <a:tableStyleId>{5C22544A-7EE6-4342-B048-85BDC9FD1C3A}</a:tableStyleId>
              </a:tblPr>
              <a:tblGrid>
                <a:gridCol w="390686">
                  <a:extLst>
                    <a:ext uri="{9D8B030D-6E8A-4147-A177-3AD203B41FA5}">
                      <a16:colId xmlns:a16="http://schemas.microsoft.com/office/drawing/2014/main" val="1310558209"/>
                    </a:ext>
                  </a:extLst>
                </a:gridCol>
                <a:gridCol w="125252">
                  <a:extLst>
                    <a:ext uri="{9D8B030D-6E8A-4147-A177-3AD203B41FA5}">
                      <a16:colId xmlns:a16="http://schemas.microsoft.com/office/drawing/2014/main" val="565744341"/>
                    </a:ext>
                  </a:extLst>
                </a:gridCol>
                <a:gridCol w="97276">
                  <a:extLst>
                    <a:ext uri="{9D8B030D-6E8A-4147-A177-3AD203B41FA5}">
                      <a16:colId xmlns:a16="http://schemas.microsoft.com/office/drawing/2014/main" val="3455543020"/>
                    </a:ext>
                  </a:extLst>
                </a:gridCol>
                <a:gridCol w="1755266">
                  <a:extLst>
                    <a:ext uri="{9D8B030D-6E8A-4147-A177-3AD203B41FA5}">
                      <a16:colId xmlns:a16="http://schemas.microsoft.com/office/drawing/2014/main" val="2094484384"/>
                    </a:ext>
                  </a:extLst>
                </a:gridCol>
                <a:gridCol w="558348">
                  <a:extLst>
                    <a:ext uri="{9D8B030D-6E8A-4147-A177-3AD203B41FA5}">
                      <a16:colId xmlns:a16="http://schemas.microsoft.com/office/drawing/2014/main" val="3675252861"/>
                    </a:ext>
                  </a:extLst>
                </a:gridCol>
                <a:gridCol w="430432">
                  <a:extLst>
                    <a:ext uri="{9D8B030D-6E8A-4147-A177-3AD203B41FA5}">
                      <a16:colId xmlns:a16="http://schemas.microsoft.com/office/drawing/2014/main" val="205710408"/>
                    </a:ext>
                  </a:extLst>
                </a:gridCol>
                <a:gridCol w="488915">
                  <a:extLst>
                    <a:ext uri="{9D8B030D-6E8A-4147-A177-3AD203B41FA5}">
                      <a16:colId xmlns:a16="http://schemas.microsoft.com/office/drawing/2014/main" val="657071739"/>
                    </a:ext>
                  </a:extLst>
                </a:gridCol>
                <a:gridCol w="249542">
                  <a:extLst>
                    <a:ext uri="{9D8B030D-6E8A-4147-A177-3AD203B41FA5}">
                      <a16:colId xmlns:a16="http://schemas.microsoft.com/office/drawing/2014/main" val="3215861107"/>
                    </a:ext>
                  </a:extLst>
                </a:gridCol>
                <a:gridCol w="1199591">
                  <a:extLst>
                    <a:ext uri="{9D8B030D-6E8A-4147-A177-3AD203B41FA5}">
                      <a16:colId xmlns:a16="http://schemas.microsoft.com/office/drawing/2014/main" val="3564084872"/>
                    </a:ext>
                  </a:extLst>
                </a:gridCol>
                <a:gridCol w="558348">
                  <a:extLst>
                    <a:ext uri="{9D8B030D-6E8A-4147-A177-3AD203B41FA5}">
                      <a16:colId xmlns:a16="http://schemas.microsoft.com/office/drawing/2014/main" val="1667140522"/>
                    </a:ext>
                  </a:extLst>
                </a:gridCol>
                <a:gridCol w="693433">
                  <a:extLst>
                    <a:ext uri="{9D8B030D-6E8A-4147-A177-3AD203B41FA5}">
                      <a16:colId xmlns:a16="http://schemas.microsoft.com/office/drawing/2014/main" val="3209501800"/>
                    </a:ext>
                  </a:extLst>
                </a:gridCol>
              </a:tblGrid>
              <a:tr h="252000">
                <a:tc>
                  <a:txBody>
                    <a:bodyPr/>
                    <a:lstStyle/>
                    <a:p>
                      <a:pPr algn="ctr"/>
                      <a:endParaRPr lang="en-GB" sz="1400" dirty="0">
                        <a:solidFill>
                          <a:schemeClr val="tx1"/>
                        </a:solidFill>
                        <a:latin typeface="SassoonCRInfantMedium" panose="02000603020000020003" pitchFamily="2" charset="0"/>
                      </a:endParaRPr>
                    </a:p>
                  </a:txBody>
                  <a:tcPr marL="0" marR="0"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200" dirty="0">
                        <a:solidFill>
                          <a:schemeClr val="tx1"/>
                        </a:solidFill>
                        <a:latin typeface="SassoonCRInfantMedium" panose="02000603020000020003" pitchFamily="2" charset="0"/>
                      </a:endParaRPr>
                    </a:p>
                  </a:txBody>
                  <a:tcPr marL="0" marR="0"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200" dirty="0">
                        <a:solidFill>
                          <a:schemeClr val="tx1"/>
                        </a:solidFill>
                        <a:latin typeface="SassoonCRInfantMedium" panose="02000603020000020003" pitchFamily="2" charset="0"/>
                      </a:endParaRPr>
                    </a:p>
                  </a:txBody>
                  <a:tcPr marL="0" marR="0"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3200" dirty="0">
                          <a:solidFill>
                            <a:schemeClr val="tx1"/>
                          </a:solidFill>
                          <a:latin typeface="Century Gothic" panose="020B0502020202020204" pitchFamily="34" charset="0"/>
                        </a:rPr>
                        <a:t>30</a:t>
                      </a:r>
                    </a:p>
                  </a:txBody>
                  <a:tcPr marL="0" marR="0"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200" dirty="0">
                        <a:solidFill>
                          <a:schemeClr val="tx1"/>
                        </a:solidFill>
                        <a:latin typeface="Century Gothic" panose="020B0502020202020204" pitchFamily="34" charset="0"/>
                      </a:endParaRPr>
                    </a:p>
                  </a:txBody>
                  <a:tcPr marL="0" marR="0"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200" dirty="0">
                        <a:solidFill>
                          <a:schemeClr val="tx1"/>
                        </a:solidFill>
                        <a:latin typeface="Century Gothic" panose="020B0502020202020204" pitchFamily="34" charset="0"/>
                      </a:endParaRPr>
                    </a:p>
                  </a:txBody>
                  <a:tcPr marL="0" marR="0"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GB" sz="3200" dirty="0">
                        <a:solidFill>
                          <a:schemeClr val="tx1"/>
                        </a:solidFill>
                        <a:latin typeface="Century Gothic" panose="020B0502020202020204" pitchFamily="34" charset="0"/>
                      </a:endParaRPr>
                    </a:p>
                  </a:txBody>
                  <a:tcPr marL="0" marR="0"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200" dirty="0">
                        <a:solidFill>
                          <a:schemeClr val="tx1"/>
                        </a:solidFill>
                        <a:latin typeface="Century Gothic" panose="020B0502020202020204" pitchFamily="34" charset="0"/>
                      </a:endParaRPr>
                    </a:p>
                  </a:txBody>
                  <a:tcPr marL="0" marR="0"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3200" dirty="0">
                          <a:solidFill>
                            <a:schemeClr val="tx1"/>
                          </a:solidFill>
                          <a:latin typeface="Century Gothic" panose="020B0502020202020204" pitchFamily="34" charset="0"/>
                        </a:rPr>
                        <a:t>60</a:t>
                      </a:r>
                    </a:p>
                  </a:txBody>
                  <a:tcPr marL="0" marR="0"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200" dirty="0">
                        <a:solidFill>
                          <a:schemeClr val="tx1"/>
                        </a:solidFill>
                        <a:latin typeface="Century Gothic" panose="020B0502020202020204" pitchFamily="34" charset="0"/>
                      </a:endParaRPr>
                    </a:p>
                  </a:txBody>
                  <a:tcPr marL="0" marR="0"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3200" dirty="0">
                          <a:solidFill>
                            <a:schemeClr val="tx1"/>
                          </a:solidFill>
                          <a:latin typeface="Century Gothic" panose="020B0502020202020204" pitchFamily="34" charset="0"/>
                        </a:rPr>
                        <a:t>62</a:t>
                      </a:r>
                    </a:p>
                  </a:txBody>
                  <a:tcPr marL="0" marR="0"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63754701"/>
                  </a:ext>
                </a:extLst>
              </a:tr>
            </a:tbl>
          </a:graphicData>
        </a:graphic>
      </p:graphicFrame>
      <p:grpSp>
        <p:nvGrpSpPr>
          <p:cNvPr id="2" name="Group 1">
            <a:extLst>
              <a:ext uri="{FF2B5EF4-FFF2-40B4-BE49-F238E27FC236}">
                <a16:creationId xmlns:a16="http://schemas.microsoft.com/office/drawing/2014/main" id="{6635E167-0238-B941-BC16-2B8679AAA96B}"/>
              </a:ext>
            </a:extLst>
          </p:cNvPr>
          <p:cNvGrpSpPr/>
          <p:nvPr/>
        </p:nvGrpSpPr>
        <p:grpSpPr>
          <a:xfrm>
            <a:off x="2335100" y="1655634"/>
            <a:ext cx="4909894" cy="1214585"/>
            <a:chOff x="3128520" y="2774177"/>
            <a:chExt cx="1835408" cy="454034"/>
          </a:xfrm>
        </p:grpSpPr>
        <p:sp>
          <p:nvSpPr>
            <p:cNvPr id="10" name="Arrow: Curved Right 10">
              <a:extLst>
                <a:ext uri="{FF2B5EF4-FFF2-40B4-BE49-F238E27FC236}">
                  <a16:creationId xmlns:a16="http://schemas.microsoft.com/office/drawing/2014/main" id="{37CD0D7E-9410-DE45-B93A-8233AF9C6519}"/>
                </a:ext>
              </a:extLst>
            </p:cNvPr>
            <p:cNvSpPr/>
            <p:nvPr/>
          </p:nvSpPr>
          <p:spPr>
            <a:xfrm rot="5400000">
              <a:off x="4543762" y="2808045"/>
              <a:ext cx="264069" cy="576263"/>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b="1">
                <a:solidFill>
                  <a:schemeClr val="tx1"/>
                </a:solidFill>
                <a:latin typeface="Century Gothic" panose="020B0502020202020204" pitchFamily="34" charset="0"/>
              </a:endParaRPr>
            </a:p>
          </p:txBody>
        </p:sp>
        <p:sp>
          <p:nvSpPr>
            <p:cNvPr id="11" name="Arrow: Curved Right 11">
              <a:extLst>
                <a:ext uri="{FF2B5EF4-FFF2-40B4-BE49-F238E27FC236}">
                  <a16:creationId xmlns:a16="http://schemas.microsoft.com/office/drawing/2014/main" id="{4C0E3A95-E080-F640-9FE2-4BEDF50F3C66}"/>
                </a:ext>
              </a:extLst>
            </p:cNvPr>
            <p:cNvSpPr/>
            <p:nvPr/>
          </p:nvSpPr>
          <p:spPr>
            <a:xfrm rot="5400000">
              <a:off x="3614122" y="2478540"/>
              <a:ext cx="264069" cy="1235273"/>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b="1">
                <a:solidFill>
                  <a:schemeClr val="tx1"/>
                </a:solidFill>
                <a:latin typeface="Century Gothic" panose="020B0502020202020204" pitchFamily="34" charset="0"/>
              </a:endParaRPr>
            </a:p>
          </p:txBody>
        </p:sp>
        <p:sp>
          <p:nvSpPr>
            <p:cNvPr id="12" name="TextBox 11">
              <a:extLst>
                <a:ext uri="{FF2B5EF4-FFF2-40B4-BE49-F238E27FC236}">
                  <a16:creationId xmlns:a16="http://schemas.microsoft.com/office/drawing/2014/main" id="{02CB8847-1BF3-AF4C-9508-301F16F0C7C0}"/>
                </a:ext>
              </a:extLst>
            </p:cNvPr>
            <p:cNvSpPr txBox="1"/>
            <p:nvPr/>
          </p:nvSpPr>
          <p:spPr>
            <a:xfrm>
              <a:off x="4494810" y="2774177"/>
              <a:ext cx="361972" cy="184666"/>
            </a:xfrm>
            <a:prstGeom prst="rect">
              <a:avLst/>
            </a:prstGeom>
            <a:noFill/>
          </p:spPr>
          <p:txBody>
            <a:bodyPr wrap="square" lIns="0" tIns="0" rIns="0" bIns="0" rtlCol="0" anchor="ctr">
              <a:spAutoFit/>
            </a:bodyPr>
            <a:lstStyle/>
            <a:p>
              <a:pPr algn="ctr"/>
              <a:r>
                <a:rPr lang="en-GB" sz="3200" b="1" dirty="0">
                  <a:latin typeface="Century Gothic" panose="020B0502020202020204" pitchFamily="34" charset="0"/>
                </a:rPr>
                <a:t>– 2</a:t>
              </a:r>
            </a:p>
          </p:txBody>
        </p:sp>
        <p:sp>
          <p:nvSpPr>
            <p:cNvPr id="13" name="TextBox 12">
              <a:extLst>
                <a:ext uri="{FF2B5EF4-FFF2-40B4-BE49-F238E27FC236}">
                  <a16:creationId xmlns:a16="http://schemas.microsoft.com/office/drawing/2014/main" id="{EB9FA2E3-10DE-E248-A713-54F1FA35FFAB}"/>
                </a:ext>
              </a:extLst>
            </p:cNvPr>
            <p:cNvSpPr txBox="1"/>
            <p:nvPr/>
          </p:nvSpPr>
          <p:spPr>
            <a:xfrm>
              <a:off x="3565170" y="2774468"/>
              <a:ext cx="361972" cy="184084"/>
            </a:xfrm>
            <a:prstGeom prst="rect">
              <a:avLst/>
            </a:prstGeom>
            <a:noFill/>
          </p:spPr>
          <p:txBody>
            <a:bodyPr wrap="square" lIns="0" tIns="0" rIns="0" bIns="0" rtlCol="0" anchor="ctr">
              <a:spAutoFit/>
            </a:bodyPr>
            <a:lstStyle/>
            <a:p>
              <a:pPr algn="ctr"/>
              <a:r>
                <a:rPr lang="en-GB" sz="3200" b="1" dirty="0">
                  <a:latin typeface="Century Gothic" panose="020B0502020202020204" pitchFamily="34" charset="0"/>
                </a:rPr>
                <a:t>– 30</a:t>
              </a:r>
            </a:p>
          </p:txBody>
        </p:sp>
      </p:grpSp>
    </p:spTree>
    <p:extLst>
      <p:ext uri="{BB962C8B-B14F-4D97-AF65-F5344CB8AC3E}">
        <p14:creationId xmlns:p14="http://schemas.microsoft.com/office/powerpoint/2010/main" val="5791851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Reasoning 1</a:t>
            </a:r>
          </a:p>
          <a:p>
            <a:pPr algn="ctr"/>
            <a:endParaRPr lang="en-GB" sz="2000" b="1" u="sng" dirty="0">
              <a:solidFill>
                <a:schemeClr val="bg2">
                  <a:lumMod val="50000"/>
                </a:schemeClr>
              </a:solidFill>
              <a:latin typeface="Century Gothic" panose="020B0502020202020204" pitchFamily="34" charset="0"/>
            </a:endParaRPr>
          </a:p>
          <a:p>
            <a:r>
              <a:rPr lang="en-GB" sz="2000" b="1" dirty="0">
                <a:solidFill>
                  <a:schemeClr val="tx1"/>
                </a:solidFill>
                <a:latin typeface="Century Gothic" panose="020B0502020202020204" pitchFamily="34" charset="0"/>
              </a:rPr>
              <a:t>Lola is using a number line to solve </a:t>
            </a:r>
          </a:p>
          <a:p>
            <a:r>
              <a:rPr lang="en-GB" sz="2000" b="1" dirty="0">
                <a:solidFill>
                  <a:schemeClr val="tx1"/>
                </a:solidFill>
                <a:latin typeface="Century Gothic" panose="020B0502020202020204" pitchFamily="34" charset="0"/>
              </a:rPr>
              <a:t>62 – 35.</a:t>
            </a: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r>
              <a:rPr lang="en-GB" sz="2000" b="1" dirty="0">
                <a:solidFill>
                  <a:schemeClr val="tx1"/>
                </a:solidFill>
                <a:latin typeface="Century Gothic" panose="020B0502020202020204" pitchFamily="34" charset="0"/>
              </a:rPr>
              <a:t>What mistake has she made?</a:t>
            </a:r>
          </a:p>
          <a:p>
            <a:r>
              <a:rPr lang="en-GB" sz="2000" b="1" dirty="0">
                <a:solidFill>
                  <a:schemeClr val="tx1"/>
                </a:solidFill>
                <a:latin typeface="Century Gothic" panose="020B0502020202020204" pitchFamily="34" charset="0"/>
              </a:rPr>
              <a:t>Lola has not…</a:t>
            </a:r>
          </a:p>
          <a:p>
            <a:r>
              <a:rPr lang="en-GB" sz="2000" b="1" dirty="0">
                <a:solidFill>
                  <a:schemeClr val="tx1"/>
                </a:solidFill>
                <a:latin typeface="Century Gothic" panose="020B0502020202020204" pitchFamily="34" charset="0"/>
              </a:rPr>
              <a:t> </a:t>
            </a:r>
          </a:p>
          <a:p>
            <a:pPr algn="ctr"/>
            <a:endParaRPr lang="en-GB" sz="2000" b="1" u="sng" dirty="0">
              <a:solidFill>
                <a:schemeClr val="bg2">
                  <a:lumMod val="50000"/>
                </a:schemeClr>
              </a:solidFill>
              <a:latin typeface="Century Gothic" panose="020B0502020202020204" pitchFamily="34" charset="0"/>
            </a:endParaRPr>
          </a:p>
          <a:p>
            <a:pPr algn="ctr"/>
            <a:endParaRPr lang="en-GB" sz="2000" u="sng" dirty="0">
              <a:solidFill>
                <a:schemeClr val="bg2">
                  <a:lumMod val="50000"/>
                </a:schemeClr>
              </a:solidFill>
              <a:latin typeface="SassoonCRInfantMedium" panose="02000603020000020003" pitchFamily="2" charset="0"/>
            </a:endParaRPr>
          </a:p>
          <a:p>
            <a:pPr lvl="0"/>
            <a:endParaRPr lang="en-GB" sz="2800" dirty="0">
              <a:solidFill>
                <a:srgbClr val="E7E6E6">
                  <a:lumMod val="25000"/>
                </a:srgbClr>
              </a:solidFill>
              <a:latin typeface="SassoonCRInfantMedium" panose="02000603020000020003" pitchFamily="2" charset="0"/>
            </a:endParaRPr>
          </a:p>
        </p:txBody>
      </p:sp>
      <p:sp>
        <p:nvSpPr>
          <p:cNvPr id="7" name="TextBox 8">
            <a:extLst>
              <a:ext uri="{FF2B5EF4-FFF2-40B4-BE49-F238E27FC236}">
                <a16:creationId xmlns:a16="http://schemas.microsoft.com/office/drawing/2014/main" id="{84B107DC-B90C-4A45-B422-BA8DE29C2552}"/>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graphicFrame>
        <p:nvGraphicFramePr>
          <p:cNvPr id="6" name="Table 5">
            <a:extLst>
              <a:ext uri="{FF2B5EF4-FFF2-40B4-BE49-F238E27FC236}">
                <a16:creationId xmlns:a16="http://schemas.microsoft.com/office/drawing/2014/main" id="{379874B1-8FD0-8A47-84BF-B7442231D9F2}"/>
              </a:ext>
            </a:extLst>
          </p:cNvPr>
          <p:cNvGraphicFramePr>
            <a:graphicFrameLocks noGrp="1"/>
          </p:cNvGraphicFramePr>
          <p:nvPr>
            <p:extLst/>
          </p:nvPr>
        </p:nvGraphicFramePr>
        <p:xfrm>
          <a:off x="1030758" y="2891776"/>
          <a:ext cx="6216716" cy="403683"/>
        </p:xfrm>
        <a:graphic>
          <a:graphicData uri="http://schemas.openxmlformats.org/drawingml/2006/table">
            <a:tbl>
              <a:tblPr firstRow="1" bandRow="1">
                <a:tableStyleId>{5C22544A-7EE6-4342-B048-85BDC9FD1C3A}</a:tableStyleId>
              </a:tblPr>
              <a:tblGrid>
                <a:gridCol w="565156">
                  <a:extLst>
                    <a:ext uri="{9D8B030D-6E8A-4147-A177-3AD203B41FA5}">
                      <a16:colId xmlns:a16="http://schemas.microsoft.com/office/drawing/2014/main" val="1310558209"/>
                    </a:ext>
                  </a:extLst>
                </a:gridCol>
                <a:gridCol w="565156">
                  <a:extLst>
                    <a:ext uri="{9D8B030D-6E8A-4147-A177-3AD203B41FA5}">
                      <a16:colId xmlns:a16="http://schemas.microsoft.com/office/drawing/2014/main" val="565744341"/>
                    </a:ext>
                  </a:extLst>
                </a:gridCol>
                <a:gridCol w="565156">
                  <a:extLst>
                    <a:ext uri="{9D8B030D-6E8A-4147-A177-3AD203B41FA5}">
                      <a16:colId xmlns:a16="http://schemas.microsoft.com/office/drawing/2014/main" val="3455543020"/>
                    </a:ext>
                  </a:extLst>
                </a:gridCol>
                <a:gridCol w="565156">
                  <a:extLst>
                    <a:ext uri="{9D8B030D-6E8A-4147-A177-3AD203B41FA5}">
                      <a16:colId xmlns:a16="http://schemas.microsoft.com/office/drawing/2014/main" val="2094484384"/>
                    </a:ext>
                  </a:extLst>
                </a:gridCol>
                <a:gridCol w="565156">
                  <a:extLst>
                    <a:ext uri="{9D8B030D-6E8A-4147-A177-3AD203B41FA5}">
                      <a16:colId xmlns:a16="http://schemas.microsoft.com/office/drawing/2014/main" val="3675252861"/>
                    </a:ext>
                  </a:extLst>
                </a:gridCol>
                <a:gridCol w="565156">
                  <a:extLst>
                    <a:ext uri="{9D8B030D-6E8A-4147-A177-3AD203B41FA5}">
                      <a16:colId xmlns:a16="http://schemas.microsoft.com/office/drawing/2014/main" val="205710408"/>
                    </a:ext>
                  </a:extLst>
                </a:gridCol>
                <a:gridCol w="565156">
                  <a:extLst>
                    <a:ext uri="{9D8B030D-6E8A-4147-A177-3AD203B41FA5}">
                      <a16:colId xmlns:a16="http://schemas.microsoft.com/office/drawing/2014/main" val="657071739"/>
                    </a:ext>
                  </a:extLst>
                </a:gridCol>
                <a:gridCol w="565156">
                  <a:extLst>
                    <a:ext uri="{9D8B030D-6E8A-4147-A177-3AD203B41FA5}">
                      <a16:colId xmlns:a16="http://schemas.microsoft.com/office/drawing/2014/main" val="3215861107"/>
                    </a:ext>
                  </a:extLst>
                </a:gridCol>
                <a:gridCol w="565156">
                  <a:extLst>
                    <a:ext uri="{9D8B030D-6E8A-4147-A177-3AD203B41FA5}">
                      <a16:colId xmlns:a16="http://schemas.microsoft.com/office/drawing/2014/main" val="3564084872"/>
                    </a:ext>
                  </a:extLst>
                </a:gridCol>
                <a:gridCol w="565156">
                  <a:extLst>
                    <a:ext uri="{9D8B030D-6E8A-4147-A177-3AD203B41FA5}">
                      <a16:colId xmlns:a16="http://schemas.microsoft.com/office/drawing/2014/main" val="1667140522"/>
                    </a:ext>
                  </a:extLst>
                </a:gridCol>
                <a:gridCol w="565156">
                  <a:extLst>
                    <a:ext uri="{9D8B030D-6E8A-4147-A177-3AD203B41FA5}">
                      <a16:colId xmlns:a16="http://schemas.microsoft.com/office/drawing/2014/main" val="3209501800"/>
                    </a:ext>
                  </a:extLst>
                </a:gridCol>
              </a:tblGrid>
              <a:tr h="403683">
                <a:tc>
                  <a:txBody>
                    <a:bodyPr/>
                    <a:lstStyle/>
                    <a:p>
                      <a:endParaRPr lang="en-GB" sz="700" dirty="0">
                        <a:solidFill>
                          <a:schemeClr val="tx1"/>
                        </a:solidFill>
                        <a:latin typeface="SassoonCRInfantMedium" panose="02000603020000020003" pitchFamily="2" charset="0"/>
                      </a:endParaRPr>
                    </a:p>
                  </a:txBody>
                  <a:tcPr marL="0" marR="0" marT="0" marB="0">
                    <a:lnL w="285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700" dirty="0">
                        <a:solidFill>
                          <a:schemeClr val="tx1"/>
                        </a:solidFill>
                        <a:latin typeface="SassoonCRInfantMedium" panose="02000603020000020003" pitchFamily="2"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700" dirty="0">
                        <a:solidFill>
                          <a:schemeClr val="tx1"/>
                        </a:solidFill>
                        <a:latin typeface="SassoonCRInfantMedium" panose="02000603020000020003" pitchFamily="2"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700" dirty="0">
                        <a:solidFill>
                          <a:schemeClr val="tx1"/>
                        </a:solidFill>
                        <a:latin typeface="SassoonCRInfantMedium" panose="02000603020000020003" pitchFamily="2"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700" dirty="0">
                        <a:solidFill>
                          <a:schemeClr val="tx1"/>
                        </a:solidFill>
                        <a:latin typeface="SassoonCRInfantMedium" panose="02000603020000020003" pitchFamily="2"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700" dirty="0">
                        <a:solidFill>
                          <a:schemeClr val="tx1"/>
                        </a:solidFill>
                        <a:latin typeface="SassoonCRInfantMedium" panose="02000603020000020003" pitchFamily="2"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700">
                        <a:solidFill>
                          <a:schemeClr val="tx1"/>
                        </a:solidFill>
                        <a:latin typeface="SassoonCRInfantMedium" panose="02000603020000020003" pitchFamily="2"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700" dirty="0">
                        <a:solidFill>
                          <a:schemeClr val="tx1"/>
                        </a:solidFill>
                        <a:latin typeface="SassoonCRInfantMedium" panose="02000603020000020003" pitchFamily="2"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700" dirty="0">
                        <a:solidFill>
                          <a:schemeClr val="tx1"/>
                        </a:solidFill>
                        <a:latin typeface="SassoonCRInfantMedium" panose="02000603020000020003" pitchFamily="2"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700" dirty="0">
                        <a:solidFill>
                          <a:schemeClr val="tx1"/>
                        </a:solidFill>
                        <a:latin typeface="SassoonCRInfantMedium" panose="02000603020000020003" pitchFamily="2"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700" dirty="0">
                        <a:solidFill>
                          <a:schemeClr val="tx1"/>
                        </a:solidFill>
                        <a:latin typeface="SassoonCRInfantMedium" panose="02000603020000020003" pitchFamily="2" charset="0"/>
                      </a:endParaRPr>
                    </a:p>
                  </a:txBody>
                  <a:tcPr marL="0" marR="0" marT="0" marB="0">
                    <a:lnL w="12700"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63754701"/>
                  </a:ext>
                </a:extLst>
              </a:tr>
            </a:tbl>
          </a:graphicData>
        </a:graphic>
      </p:graphicFrame>
      <p:graphicFrame>
        <p:nvGraphicFramePr>
          <p:cNvPr id="9" name="Table 8">
            <a:extLst>
              <a:ext uri="{FF2B5EF4-FFF2-40B4-BE49-F238E27FC236}">
                <a16:creationId xmlns:a16="http://schemas.microsoft.com/office/drawing/2014/main" id="{8184F95F-EF84-4144-A59B-C7E14A85B8F3}"/>
              </a:ext>
            </a:extLst>
          </p:cNvPr>
          <p:cNvGraphicFramePr>
            <a:graphicFrameLocks noGrp="1"/>
          </p:cNvGraphicFramePr>
          <p:nvPr>
            <p:extLst/>
          </p:nvPr>
        </p:nvGraphicFramePr>
        <p:xfrm>
          <a:off x="1030760" y="3324006"/>
          <a:ext cx="6547089" cy="487680"/>
        </p:xfrm>
        <a:graphic>
          <a:graphicData uri="http://schemas.openxmlformats.org/drawingml/2006/table">
            <a:tbl>
              <a:tblPr firstRow="1" bandRow="1">
                <a:tableStyleId>{5C22544A-7EE6-4342-B048-85BDC9FD1C3A}</a:tableStyleId>
              </a:tblPr>
              <a:tblGrid>
                <a:gridCol w="390686">
                  <a:extLst>
                    <a:ext uri="{9D8B030D-6E8A-4147-A177-3AD203B41FA5}">
                      <a16:colId xmlns:a16="http://schemas.microsoft.com/office/drawing/2014/main" val="1310558209"/>
                    </a:ext>
                  </a:extLst>
                </a:gridCol>
                <a:gridCol w="125252">
                  <a:extLst>
                    <a:ext uri="{9D8B030D-6E8A-4147-A177-3AD203B41FA5}">
                      <a16:colId xmlns:a16="http://schemas.microsoft.com/office/drawing/2014/main" val="565744341"/>
                    </a:ext>
                  </a:extLst>
                </a:gridCol>
                <a:gridCol w="97276">
                  <a:extLst>
                    <a:ext uri="{9D8B030D-6E8A-4147-A177-3AD203B41FA5}">
                      <a16:colId xmlns:a16="http://schemas.microsoft.com/office/drawing/2014/main" val="3455543020"/>
                    </a:ext>
                  </a:extLst>
                </a:gridCol>
                <a:gridCol w="1755266">
                  <a:extLst>
                    <a:ext uri="{9D8B030D-6E8A-4147-A177-3AD203B41FA5}">
                      <a16:colId xmlns:a16="http://schemas.microsoft.com/office/drawing/2014/main" val="2094484384"/>
                    </a:ext>
                  </a:extLst>
                </a:gridCol>
                <a:gridCol w="558348">
                  <a:extLst>
                    <a:ext uri="{9D8B030D-6E8A-4147-A177-3AD203B41FA5}">
                      <a16:colId xmlns:a16="http://schemas.microsoft.com/office/drawing/2014/main" val="3675252861"/>
                    </a:ext>
                  </a:extLst>
                </a:gridCol>
                <a:gridCol w="430432">
                  <a:extLst>
                    <a:ext uri="{9D8B030D-6E8A-4147-A177-3AD203B41FA5}">
                      <a16:colId xmlns:a16="http://schemas.microsoft.com/office/drawing/2014/main" val="205710408"/>
                    </a:ext>
                  </a:extLst>
                </a:gridCol>
                <a:gridCol w="488915">
                  <a:extLst>
                    <a:ext uri="{9D8B030D-6E8A-4147-A177-3AD203B41FA5}">
                      <a16:colId xmlns:a16="http://schemas.microsoft.com/office/drawing/2014/main" val="657071739"/>
                    </a:ext>
                  </a:extLst>
                </a:gridCol>
                <a:gridCol w="249542">
                  <a:extLst>
                    <a:ext uri="{9D8B030D-6E8A-4147-A177-3AD203B41FA5}">
                      <a16:colId xmlns:a16="http://schemas.microsoft.com/office/drawing/2014/main" val="3215861107"/>
                    </a:ext>
                  </a:extLst>
                </a:gridCol>
                <a:gridCol w="1199591">
                  <a:extLst>
                    <a:ext uri="{9D8B030D-6E8A-4147-A177-3AD203B41FA5}">
                      <a16:colId xmlns:a16="http://schemas.microsoft.com/office/drawing/2014/main" val="3564084872"/>
                    </a:ext>
                  </a:extLst>
                </a:gridCol>
                <a:gridCol w="558348">
                  <a:extLst>
                    <a:ext uri="{9D8B030D-6E8A-4147-A177-3AD203B41FA5}">
                      <a16:colId xmlns:a16="http://schemas.microsoft.com/office/drawing/2014/main" val="1667140522"/>
                    </a:ext>
                  </a:extLst>
                </a:gridCol>
                <a:gridCol w="693433">
                  <a:extLst>
                    <a:ext uri="{9D8B030D-6E8A-4147-A177-3AD203B41FA5}">
                      <a16:colId xmlns:a16="http://schemas.microsoft.com/office/drawing/2014/main" val="3209501800"/>
                    </a:ext>
                  </a:extLst>
                </a:gridCol>
              </a:tblGrid>
              <a:tr h="252000">
                <a:tc>
                  <a:txBody>
                    <a:bodyPr/>
                    <a:lstStyle/>
                    <a:p>
                      <a:pPr algn="ctr"/>
                      <a:endParaRPr lang="en-GB" sz="1400" dirty="0">
                        <a:solidFill>
                          <a:schemeClr val="tx1"/>
                        </a:solidFill>
                        <a:latin typeface="SassoonCRInfantMedium" panose="02000603020000020003" pitchFamily="2" charset="0"/>
                      </a:endParaRPr>
                    </a:p>
                  </a:txBody>
                  <a:tcPr marL="0" marR="0"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200" dirty="0">
                        <a:solidFill>
                          <a:schemeClr val="tx1"/>
                        </a:solidFill>
                        <a:latin typeface="SassoonCRInfantMedium" panose="02000603020000020003" pitchFamily="2" charset="0"/>
                      </a:endParaRPr>
                    </a:p>
                  </a:txBody>
                  <a:tcPr marL="0" marR="0"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200" dirty="0">
                        <a:solidFill>
                          <a:schemeClr val="tx1"/>
                        </a:solidFill>
                        <a:latin typeface="SassoonCRInfantMedium" panose="02000603020000020003" pitchFamily="2" charset="0"/>
                      </a:endParaRPr>
                    </a:p>
                  </a:txBody>
                  <a:tcPr marL="0" marR="0"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3200" dirty="0">
                          <a:solidFill>
                            <a:schemeClr val="tx1"/>
                          </a:solidFill>
                          <a:latin typeface="Century Gothic" panose="020B0502020202020204" pitchFamily="34" charset="0"/>
                        </a:rPr>
                        <a:t>30</a:t>
                      </a:r>
                    </a:p>
                  </a:txBody>
                  <a:tcPr marL="0" marR="0"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200" dirty="0">
                        <a:solidFill>
                          <a:schemeClr val="tx1"/>
                        </a:solidFill>
                        <a:latin typeface="Century Gothic" panose="020B0502020202020204" pitchFamily="34" charset="0"/>
                      </a:endParaRPr>
                    </a:p>
                  </a:txBody>
                  <a:tcPr marL="0" marR="0"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200" dirty="0">
                        <a:solidFill>
                          <a:schemeClr val="tx1"/>
                        </a:solidFill>
                        <a:latin typeface="Century Gothic" panose="020B0502020202020204" pitchFamily="34" charset="0"/>
                      </a:endParaRPr>
                    </a:p>
                  </a:txBody>
                  <a:tcPr marL="0" marR="0"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GB" sz="3200" dirty="0">
                        <a:solidFill>
                          <a:schemeClr val="tx1"/>
                        </a:solidFill>
                        <a:latin typeface="Century Gothic" panose="020B0502020202020204" pitchFamily="34" charset="0"/>
                      </a:endParaRPr>
                    </a:p>
                  </a:txBody>
                  <a:tcPr marL="0" marR="0"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200" dirty="0">
                        <a:solidFill>
                          <a:schemeClr val="tx1"/>
                        </a:solidFill>
                        <a:latin typeface="Century Gothic" panose="020B0502020202020204" pitchFamily="34" charset="0"/>
                      </a:endParaRPr>
                    </a:p>
                  </a:txBody>
                  <a:tcPr marL="0" marR="0"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3200" dirty="0">
                          <a:solidFill>
                            <a:schemeClr val="tx1"/>
                          </a:solidFill>
                          <a:latin typeface="Century Gothic" panose="020B0502020202020204" pitchFamily="34" charset="0"/>
                        </a:rPr>
                        <a:t>60</a:t>
                      </a:r>
                    </a:p>
                  </a:txBody>
                  <a:tcPr marL="0" marR="0"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200" dirty="0">
                        <a:solidFill>
                          <a:schemeClr val="tx1"/>
                        </a:solidFill>
                        <a:latin typeface="Century Gothic" panose="020B0502020202020204" pitchFamily="34" charset="0"/>
                      </a:endParaRPr>
                    </a:p>
                  </a:txBody>
                  <a:tcPr marL="0" marR="0"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3200" dirty="0">
                          <a:solidFill>
                            <a:schemeClr val="tx1"/>
                          </a:solidFill>
                          <a:latin typeface="Century Gothic" panose="020B0502020202020204" pitchFamily="34" charset="0"/>
                        </a:rPr>
                        <a:t>62</a:t>
                      </a:r>
                    </a:p>
                  </a:txBody>
                  <a:tcPr marL="0" marR="0"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63754701"/>
                  </a:ext>
                </a:extLst>
              </a:tr>
            </a:tbl>
          </a:graphicData>
        </a:graphic>
      </p:graphicFrame>
      <p:grpSp>
        <p:nvGrpSpPr>
          <p:cNvPr id="2" name="Group 1">
            <a:extLst>
              <a:ext uri="{FF2B5EF4-FFF2-40B4-BE49-F238E27FC236}">
                <a16:creationId xmlns:a16="http://schemas.microsoft.com/office/drawing/2014/main" id="{6635E167-0238-B941-BC16-2B8679AAA96B}"/>
              </a:ext>
            </a:extLst>
          </p:cNvPr>
          <p:cNvGrpSpPr/>
          <p:nvPr/>
        </p:nvGrpSpPr>
        <p:grpSpPr>
          <a:xfrm>
            <a:off x="2335100" y="1655634"/>
            <a:ext cx="4909894" cy="1214585"/>
            <a:chOff x="3128520" y="2774177"/>
            <a:chExt cx="1835408" cy="454034"/>
          </a:xfrm>
        </p:grpSpPr>
        <p:sp>
          <p:nvSpPr>
            <p:cNvPr id="10" name="Arrow: Curved Right 10">
              <a:extLst>
                <a:ext uri="{FF2B5EF4-FFF2-40B4-BE49-F238E27FC236}">
                  <a16:creationId xmlns:a16="http://schemas.microsoft.com/office/drawing/2014/main" id="{37CD0D7E-9410-DE45-B93A-8233AF9C6519}"/>
                </a:ext>
              </a:extLst>
            </p:cNvPr>
            <p:cNvSpPr/>
            <p:nvPr/>
          </p:nvSpPr>
          <p:spPr>
            <a:xfrm rot="5400000">
              <a:off x="4543762" y="2808045"/>
              <a:ext cx="264069" cy="576263"/>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b="1">
                <a:solidFill>
                  <a:schemeClr val="tx1"/>
                </a:solidFill>
                <a:latin typeface="Century Gothic" panose="020B0502020202020204" pitchFamily="34" charset="0"/>
              </a:endParaRPr>
            </a:p>
          </p:txBody>
        </p:sp>
        <p:sp>
          <p:nvSpPr>
            <p:cNvPr id="11" name="Arrow: Curved Right 11">
              <a:extLst>
                <a:ext uri="{FF2B5EF4-FFF2-40B4-BE49-F238E27FC236}">
                  <a16:creationId xmlns:a16="http://schemas.microsoft.com/office/drawing/2014/main" id="{4C0E3A95-E080-F640-9FE2-4BEDF50F3C66}"/>
                </a:ext>
              </a:extLst>
            </p:cNvPr>
            <p:cNvSpPr/>
            <p:nvPr/>
          </p:nvSpPr>
          <p:spPr>
            <a:xfrm rot="5400000">
              <a:off x="3614122" y="2478540"/>
              <a:ext cx="264069" cy="1235273"/>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b="1">
                <a:solidFill>
                  <a:schemeClr val="tx1"/>
                </a:solidFill>
                <a:latin typeface="Century Gothic" panose="020B0502020202020204" pitchFamily="34" charset="0"/>
              </a:endParaRPr>
            </a:p>
          </p:txBody>
        </p:sp>
        <p:sp>
          <p:nvSpPr>
            <p:cNvPr id="12" name="TextBox 11">
              <a:extLst>
                <a:ext uri="{FF2B5EF4-FFF2-40B4-BE49-F238E27FC236}">
                  <a16:creationId xmlns:a16="http://schemas.microsoft.com/office/drawing/2014/main" id="{02CB8847-1BF3-AF4C-9508-301F16F0C7C0}"/>
                </a:ext>
              </a:extLst>
            </p:cNvPr>
            <p:cNvSpPr txBox="1"/>
            <p:nvPr/>
          </p:nvSpPr>
          <p:spPr>
            <a:xfrm>
              <a:off x="4494810" y="2774177"/>
              <a:ext cx="361972" cy="184666"/>
            </a:xfrm>
            <a:prstGeom prst="rect">
              <a:avLst/>
            </a:prstGeom>
            <a:noFill/>
          </p:spPr>
          <p:txBody>
            <a:bodyPr wrap="square" lIns="0" tIns="0" rIns="0" bIns="0" rtlCol="0" anchor="ctr">
              <a:spAutoFit/>
            </a:bodyPr>
            <a:lstStyle/>
            <a:p>
              <a:pPr algn="ctr"/>
              <a:r>
                <a:rPr lang="en-GB" sz="3200" b="1" dirty="0">
                  <a:latin typeface="Century Gothic" panose="020B0502020202020204" pitchFamily="34" charset="0"/>
                </a:rPr>
                <a:t>– 2</a:t>
              </a:r>
            </a:p>
          </p:txBody>
        </p:sp>
        <p:sp>
          <p:nvSpPr>
            <p:cNvPr id="13" name="TextBox 12">
              <a:extLst>
                <a:ext uri="{FF2B5EF4-FFF2-40B4-BE49-F238E27FC236}">
                  <a16:creationId xmlns:a16="http://schemas.microsoft.com/office/drawing/2014/main" id="{EB9FA2E3-10DE-E248-A713-54F1FA35FFAB}"/>
                </a:ext>
              </a:extLst>
            </p:cNvPr>
            <p:cNvSpPr txBox="1"/>
            <p:nvPr/>
          </p:nvSpPr>
          <p:spPr>
            <a:xfrm>
              <a:off x="3565170" y="2774468"/>
              <a:ext cx="361972" cy="184084"/>
            </a:xfrm>
            <a:prstGeom prst="rect">
              <a:avLst/>
            </a:prstGeom>
            <a:noFill/>
          </p:spPr>
          <p:txBody>
            <a:bodyPr wrap="square" lIns="0" tIns="0" rIns="0" bIns="0" rtlCol="0" anchor="ctr">
              <a:spAutoFit/>
            </a:bodyPr>
            <a:lstStyle/>
            <a:p>
              <a:pPr algn="ctr"/>
              <a:r>
                <a:rPr lang="en-GB" sz="3200" b="1" dirty="0">
                  <a:latin typeface="Century Gothic" panose="020B0502020202020204" pitchFamily="34" charset="0"/>
                </a:rPr>
                <a:t>– 30</a:t>
              </a:r>
            </a:p>
          </p:txBody>
        </p:sp>
      </p:grpSp>
    </p:spTree>
    <p:extLst>
      <p:ext uri="{BB962C8B-B14F-4D97-AF65-F5344CB8AC3E}">
        <p14:creationId xmlns:p14="http://schemas.microsoft.com/office/powerpoint/2010/main" val="40410352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27814" y="6454317"/>
            <a:ext cx="1231337" cy="403587"/>
            <a:chOff x="36360" y="6454317"/>
            <a:chExt cx="1231337"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36360"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lgn="ctr"/>
            <a:r>
              <a:rPr lang="en-GB" sz="1600" b="1" u="sng" dirty="0">
                <a:solidFill>
                  <a:srgbClr val="E7E6E6">
                    <a:lumMod val="50000"/>
                  </a:srgbClr>
                </a:solidFill>
                <a:latin typeface="Century Gothic" panose="020B0502020202020204" pitchFamily="34" charset="0"/>
              </a:rPr>
              <a:t>Year 2 – Autumn Block 2 – Addition and Subtraction</a:t>
            </a:r>
            <a:br>
              <a:rPr lang="en-GB" sz="1600" b="1" dirty="0">
                <a:solidFill>
                  <a:schemeClr val="bg2">
                    <a:lumMod val="50000"/>
                  </a:schemeClr>
                </a:solidFill>
                <a:latin typeface="Century Gothic" panose="020B0502020202020204" pitchFamily="34" charset="0"/>
              </a:rPr>
            </a:br>
            <a:endParaRPr lang="en-GB" sz="1600" b="1" dirty="0">
              <a:solidFill>
                <a:schemeClr val="bg2">
                  <a:lumMod val="50000"/>
                </a:schemeClr>
              </a:solidFill>
              <a:latin typeface="Century Gothic" panose="020B0502020202020204" pitchFamily="34" charset="0"/>
            </a:endParaRPr>
          </a:p>
          <a:p>
            <a:pPr lvl="0" algn="ctr"/>
            <a:endParaRPr lang="en-GB" sz="4000" b="1" dirty="0">
              <a:solidFill>
                <a:schemeClr val="bg2">
                  <a:lumMod val="50000"/>
                </a:schemeClr>
              </a:solidFill>
              <a:latin typeface="Century Gothic" panose="020B0502020202020204" pitchFamily="34" charset="0"/>
            </a:endParaRPr>
          </a:p>
          <a:p>
            <a:pPr lvl="0" algn="ctr"/>
            <a:endParaRPr lang="en-GB" sz="4000" b="1" dirty="0">
              <a:solidFill>
                <a:schemeClr val="bg2">
                  <a:lumMod val="50000"/>
                </a:schemeClr>
              </a:solidFill>
              <a:latin typeface="Century Gothic" panose="020B0502020202020204" pitchFamily="34" charset="0"/>
            </a:endParaRPr>
          </a:p>
          <a:p>
            <a:pPr lvl="0" algn="ctr"/>
            <a:endParaRPr lang="en-GB" sz="4000" b="1" dirty="0">
              <a:solidFill>
                <a:schemeClr val="bg2">
                  <a:lumMod val="50000"/>
                </a:schemeClr>
              </a:solidFill>
              <a:latin typeface="Century Gothic" panose="020B0502020202020204" pitchFamily="34" charset="0"/>
            </a:endParaRPr>
          </a:p>
          <a:p>
            <a:pPr lvl="0" algn="ctr"/>
            <a:r>
              <a:rPr lang="en-GB" sz="4800" b="1" dirty="0">
                <a:solidFill>
                  <a:schemeClr val="bg2">
                    <a:lumMod val="25000"/>
                  </a:schemeClr>
                </a:solidFill>
                <a:latin typeface="Century Gothic" panose="020B0502020202020204" pitchFamily="34" charset="0"/>
              </a:rPr>
              <a:t>Step 14: Subtract with </a:t>
            </a:r>
          </a:p>
          <a:p>
            <a:pPr lvl="0" algn="ctr"/>
            <a:r>
              <a:rPr lang="en-GB" sz="4800" b="1" dirty="0">
                <a:solidFill>
                  <a:schemeClr val="bg2">
                    <a:lumMod val="25000"/>
                  </a:schemeClr>
                </a:solidFill>
                <a:latin typeface="Century Gothic" panose="020B0502020202020204" pitchFamily="34" charset="0"/>
              </a:rPr>
              <a:t>2-Digits  2</a:t>
            </a:r>
            <a:endParaRPr lang="en-GB" sz="1400" dirty="0">
              <a:solidFill>
                <a:schemeClr val="bg2">
                  <a:lumMod val="25000"/>
                </a:schemeClr>
              </a:solidFill>
              <a:latin typeface="SassoonCRInfantMedium" panose="02000603020000020003" pitchFamily="2" charset="0"/>
            </a:endParaRPr>
          </a:p>
        </p:txBody>
      </p:sp>
    </p:spTree>
    <p:extLst>
      <p:ext uri="{BB962C8B-B14F-4D97-AF65-F5344CB8AC3E}">
        <p14:creationId xmlns:p14="http://schemas.microsoft.com/office/powerpoint/2010/main" val="38559005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Reasoning 1</a:t>
            </a:r>
          </a:p>
          <a:p>
            <a:pPr algn="ctr"/>
            <a:endParaRPr lang="en-GB" sz="2000" b="1" u="sng" dirty="0">
              <a:solidFill>
                <a:schemeClr val="bg2">
                  <a:lumMod val="50000"/>
                </a:schemeClr>
              </a:solidFill>
              <a:latin typeface="Century Gothic" panose="020B0502020202020204" pitchFamily="34" charset="0"/>
            </a:endParaRPr>
          </a:p>
          <a:p>
            <a:r>
              <a:rPr lang="en-GB" sz="2000" b="1" dirty="0">
                <a:solidFill>
                  <a:schemeClr val="tx1"/>
                </a:solidFill>
                <a:latin typeface="Century Gothic" panose="020B0502020202020204" pitchFamily="34" charset="0"/>
              </a:rPr>
              <a:t>Lola is using a number line to solve </a:t>
            </a:r>
          </a:p>
          <a:p>
            <a:r>
              <a:rPr lang="en-GB" sz="2000" b="1" dirty="0">
                <a:solidFill>
                  <a:schemeClr val="tx1"/>
                </a:solidFill>
                <a:latin typeface="Century Gothic" panose="020B0502020202020204" pitchFamily="34" charset="0"/>
              </a:rPr>
              <a:t>62 – 35.</a:t>
            </a: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r>
              <a:rPr lang="en-GB" sz="2000" b="1" dirty="0">
                <a:solidFill>
                  <a:schemeClr val="tx1"/>
                </a:solidFill>
                <a:latin typeface="Century Gothic" panose="020B0502020202020204" pitchFamily="34" charset="0"/>
              </a:rPr>
              <a:t>What mistake has she made?</a:t>
            </a:r>
          </a:p>
          <a:p>
            <a:r>
              <a:rPr lang="en-GB" sz="2000" b="1" dirty="0">
                <a:solidFill>
                  <a:srgbClr val="FF0000"/>
                </a:solidFill>
                <a:latin typeface="Century Gothic" panose="020B0502020202020204" pitchFamily="34" charset="0"/>
              </a:rPr>
              <a:t>Lola has not subtracted the 3 ones that makes up the other part of 5 ones. The correct answer should be 27. </a:t>
            </a:r>
          </a:p>
          <a:p>
            <a:r>
              <a:rPr lang="en-GB" sz="2000" b="1" dirty="0">
                <a:solidFill>
                  <a:schemeClr val="tx1"/>
                </a:solidFill>
                <a:latin typeface="Century Gothic" panose="020B0502020202020204" pitchFamily="34" charset="0"/>
              </a:rPr>
              <a:t> </a:t>
            </a:r>
          </a:p>
          <a:p>
            <a:pPr algn="ctr"/>
            <a:endParaRPr lang="en-GB" sz="2000" b="1" u="sng" dirty="0">
              <a:solidFill>
                <a:schemeClr val="bg2">
                  <a:lumMod val="50000"/>
                </a:schemeClr>
              </a:solidFill>
              <a:latin typeface="Century Gothic" panose="020B0502020202020204" pitchFamily="34" charset="0"/>
            </a:endParaRPr>
          </a:p>
          <a:p>
            <a:pPr algn="ctr"/>
            <a:endParaRPr lang="en-GB" sz="2000" u="sng" dirty="0">
              <a:solidFill>
                <a:schemeClr val="bg2">
                  <a:lumMod val="50000"/>
                </a:schemeClr>
              </a:solidFill>
              <a:latin typeface="SassoonCRInfantMedium" panose="02000603020000020003" pitchFamily="2" charset="0"/>
            </a:endParaRPr>
          </a:p>
          <a:p>
            <a:pPr lvl="0"/>
            <a:endParaRPr lang="en-GB" sz="2800" dirty="0">
              <a:solidFill>
                <a:srgbClr val="E7E6E6">
                  <a:lumMod val="25000"/>
                </a:srgbClr>
              </a:solidFill>
              <a:latin typeface="SassoonCRInfantMedium" panose="02000603020000020003" pitchFamily="2" charset="0"/>
            </a:endParaRPr>
          </a:p>
        </p:txBody>
      </p:sp>
      <p:sp>
        <p:nvSpPr>
          <p:cNvPr id="7" name="TextBox 8">
            <a:extLst>
              <a:ext uri="{FF2B5EF4-FFF2-40B4-BE49-F238E27FC236}">
                <a16:creationId xmlns:a16="http://schemas.microsoft.com/office/drawing/2014/main" id="{84B107DC-B90C-4A45-B422-BA8DE29C2552}"/>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graphicFrame>
        <p:nvGraphicFramePr>
          <p:cNvPr id="6" name="Table 5">
            <a:extLst>
              <a:ext uri="{FF2B5EF4-FFF2-40B4-BE49-F238E27FC236}">
                <a16:creationId xmlns:a16="http://schemas.microsoft.com/office/drawing/2014/main" id="{379874B1-8FD0-8A47-84BF-B7442231D9F2}"/>
              </a:ext>
            </a:extLst>
          </p:cNvPr>
          <p:cNvGraphicFramePr>
            <a:graphicFrameLocks noGrp="1"/>
          </p:cNvGraphicFramePr>
          <p:nvPr>
            <p:extLst/>
          </p:nvPr>
        </p:nvGraphicFramePr>
        <p:xfrm>
          <a:off x="1030758" y="2891776"/>
          <a:ext cx="6216716" cy="403683"/>
        </p:xfrm>
        <a:graphic>
          <a:graphicData uri="http://schemas.openxmlformats.org/drawingml/2006/table">
            <a:tbl>
              <a:tblPr firstRow="1" bandRow="1">
                <a:tableStyleId>{5C22544A-7EE6-4342-B048-85BDC9FD1C3A}</a:tableStyleId>
              </a:tblPr>
              <a:tblGrid>
                <a:gridCol w="565156">
                  <a:extLst>
                    <a:ext uri="{9D8B030D-6E8A-4147-A177-3AD203B41FA5}">
                      <a16:colId xmlns:a16="http://schemas.microsoft.com/office/drawing/2014/main" val="1310558209"/>
                    </a:ext>
                  </a:extLst>
                </a:gridCol>
                <a:gridCol w="565156">
                  <a:extLst>
                    <a:ext uri="{9D8B030D-6E8A-4147-A177-3AD203B41FA5}">
                      <a16:colId xmlns:a16="http://schemas.microsoft.com/office/drawing/2014/main" val="565744341"/>
                    </a:ext>
                  </a:extLst>
                </a:gridCol>
                <a:gridCol w="565156">
                  <a:extLst>
                    <a:ext uri="{9D8B030D-6E8A-4147-A177-3AD203B41FA5}">
                      <a16:colId xmlns:a16="http://schemas.microsoft.com/office/drawing/2014/main" val="3455543020"/>
                    </a:ext>
                  </a:extLst>
                </a:gridCol>
                <a:gridCol w="565156">
                  <a:extLst>
                    <a:ext uri="{9D8B030D-6E8A-4147-A177-3AD203B41FA5}">
                      <a16:colId xmlns:a16="http://schemas.microsoft.com/office/drawing/2014/main" val="2094484384"/>
                    </a:ext>
                  </a:extLst>
                </a:gridCol>
                <a:gridCol w="565156">
                  <a:extLst>
                    <a:ext uri="{9D8B030D-6E8A-4147-A177-3AD203B41FA5}">
                      <a16:colId xmlns:a16="http://schemas.microsoft.com/office/drawing/2014/main" val="3675252861"/>
                    </a:ext>
                  </a:extLst>
                </a:gridCol>
                <a:gridCol w="565156">
                  <a:extLst>
                    <a:ext uri="{9D8B030D-6E8A-4147-A177-3AD203B41FA5}">
                      <a16:colId xmlns:a16="http://schemas.microsoft.com/office/drawing/2014/main" val="205710408"/>
                    </a:ext>
                  </a:extLst>
                </a:gridCol>
                <a:gridCol w="565156">
                  <a:extLst>
                    <a:ext uri="{9D8B030D-6E8A-4147-A177-3AD203B41FA5}">
                      <a16:colId xmlns:a16="http://schemas.microsoft.com/office/drawing/2014/main" val="657071739"/>
                    </a:ext>
                  </a:extLst>
                </a:gridCol>
                <a:gridCol w="565156">
                  <a:extLst>
                    <a:ext uri="{9D8B030D-6E8A-4147-A177-3AD203B41FA5}">
                      <a16:colId xmlns:a16="http://schemas.microsoft.com/office/drawing/2014/main" val="3215861107"/>
                    </a:ext>
                  </a:extLst>
                </a:gridCol>
                <a:gridCol w="565156">
                  <a:extLst>
                    <a:ext uri="{9D8B030D-6E8A-4147-A177-3AD203B41FA5}">
                      <a16:colId xmlns:a16="http://schemas.microsoft.com/office/drawing/2014/main" val="3564084872"/>
                    </a:ext>
                  </a:extLst>
                </a:gridCol>
                <a:gridCol w="565156">
                  <a:extLst>
                    <a:ext uri="{9D8B030D-6E8A-4147-A177-3AD203B41FA5}">
                      <a16:colId xmlns:a16="http://schemas.microsoft.com/office/drawing/2014/main" val="1667140522"/>
                    </a:ext>
                  </a:extLst>
                </a:gridCol>
                <a:gridCol w="565156">
                  <a:extLst>
                    <a:ext uri="{9D8B030D-6E8A-4147-A177-3AD203B41FA5}">
                      <a16:colId xmlns:a16="http://schemas.microsoft.com/office/drawing/2014/main" val="3209501800"/>
                    </a:ext>
                  </a:extLst>
                </a:gridCol>
              </a:tblGrid>
              <a:tr h="403683">
                <a:tc>
                  <a:txBody>
                    <a:bodyPr/>
                    <a:lstStyle/>
                    <a:p>
                      <a:endParaRPr lang="en-GB" sz="700" dirty="0">
                        <a:solidFill>
                          <a:schemeClr val="tx1"/>
                        </a:solidFill>
                        <a:latin typeface="SassoonCRInfantMedium" panose="02000603020000020003" pitchFamily="2" charset="0"/>
                      </a:endParaRPr>
                    </a:p>
                  </a:txBody>
                  <a:tcPr marL="0" marR="0" marT="0" marB="0">
                    <a:lnL w="285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700" dirty="0">
                        <a:solidFill>
                          <a:schemeClr val="tx1"/>
                        </a:solidFill>
                        <a:latin typeface="SassoonCRInfantMedium" panose="02000603020000020003" pitchFamily="2"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700" dirty="0">
                        <a:solidFill>
                          <a:schemeClr val="tx1"/>
                        </a:solidFill>
                        <a:latin typeface="SassoonCRInfantMedium" panose="02000603020000020003" pitchFamily="2"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700" dirty="0">
                        <a:solidFill>
                          <a:schemeClr val="tx1"/>
                        </a:solidFill>
                        <a:latin typeface="SassoonCRInfantMedium" panose="02000603020000020003" pitchFamily="2"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700" dirty="0">
                        <a:solidFill>
                          <a:schemeClr val="tx1"/>
                        </a:solidFill>
                        <a:latin typeface="SassoonCRInfantMedium" panose="02000603020000020003" pitchFamily="2"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700" dirty="0">
                        <a:solidFill>
                          <a:schemeClr val="tx1"/>
                        </a:solidFill>
                        <a:latin typeface="SassoonCRInfantMedium" panose="02000603020000020003" pitchFamily="2"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700">
                        <a:solidFill>
                          <a:schemeClr val="tx1"/>
                        </a:solidFill>
                        <a:latin typeface="SassoonCRInfantMedium" panose="02000603020000020003" pitchFamily="2"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700" dirty="0">
                        <a:solidFill>
                          <a:schemeClr val="tx1"/>
                        </a:solidFill>
                        <a:latin typeface="SassoonCRInfantMedium" panose="02000603020000020003" pitchFamily="2"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700" dirty="0">
                        <a:solidFill>
                          <a:schemeClr val="tx1"/>
                        </a:solidFill>
                        <a:latin typeface="SassoonCRInfantMedium" panose="02000603020000020003" pitchFamily="2"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700" dirty="0">
                        <a:solidFill>
                          <a:schemeClr val="tx1"/>
                        </a:solidFill>
                        <a:latin typeface="SassoonCRInfantMedium" panose="02000603020000020003" pitchFamily="2"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700" dirty="0">
                        <a:solidFill>
                          <a:schemeClr val="tx1"/>
                        </a:solidFill>
                        <a:latin typeface="SassoonCRInfantMedium" panose="02000603020000020003" pitchFamily="2" charset="0"/>
                      </a:endParaRPr>
                    </a:p>
                  </a:txBody>
                  <a:tcPr marL="0" marR="0" marT="0" marB="0">
                    <a:lnL w="12700"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63754701"/>
                  </a:ext>
                </a:extLst>
              </a:tr>
            </a:tbl>
          </a:graphicData>
        </a:graphic>
      </p:graphicFrame>
      <p:graphicFrame>
        <p:nvGraphicFramePr>
          <p:cNvPr id="9" name="Table 8">
            <a:extLst>
              <a:ext uri="{FF2B5EF4-FFF2-40B4-BE49-F238E27FC236}">
                <a16:creationId xmlns:a16="http://schemas.microsoft.com/office/drawing/2014/main" id="{8184F95F-EF84-4144-A59B-C7E14A85B8F3}"/>
              </a:ext>
            </a:extLst>
          </p:cNvPr>
          <p:cNvGraphicFramePr>
            <a:graphicFrameLocks noGrp="1"/>
          </p:cNvGraphicFramePr>
          <p:nvPr>
            <p:extLst/>
          </p:nvPr>
        </p:nvGraphicFramePr>
        <p:xfrm>
          <a:off x="1030760" y="3324006"/>
          <a:ext cx="6547089" cy="487680"/>
        </p:xfrm>
        <a:graphic>
          <a:graphicData uri="http://schemas.openxmlformats.org/drawingml/2006/table">
            <a:tbl>
              <a:tblPr firstRow="1" bandRow="1">
                <a:tableStyleId>{5C22544A-7EE6-4342-B048-85BDC9FD1C3A}</a:tableStyleId>
              </a:tblPr>
              <a:tblGrid>
                <a:gridCol w="390686">
                  <a:extLst>
                    <a:ext uri="{9D8B030D-6E8A-4147-A177-3AD203B41FA5}">
                      <a16:colId xmlns:a16="http://schemas.microsoft.com/office/drawing/2014/main" val="1310558209"/>
                    </a:ext>
                  </a:extLst>
                </a:gridCol>
                <a:gridCol w="125252">
                  <a:extLst>
                    <a:ext uri="{9D8B030D-6E8A-4147-A177-3AD203B41FA5}">
                      <a16:colId xmlns:a16="http://schemas.microsoft.com/office/drawing/2014/main" val="565744341"/>
                    </a:ext>
                  </a:extLst>
                </a:gridCol>
                <a:gridCol w="97276">
                  <a:extLst>
                    <a:ext uri="{9D8B030D-6E8A-4147-A177-3AD203B41FA5}">
                      <a16:colId xmlns:a16="http://schemas.microsoft.com/office/drawing/2014/main" val="3455543020"/>
                    </a:ext>
                  </a:extLst>
                </a:gridCol>
                <a:gridCol w="1755266">
                  <a:extLst>
                    <a:ext uri="{9D8B030D-6E8A-4147-A177-3AD203B41FA5}">
                      <a16:colId xmlns:a16="http://schemas.microsoft.com/office/drawing/2014/main" val="2094484384"/>
                    </a:ext>
                  </a:extLst>
                </a:gridCol>
                <a:gridCol w="558348">
                  <a:extLst>
                    <a:ext uri="{9D8B030D-6E8A-4147-A177-3AD203B41FA5}">
                      <a16:colId xmlns:a16="http://schemas.microsoft.com/office/drawing/2014/main" val="3675252861"/>
                    </a:ext>
                  </a:extLst>
                </a:gridCol>
                <a:gridCol w="430432">
                  <a:extLst>
                    <a:ext uri="{9D8B030D-6E8A-4147-A177-3AD203B41FA5}">
                      <a16:colId xmlns:a16="http://schemas.microsoft.com/office/drawing/2014/main" val="205710408"/>
                    </a:ext>
                  </a:extLst>
                </a:gridCol>
                <a:gridCol w="488915">
                  <a:extLst>
                    <a:ext uri="{9D8B030D-6E8A-4147-A177-3AD203B41FA5}">
                      <a16:colId xmlns:a16="http://schemas.microsoft.com/office/drawing/2014/main" val="657071739"/>
                    </a:ext>
                  </a:extLst>
                </a:gridCol>
                <a:gridCol w="249542">
                  <a:extLst>
                    <a:ext uri="{9D8B030D-6E8A-4147-A177-3AD203B41FA5}">
                      <a16:colId xmlns:a16="http://schemas.microsoft.com/office/drawing/2014/main" val="3215861107"/>
                    </a:ext>
                  </a:extLst>
                </a:gridCol>
                <a:gridCol w="1199591">
                  <a:extLst>
                    <a:ext uri="{9D8B030D-6E8A-4147-A177-3AD203B41FA5}">
                      <a16:colId xmlns:a16="http://schemas.microsoft.com/office/drawing/2014/main" val="3564084872"/>
                    </a:ext>
                  </a:extLst>
                </a:gridCol>
                <a:gridCol w="558348">
                  <a:extLst>
                    <a:ext uri="{9D8B030D-6E8A-4147-A177-3AD203B41FA5}">
                      <a16:colId xmlns:a16="http://schemas.microsoft.com/office/drawing/2014/main" val="1667140522"/>
                    </a:ext>
                  </a:extLst>
                </a:gridCol>
                <a:gridCol w="693433">
                  <a:extLst>
                    <a:ext uri="{9D8B030D-6E8A-4147-A177-3AD203B41FA5}">
                      <a16:colId xmlns:a16="http://schemas.microsoft.com/office/drawing/2014/main" val="3209501800"/>
                    </a:ext>
                  </a:extLst>
                </a:gridCol>
              </a:tblGrid>
              <a:tr h="252000">
                <a:tc>
                  <a:txBody>
                    <a:bodyPr/>
                    <a:lstStyle/>
                    <a:p>
                      <a:pPr algn="ctr"/>
                      <a:endParaRPr lang="en-GB" sz="1400" dirty="0">
                        <a:solidFill>
                          <a:schemeClr val="tx1"/>
                        </a:solidFill>
                        <a:latin typeface="SassoonCRInfantMedium" panose="02000603020000020003" pitchFamily="2" charset="0"/>
                      </a:endParaRPr>
                    </a:p>
                  </a:txBody>
                  <a:tcPr marL="0" marR="0"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200" dirty="0">
                        <a:solidFill>
                          <a:schemeClr val="tx1"/>
                        </a:solidFill>
                        <a:latin typeface="SassoonCRInfantMedium" panose="02000603020000020003" pitchFamily="2" charset="0"/>
                      </a:endParaRPr>
                    </a:p>
                  </a:txBody>
                  <a:tcPr marL="0" marR="0"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200" dirty="0">
                        <a:solidFill>
                          <a:schemeClr val="tx1"/>
                        </a:solidFill>
                        <a:latin typeface="SassoonCRInfantMedium" panose="02000603020000020003" pitchFamily="2" charset="0"/>
                      </a:endParaRPr>
                    </a:p>
                  </a:txBody>
                  <a:tcPr marL="0" marR="0"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3200" dirty="0">
                          <a:solidFill>
                            <a:schemeClr val="tx1"/>
                          </a:solidFill>
                          <a:latin typeface="Century Gothic" panose="020B0502020202020204" pitchFamily="34" charset="0"/>
                        </a:rPr>
                        <a:t>30</a:t>
                      </a:r>
                    </a:p>
                  </a:txBody>
                  <a:tcPr marL="0" marR="0"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200" dirty="0">
                        <a:solidFill>
                          <a:schemeClr val="tx1"/>
                        </a:solidFill>
                        <a:latin typeface="Century Gothic" panose="020B0502020202020204" pitchFamily="34" charset="0"/>
                      </a:endParaRPr>
                    </a:p>
                  </a:txBody>
                  <a:tcPr marL="0" marR="0"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200" dirty="0">
                        <a:solidFill>
                          <a:schemeClr val="tx1"/>
                        </a:solidFill>
                        <a:latin typeface="Century Gothic" panose="020B0502020202020204" pitchFamily="34" charset="0"/>
                      </a:endParaRPr>
                    </a:p>
                  </a:txBody>
                  <a:tcPr marL="0" marR="0"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GB" sz="3200" dirty="0">
                        <a:solidFill>
                          <a:schemeClr val="tx1"/>
                        </a:solidFill>
                        <a:latin typeface="Century Gothic" panose="020B0502020202020204" pitchFamily="34" charset="0"/>
                      </a:endParaRPr>
                    </a:p>
                  </a:txBody>
                  <a:tcPr marL="0" marR="0"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200" dirty="0">
                        <a:solidFill>
                          <a:schemeClr val="tx1"/>
                        </a:solidFill>
                        <a:latin typeface="Century Gothic" panose="020B0502020202020204" pitchFamily="34" charset="0"/>
                      </a:endParaRPr>
                    </a:p>
                  </a:txBody>
                  <a:tcPr marL="0" marR="0"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3200" dirty="0">
                          <a:solidFill>
                            <a:schemeClr val="tx1"/>
                          </a:solidFill>
                          <a:latin typeface="Century Gothic" panose="020B0502020202020204" pitchFamily="34" charset="0"/>
                        </a:rPr>
                        <a:t>60</a:t>
                      </a:r>
                    </a:p>
                  </a:txBody>
                  <a:tcPr marL="0" marR="0"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200" dirty="0">
                        <a:solidFill>
                          <a:schemeClr val="tx1"/>
                        </a:solidFill>
                        <a:latin typeface="Century Gothic" panose="020B0502020202020204" pitchFamily="34" charset="0"/>
                      </a:endParaRPr>
                    </a:p>
                  </a:txBody>
                  <a:tcPr marL="0" marR="0"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3200" dirty="0">
                          <a:solidFill>
                            <a:schemeClr val="tx1"/>
                          </a:solidFill>
                          <a:latin typeface="Century Gothic" panose="020B0502020202020204" pitchFamily="34" charset="0"/>
                        </a:rPr>
                        <a:t>62</a:t>
                      </a:r>
                    </a:p>
                  </a:txBody>
                  <a:tcPr marL="0" marR="0"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63754701"/>
                  </a:ext>
                </a:extLst>
              </a:tr>
            </a:tbl>
          </a:graphicData>
        </a:graphic>
      </p:graphicFrame>
      <p:grpSp>
        <p:nvGrpSpPr>
          <p:cNvPr id="2" name="Group 1">
            <a:extLst>
              <a:ext uri="{FF2B5EF4-FFF2-40B4-BE49-F238E27FC236}">
                <a16:creationId xmlns:a16="http://schemas.microsoft.com/office/drawing/2014/main" id="{6635E167-0238-B941-BC16-2B8679AAA96B}"/>
              </a:ext>
            </a:extLst>
          </p:cNvPr>
          <p:cNvGrpSpPr/>
          <p:nvPr/>
        </p:nvGrpSpPr>
        <p:grpSpPr>
          <a:xfrm>
            <a:off x="2335100" y="1655634"/>
            <a:ext cx="4909894" cy="1214585"/>
            <a:chOff x="3128520" y="2774177"/>
            <a:chExt cx="1835408" cy="454034"/>
          </a:xfrm>
        </p:grpSpPr>
        <p:sp>
          <p:nvSpPr>
            <p:cNvPr id="10" name="Arrow: Curved Right 10">
              <a:extLst>
                <a:ext uri="{FF2B5EF4-FFF2-40B4-BE49-F238E27FC236}">
                  <a16:creationId xmlns:a16="http://schemas.microsoft.com/office/drawing/2014/main" id="{37CD0D7E-9410-DE45-B93A-8233AF9C6519}"/>
                </a:ext>
              </a:extLst>
            </p:cNvPr>
            <p:cNvSpPr/>
            <p:nvPr/>
          </p:nvSpPr>
          <p:spPr>
            <a:xfrm rot="5400000">
              <a:off x="4543762" y="2808045"/>
              <a:ext cx="264069" cy="576263"/>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b="1">
                <a:solidFill>
                  <a:schemeClr val="tx1"/>
                </a:solidFill>
                <a:latin typeface="Century Gothic" panose="020B0502020202020204" pitchFamily="34" charset="0"/>
              </a:endParaRPr>
            </a:p>
          </p:txBody>
        </p:sp>
        <p:sp>
          <p:nvSpPr>
            <p:cNvPr id="11" name="Arrow: Curved Right 11">
              <a:extLst>
                <a:ext uri="{FF2B5EF4-FFF2-40B4-BE49-F238E27FC236}">
                  <a16:creationId xmlns:a16="http://schemas.microsoft.com/office/drawing/2014/main" id="{4C0E3A95-E080-F640-9FE2-4BEDF50F3C66}"/>
                </a:ext>
              </a:extLst>
            </p:cNvPr>
            <p:cNvSpPr/>
            <p:nvPr/>
          </p:nvSpPr>
          <p:spPr>
            <a:xfrm rot="5400000">
              <a:off x="3614122" y="2478540"/>
              <a:ext cx="264069" cy="1235273"/>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b="1">
                <a:solidFill>
                  <a:schemeClr val="tx1"/>
                </a:solidFill>
                <a:latin typeface="Century Gothic" panose="020B0502020202020204" pitchFamily="34" charset="0"/>
              </a:endParaRPr>
            </a:p>
          </p:txBody>
        </p:sp>
        <p:sp>
          <p:nvSpPr>
            <p:cNvPr id="12" name="TextBox 11">
              <a:extLst>
                <a:ext uri="{FF2B5EF4-FFF2-40B4-BE49-F238E27FC236}">
                  <a16:creationId xmlns:a16="http://schemas.microsoft.com/office/drawing/2014/main" id="{02CB8847-1BF3-AF4C-9508-301F16F0C7C0}"/>
                </a:ext>
              </a:extLst>
            </p:cNvPr>
            <p:cNvSpPr txBox="1"/>
            <p:nvPr/>
          </p:nvSpPr>
          <p:spPr>
            <a:xfrm>
              <a:off x="4494810" y="2774177"/>
              <a:ext cx="361972" cy="184666"/>
            </a:xfrm>
            <a:prstGeom prst="rect">
              <a:avLst/>
            </a:prstGeom>
            <a:noFill/>
          </p:spPr>
          <p:txBody>
            <a:bodyPr wrap="square" lIns="0" tIns="0" rIns="0" bIns="0" rtlCol="0" anchor="ctr">
              <a:spAutoFit/>
            </a:bodyPr>
            <a:lstStyle/>
            <a:p>
              <a:pPr algn="ctr"/>
              <a:r>
                <a:rPr lang="en-GB" sz="3200" b="1" dirty="0">
                  <a:latin typeface="Century Gothic" panose="020B0502020202020204" pitchFamily="34" charset="0"/>
                </a:rPr>
                <a:t>– 2</a:t>
              </a:r>
            </a:p>
          </p:txBody>
        </p:sp>
        <p:sp>
          <p:nvSpPr>
            <p:cNvPr id="13" name="TextBox 12">
              <a:extLst>
                <a:ext uri="{FF2B5EF4-FFF2-40B4-BE49-F238E27FC236}">
                  <a16:creationId xmlns:a16="http://schemas.microsoft.com/office/drawing/2014/main" id="{EB9FA2E3-10DE-E248-A713-54F1FA35FFAB}"/>
                </a:ext>
              </a:extLst>
            </p:cNvPr>
            <p:cNvSpPr txBox="1"/>
            <p:nvPr/>
          </p:nvSpPr>
          <p:spPr>
            <a:xfrm>
              <a:off x="3565170" y="2774468"/>
              <a:ext cx="361972" cy="184084"/>
            </a:xfrm>
            <a:prstGeom prst="rect">
              <a:avLst/>
            </a:prstGeom>
            <a:noFill/>
          </p:spPr>
          <p:txBody>
            <a:bodyPr wrap="square" lIns="0" tIns="0" rIns="0" bIns="0" rtlCol="0" anchor="ctr">
              <a:spAutoFit/>
            </a:bodyPr>
            <a:lstStyle/>
            <a:p>
              <a:pPr algn="ctr"/>
              <a:r>
                <a:rPr lang="en-GB" sz="3200" b="1" dirty="0">
                  <a:latin typeface="Century Gothic" panose="020B0502020202020204" pitchFamily="34" charset="0"/>
                </a:rPr>
                <a:t>– 30</a:t>
              </a:r>
            </a:p>
          </p:txBody>
        </p:sp>
      </p:grpSp>
    </p:spTree>
    <p:extLst>
      <p:ext uri="{BB962C8B-B14F-4D97-AF65-F5344CB8AC3E}">
        <p14:creationId xmlns:p14="http://schemas.microsoft.com/office/powerpoint/2010/main" val="18909747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19" name="Rectangle 18">
            <a:extLst>
              <a:ext uri="{FF2B5EF4-FFF2-40B4-BE49-F238E27FC236}">
                <a16:creationId xmlns:a16="http://schemas.microsoft.com/office/drawing/2014/main" id="{5252A847-DE45-4FA3-A1F8-EEBEB845FF8E}"/>
              </a:ext>
            </a:extLst>
          </p:cNvPr>
          <p:cNvSpPr/>
          <p:nvPr/>
        </p:nvSpPr>
        <p:spPr>
          <a:xfrm>
            <a:off x="275303"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600" b="1" i="0" u="sng" strike="noStrike" kern="1200" cap="none" spc="0" normalizeH="0" baseline="0" noProof="0" dirty="0">
                <a:ln>
                  <a:noFill/>
                </a:ln>
                <a:solidFill>
                  <a:srgbClr val="E7E6E6">
                    <a:lumMod val="50000"/>
                  </a:srgbClr>
                </a:solidFill>
                <a:effectLst/>
                <a:uLnTx/>
                <a:uFillTx/>
                <a:latin typeface="Century Gothic" panose="020B0502020202020204" pitchFamily="34" charset="0"/>
                <a:ea typeface="+mn-ea"/>
                <a:cs typeface="+mn-cs"/>
              </a:rPr>
              <a:t>Introduction</a:t>
            </a:r>
            <a:endParaRPr kumimoji="0" lang="en-GB" sz="2000" b="1" i="0" u="sng" strike="noStrike" kern="1200" cap="none" spc="0" normalizeH="0" baseline="0" noProof="0" dirty="0">
              <a:ln>
                <a:noFill/>
              </a:ln>
              <a:solidFill>
                <a:srgbClr val="E7E6E6">
                  <a:lumMod val="50000"/>
                </a:srgbClr>
              </a:solidFill>
              <a:effectLst/>
              <a:uLnTx/>
              <a:uFillTx/>
              <a:latin typeface="Century Gothic" panose="020B0502020202020204" pitchFamily="34" charset="0"/>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2000" b="1" i="0" u="sng" strike="noStrike" kern="1200" cap="none" spc="0" normalizeH="0" baseline="0" noProof="0" dirty="0">
              <a:ln>
                <a:noFill/>
              </a:ln>
              <a:solidFill>
                <a:srgbClr val="E7E6E6">
                  <a:lumMod val="50000"/>
                </a:srgbClr>
              </a:solidFill>
              <a:effectLst/>
              <a:uLnTx/>
              <a:uFillTx/>
              <a:latin typeface="Century Gothic" panose="020B0502020202020204" pitchFamily="34" charset="0"/>
              <a:ea typeface="+mn-ea"/>
              <a:cs typeface="+mn-cs"/>
            </a:endParaRPr>
          </a:p>
          <a:p>
            <a:pPr marL="88900" marR="0" lvl="0" indent="0" algn="ctr"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Use place value counters to complete the calculation.</a:t>
            </a:r>
            <a:endParaRPr lang="en-US" sz="2000" b="1" dirty="0">
              <a:solidFill>
                <a:srgbClr val="E7E6E6">
                  <a:lumMod val="25000"/>
                </a:srgbClr>
              </a:solidFill>
              <a:latin typeface="Century Gothic" panose="020B0502020202020204" pitchFamily="34" charset="0"/>
            </a:endParaRPr>
          </a:p>
          <a:p>
            <a:pPr marL="8890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E7E6E6">
                  <a:lumMod val="25000"/>
                </a:srgbClr>
              </a:solidFill>
              <a:effectLst/>
              <a:uLnTx/>
              <a:uFillTx/>
              <a:latin typeface="Century Gothic" panose="020B0502020202020204" pitchFamily="34" charset="0"/>
              <a:ea typeface="+mn-ea"/>
              <a:cs typeface="+mn-cs"/>
            </a:endParaRPr>
          </a:p>
          <a:p>
            <a:pPr marL="8890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E7E6E6">
                  <a:lumMod val="25000"/>
                </a:srgbClr>
              </a:solidFill>
              <a:effectLst/>
              <a:uLnTx/>
              <a:uFillTx/>
              <a:latin typeface="Century Gothic" panose="020B0502020202020204" pitchFamily="34" charset="0"/>
              <a:ea typeface="+mn-ea"/>
              <a:cs typeface="+mn-cs"/>
            </a:endParaRPr>
          </a:p>
          <a:p>
            <a:pPr marL="8890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E7E6E6">
                  <a:lumMod val="25000"/>
                </a:srgbClr>
              </a:solidFill>
              <a:effectLst/>
              <a:uLnTx/>
              <a:uFillTx/>
              <a:latin typeface="Century Gothic" panose="020B0502020202020204" pitchFamily="34" charset="0"/>
              <a:ea typeface="+mn-ea"/>
              <a:cs typeface="+mn-cs"/>
            </a:endParaRPr>
          </a:p>
          <a:p>
            <a:pPr marL="8890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E7E6E6">
                  <a:lumMod val="25000"/>
                </a:srgbClr>
              </a:solidFill>
              <a:effectLst/>
              <a:uLnTx/>
              <a:uFillTx/>
              <a:latin typeface="Century Gothic" panose="020B0502020202020204" pitchFamily="34" charset="0"/>
              <a:ea typeface="+mn-ea"/>
              <a:cs typeface="+mn-cs"/>
            </a:endParaRPr>
          </a:p>
          <a:p>
            <a:pPr marL="8890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E7E6E6">
                  <a:lumMod val="25000"/>
                </a:srgbClr>
              </a:solidFill>
              <a:effectLst/>
              <a:uLnTx/>
              <a:uFillTx/>
              <a:latin typeface="Century Gothic" panose="020B0502020202020204" pitchFamily="34" charset="0"/>
              <a:ea typeface="+mn-ea"/>
              <a:cs typeface="+mn-cs"/>
            </a:endParaRPr>
          </a:p>
          <a:p>
            <a:pPr marL="8890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E7E6E6">
                  <a:lumMod val="25000"/>
                </a:srgbClr>
              </a:solidFill>
              <a:effectLst/>
              <a:uLnTx/>
              <a:uFillTx/>
              <a:latin typeface="Century Gothic" panose="020B0502020202020204" pitchFamily="34" charset="0"/>
              <a:ea typeface="+mn-ea"/>
              <a:cs typeface="+mn-cs"/>
            </a:endParaRPr>
          </a:p>
          <a:p>
            <a:pPr marL="88900" marR="0" lvl="0" indent="0" algn="l" defTabSz="4572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dirty="0">
              <a:ln>
                <a:noFill/>
              </a:ln>
              <a:solidFill>
                <a:srgbClr val="E7E6E6">
                  <a:lumMod val="25000"/>
                </a:srgbClr>
              </a:solidFill>
              <a:effectLst/>
              <a:uLnTx/>
              <a:uFillTx/>
              <a:latin typeface="Century Gothic" panose="020B0502020202020204" pitchFamily="34" charset="0"/>
              <a:ea typeface="+mn-ea"/>
              <a:cs typeface="+mn-cs"/>
            </a:endParaRPr>
          </a:p>
        </p:txBody>
      </p:sp>
      <p:sp>
        <p:nvSpPr>
          <p:cNvPr id="7" name="TextBox 8">
            <a:extLst>
              <a:ext uri="{FF2B5EF4-FFF2-40B4-BE49-F238E27FC236}">
                <a16:creationId xmlns:a16="http://schemas.microsoft.com/office/drawing/2014/main" id="{9C98043F-F327-469C-AFFD-8AE7F5773C62}"/>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GB" altLang="en-US" sz="500" b="1" i="0" u="none" strike="noStrike" kern="1200" cap="none" spc="0" normalizeH="0" baseline="0" noProof="0" dirty="0">
                <a:ln>
                  <a:noFill/>
                </a:ln>
                <a:solidFill>
                  <a:prstClr val="black"/>
                </a:solidFill>
                <a:effectLst/>
                <a:uLnTx/>
                <a:uFillTx/>
                <a:latin typeface="Century Gothic" panose="020B0502020202020204" pitchFamily="34" charset="0"/>
                <a:ea typeface="+mn-ea"/>
                <a:cs typeface="Arial" charset="0"/>
              </a:rPr>
              <a:t>© Classroom Secrets Limited 2018</a:t>
            </a:r>
          </a:p>
        </p:txBody>
      </p:sp>
      <p:graphicFrame>
        <p:nvGraphicFramePr>
          <p:cNvPr id="2" name="Table 1">
            <a:extLst>
              <a:ext uri="{FF2B5EF4-FFF2-40B4-BE49-F238E27FC236}">
                <a16:creationId xmlns:a16="http://schemas.microsoft.com/office/drawing/2014/main" id="{7C57126F-14EC-4561-973E-52E4E3F8B5CB}"/>
              </a:ext>
            </a:extLst>
          </p:cNvPr>
          <p:cNvGraphicFramePr>
            <a:graphicFrameLocks noGrp="1"/>
          </p:cNvGraphicFramePr>
          <p:nvPr>
            <p:extLst>
              <p:ext uri="{D42A27DB-BD31-4B8C-83A1-F6EECF244321}">
                <p14:modId xmlns:p14="http://schemas.microsoft.com/office/powerpoint/2010/main" val="3115685558"/>
              </p:ext>
            </p:extLst>
          </p:nvPr>
        </p:nvGraphicFramePr>
        <p:xfrm>
          <a:off x="1272210" y="1397000"/>
          <a:ext cx="6096000" cy="4372464"/>
        </p:xfrm>
        <a:graphic>
          <a:graphicData uri="http://schemas.openxmlformats.org/drawingml/2006/table">
            <a:tbl>
              <a:tblPr firstRow="1" bandRow="1">
                <a:tableStyleId>{5940675A-B579-460E-94D1-54222C63F5DA}</a:tableStyleId>
              </a:tblPr>
              <a:tblGrid>
                <a:gridCol w="636104">
                  <a:extLst>
                    <a:ext uri="{9D8B030D-6E8A-4147-A177-3AD203B41FA5}">
                      <a16:colId xmlns:a16="http://schemas.microsoft.com/office/drawing/2014/main" val="2377923977"/>
                    </a:ext>
                  </a:extLst>
                </a:gridCol>
                <a:gridCol w="2729948">
                  <a:extLst>
                    <a:ext uri="{9D8B030D-6E8A-4147-A177-3AD203B41FA5}">
                      <a16:colId xmlns:a16="http://schemas.microsoft.com/office/drawing/2014/main" val="2793001339"/>
                    </a:ext>
                  </a:extLst>
                </a:gridCol>
                <a:gridCol w="2729948">
                  <a:extLst>
                    <a:ext uri="{9D8B030D-6E8A-4147-A177-3AD203B41FA5}">
                      <a16:colId xmlns:a16="http://schemas.microsoft.com/office/drawing/2014/main" val="3407765917"/>
                    </a:ext>
                  </a:extLst>
                </a:gridCol>
              </a:tblGrid>
              <a:tr h="338302">
                <a:tc>
                  <a:txBody>
                    <a:bodyPr/>
                    <a:lstStyle/>
                    <a:p>
                      <a:pPr algn="ctr"/>
                      <a:endParaRPr lang="en-GB" b="1" dirty="0">
                        <a:latin typeface="Century Gothic" panose="020B0502020202020204" pitchFamily="34" charset="0"/>
                      </a:endParaRPr>
                    </a:p>
                  </a:txBody>
                  <a:tcPr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r>
                        <a:rPr lang="en-GB" b="1" dirty="0">
                          <a:latin typeface="Century Gothic" panose="020B0502020202020204" pitchFamily="34" charset="0"/>
                        </a:rPr>
                        <a:t>Tens</a:t>
                      </a:r>
                    </a:p>
                  </a:txBody>
                  <a:tcPr anchor="ctr">
                    <a:lnL w="12700" cap="flat" cmpd="sng" algn="ctr">
                      <a:solidFill>
                        <a:schemeClr val="tx1"/>
                      </a:solidFill>
                      <a:prstDash val="solid"/>
                      <a:round/>
                      <a:headEnd type="none" w="med" len="med"/>
                      <a:tailEnd type="none" w="med" len="med"/>
                    </a:lnL>
                    <a:solidFill>
                      <a:schemeClr val="bg1"/>
                    </a:solidFill>
                  </a:tcPr>
                </a:tc>
                <a:tc>
                  <a:txBody>
                    <a:bodyPr/>
                    <a:lstStyle/>
                    <a:p>
                      <a:pPr algn="ctr"/>
                      <a:r>
                        <a:rPr lang="en-GB" b="1" dirty="0">
                          <a:latin typeface="Century Gothic" panose="020B0502020202020204" pitchFamily="34" charset="0"/>
                        </a:rPr>
                        <a:t>Ones</a:t>
                      </a:r>
                    </a:p>
                  </a:txBody>
                  <a:tcPr anchor="ctr">
                    <a:solidFill>
                      <a:schemeClr val="bg1"/>
                    </a:solidFill>
                  </a:tcPr>
                </a:tc>
                <a:extLst>
                  <a:ext uri="{0D108BD9-81ED-4DB2-BD59-A6C34878D82A}">
                    <a16:rowId xmlns:a16="http://schemas.microsoft.com/office/drawing/2014/main" val="745356127"/>
                  </a:ext>
                </a:extLst>
              </a:tr>
              <a:tr h="1271832">
                <a:tc>
                  <a:txBody>
                    <a:bodyPr/>
                    <a:lstStyle/>
                    <a:p>
                      <a:pPr algn="ctr"/>
                      <a:endParaRPr lang="en-GB" b="1" dirty="0">
                        <a:latin typeface="Century Gothic" panose="020B0502020202020204" pitchFamily="34" charset="0"/>
                      </a:endParaRPr>
                    </a:p>
                  </a:txBody>
                  <a:tcPr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b="1" dirty="0">
                        <a:latin typeface="Century Gothic" panose="020B0502020202020204" pitchFamily="34" charset="0"/>
                      </a:endParaRPr>
                    </a:p>
                    <a:p>
                      <a:pPr algn="ctr"/>
                      <a:endParaRPr lang="en-GB" b="1" dirty="0">
                        <a:latin typeface="Century Gothic" panose="020B0502020202020204" pitchFamily="34" charset="0"/>
                      </a:endParaRPr>
                    </a:p>
                    <a:p>
                      <a:pPr algn="ctr"/>
                      <a:endParaRPr lang="en-GB" b="1" dirty="0">
                        <a:latin typeface="Century Gothic" panose="020B0502020202020204" pitchFamily="34" charset="0"/>
                      </a:endParaRPr>
                    </a:p>
                    <a:p>
                      <a:pPr algn="ctr"/>
                      <a:endParaRPr lang="en-GB" b="1" dirty="0">
                        <a:latin typeface="Century Gothic" panose="020B0502020202020204" pitchFamily="34" charset="0"/>
                      </a:endParaRPr>
                    </a:p>
                  </a:txBody>
                  <a:tcPr anchor="ctr">
                    <a:lnL w="12700" cap="flat" cmpd="sng" algn="ctr">
                      <a:solidFill>
                        <a:schemeClr val="tx1"/>
                      </a:solidFill>
                      <a:prstDash val="solid"/>
                      <a:round/>
                      <a:headEnd type="none" w="med" len="med"/>
                      <a:tailEnd type="none" w="med" len="med"/>
                    </a:lnL>
                    <a:solidFill>
                      <a:schemeClr val="bg1"/>
                    </a:solidFill>
                  </a:tcPr>
                </a:tc>
                <a:tc>
                  <a:txBody>
                    <a:bodyPr/>
                    <a:lstStyle/>
                    <a:p>
                      <a:pPr algn="ctr"/>
                      <a:endParaRPr lang="en-GB" b="1" dirty="0">
                        <a:latin typeface="Century Gothic" panose="020B0502020202020204" pitchFamily="34" charset="0"/>
                      </a:endParaRPr>
                    </a:p>
                  </a:txBody>
                  <a:tcPr anchor="ctr">
                    <a:solidFill>
                      <a:schemeClr val="bg1"/>
                    </a:solidFill>
                  </a:tcPr>
                </a:tc>
                <a:extLst>
                  <a:ext uri="{0D108BD9-81ED-4DB2-BD59-A6C34878D82A}">
                    <a16:rowId xmlns:a16="http://schemas.microsoft.com/office/drawing/2014/main" val="2002044555"/>
                  </a:ext>
                </a:extLst>
              </a:tr>
              <a:tr h="1353209">
                <a:tc>
                  <a:txBody>
                    <a:bodyPr/>
                    <a:lstStyle/>
                    <a:p>
                      <a:pPr algn="ctr"/>
                      <a:r>
                        <a:rPr lang="en-GB" sz="3600" b="1" dirty="0">
                          <a:latin typeface="Century Gothic" panose="020B0502020202020204" pitchFamily="34" charset="0"/>
                        </a:rPr>
                        <a:t>–</a:t>
                      </a:r>
                      <a:endParaRPr lang="en-GB" b="1" dirty="0">
                        <a:latin typeface="Century Gothic" panose="020B0502020202020204" pitchFamily="34" charset="0"/>
                      </a:endParaRPr>
                    </a:p>
                  </a:txBody>
                  <a:tcPr anchor="ctr">
                    <a:lnL w="12700" cmpd="sng">
                      <a:noFill/>
                    </a:lnL>
                    <a:lnR w="12700" cap="flat" cmpd="sng" algn="ctr">
                      <a:solidFill>
                        <a:schemeClr val="tx1"/>
                      </a:solidFill>
                      <a:prstDash val="solid"/>
                      <a:round/>
                      <a:headEnd type="none" w="med" len="med"/>
                      <a:tailEnd type="none" w="med" len="med"/>
                    </a:lnR>
                    <a:lnT w="12700" cmpd="sng">
                      <a:noFill/>
                    </a:lnT>
                    <a:lnB w="381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b="1" dirty="0">
                        <a:latin typeface="Century Gothic" panose="020B0502020202020204" pitchFamily="34" charset="0"/>
                      </a:endParaRPr>
                    </a:p>
                    <a:p>
                      <a:pPr algn="ctr"/>
                      <a:endParaRPr lang="en-GB" b="1" dirty="0">
                        <a:latin typeface="Century Gothic" panose="020B0502020202020204" pitchFamily="34" charset="0"/>
                      </a:endParaRPr>
                    </a:p>
                    <a:p>
                      <a:pPr algn="ctr"/>
                      <a:endParaRPr lang="en-GB" b="1" dirty="0">
                        <a:latin typeface="Century Gothic" panose="020B0502020202020204" pitchFamily="34" charset="0"/>
                      </a:endParaRPr>
                    </a:p>
                    <a:p>
                      <a:pPr algn="ctr"/>
                      <a:endParaRPr lang="en-GB" b="1" dirty="0">
                        <a:latin typeface="Century Gothic" panose="020B0502020202020204" pitchFamily="34" charset="0"/>
                      </a:endParaRPr>
                    </a:p>
                    <a:p>
                      <a:pPr algn="ctr"/>
                      <a:endParaRPr lang="en-GB" b="1" dirty="0">
                        <a:latin typeface="Century Gothic" panose="020B0502020202020204" pitchFamily="34" charset="0"/>
                      </a:endParaRPr>
                    </a:p>
                  </a:txBody>
                  <a:tcPr anchor="ctr">
                    <a:lnL w="127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solidFill>
                      <a:schemeClr val="bg1"/>
                    </a:solidFill>
                  </a:tcPr>
                </a:tc>
                <a:tc>
                  <a:txBody>
                    <a:bodyPr/>
                    <a:lstStyle/>
                    <a:p>
                      <a:pPr algn="ctr"/>
                      <a:endParaRPr lang="en-GB" b="1" dirty="0">
                        <a:latin typeface="Century Gothic" panose="020B0502020202020204" pitchFamily="34" charset="0"/>
                      </a:endParaRPr>
                    </a:p>
                  </a:txBody>
                  <a:tcPr anchor="ctr">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65964646"/>
                  </a:ext>
                </a:extLst>
              </a:tr>
              <a:tr h="1271832">
                <a:tc>
                  <a:txBody>
                    <a:bodyPr/>
                    <a:lstStyle/>
                    <a:p>
                      <a:pPr algn="ctr"/>
                      <a:endParaRPr lang="en-GB" b="1" dirty="0">
                        <a:latin typeface="Century Gothic" panose="020B0502020202020204" pitchFamily="34" charset="0"/>
                      </a:endParaRPr>
                    </a:p>
                  </a:txBody>
                  <a:tcPr anchor="ctr">
                    <a:lnL w="12700" cmpd="sng">
                      <a:noFill/>
                    </a:lnL>
                    <a:lnR w="12700" cap="flat" cmpd="sng" algn="ctr">
                      <a:solidFill>
                        <a:schemeClr val="tx1"/>
                      </a:solidFill>
                      <a:prstDash val="solid"/>
                      <a:round/>
                      <a:headEnd type="none" w="med" len="med"/>
                      <a:tailEnd type="none" w="med" len="med"/>
                    </a:lnR>
                    <a:lnT w="381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GB" b="1" dirty="0">
                        <a:latin typeface="Century Gothic" panose="020B0502020202020204" pitchFamily="34" charset="0"/>
                      </a:endParaRPr>
                    </a:p>
                    <a:p>
                      <a:pPr algn="ctr"/>
                      <a:endParaRPr lang="en-GB" b="1" dirty="0">
                        <a:latin typeface="Century Gothic" panose="020B0502020202020204" pitchFamily="34" charset="0"/>
                      </a:endParaRPr>
                    </a:p>
                    <a:p>
                      <a:pPr algn="ctr"/>
                      <a:endParaRPr lang="en-GB" b="1" dirty="0">
                        <a:latin typeface="Century Gothic" panose="020B0502020202020204" pitchFamily="34" charset="0"/>
                      </a:endParaRPr>
                    </a:p>
                    <a:p>
                      <a:pPr algn="ctr"/>
                      <a:endParaRPr lang="en-GB" b="1" dirty="0">
                        <a:latin typeface="Century Gothic" panose="020B0502020202020204" pitchFamily="34" charset="0"/>
                      </a:endParaRPr>
                    </a:p>
                  </a:txBody>
                  <a:tcPr anchor="ctr">
                    <a:lnL w="127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solidFill>
                      <a:schemeClr val="bg1"/>
                    </a:solidFill>
                  </a:tcPr>
                </a:tc>
                <a:tc>
                  <a:txBody>
                    <a:bodyPr/>
                    <a:lstStyle/>
                    <a:p>
                      <a:pPr algn="ctr"/>
                      <a:endParaRPr lang="en-GB" b="1" dirty="0">
                        <a:latin typeface="Century Gothic" panose="020B0502020202020204" pitchFamily="34" charset="0"/>
                      </a:endParaRPr>
                    </a:p>
                  </a:txBody>
                  <a:tcPr anchor="ctr">
                    <a:lnT w="381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2105152368"/>
                  </a:ext>
                </a:extLst>
              </a:tr>
            </a:tbl>
          </a:graphicData>
        </a:graphic>
      </p:graphicFrame>
      <p:sp>
        <p:nvSpPr>
          <p:cNvPr id="13" name="Oval 12">
            <a:extLst>
              <a:ext uri="{FF2B5EF4-FFF2-40B4-BE49-F238E27FC236}">
                <a16:creationId xmlns:a16="http://schemas.microsoft.com/office/drawing/2014/main" id="{B55F1233-4AD6-4BD3-AFBE-5D7BB379BF2F}"/>
              </a:ext>
            </a:extLst>
          </p:cNvPr>
          <p:cNvSpPr/>
          <p:nvPr/>
        </p:nvSpPr>
        <p:spPr>
          <a:xfrm>
            <a:off x="5759576" y="2120687"/>
            <a:ext cx="516155" cy="516155"/>
          </a:xfrm>
          <a:prstGeom prst="ellipse">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2000" b="1" dirty="0">
                <a:solidFill>
                  <a:schemeClr val="tx1"/>
                </a:solidFill>
                <a:latin typeface="Century Gothic" panose="020B0502020202020204" pitchFamily="34" charset="0"/>
              </a:rPr>
              <a:t>1</a:t>
            </a:r>
          </a:p>
        </p:txBody>
      </p:sp>
      <p:sp>
        <p:nvSpPr>
          <p:cNvPr id="14" name="Oval 13">
            <a:extLst>
              <a:ext uri="{FF2B5EF4-FFF2-40B4-BE49-F238E27FC236}">
                <a16:creationId xmlns:a16="http://schemas.microsoft.com/office/drawing/2014/main" id="{CEA8410B-1895-4FC6-B9E9-34B16564E1CB}"/>
              </a:ext>
            </a:extLst>
          </p:cNvPr>
          <p:cNvSpPr/>
          <p:nvPr/>
        </p:nvSpPr>
        <p:spPr>
          <a:xfrm>
            <a:off x="4891558" y="3540948"/>
            <a:ext cx="516155" cy="516155"/>
          </a:xfrm>
          <a:prstGeom prst="ellipse">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2000" b="1" dirty="0">
                <a:solidFill>
                  <a:schemeClr val="tx1"/>
                </a:solidFill>
                <a:latin typeface="Century Gothic" panose="020B0502020202020204" pitchFamily="34" charset="0"/>
              </a:rPr>
              <a:t>1</a:t>
            </a:r>
          </a:p>
        </p:txBody>
      </p:sp>
      <p:sp>
        <p:nvSpPr>
          <p:cNvPr id="17" name="Oval 16">
            <a:extLst>
              <a:ext uri="{FF2B5EF4-FFF2-40B4-BE49-F238E27FC236}">
                <a16:creationId xmlns:a16="http://schemas.microsoft.com/office/drawing/2014/main" id="{AEFC1EA7-23A6-4337-BA57-346B7A137CF2}"/>
              </a:ext>
            </a:extLst>
          </p:cNvPr>
          <p:cNvSpPr/>
          <p:nvPr/>
        </p:nvSpPr>
        <p:spPr>
          <a:xfrm>
            <a:off x="5463917" y="3540948"/>
            <a:ext cx="516155" cy="516155"/>
          </a:xfrm>
          <a:prstGeom prst="ellipse">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2000" b="1" dirty="0">
                <a:solidFill>
                  <a:schemeClr val="tx1"/>
                </a:solidFill>
                <a:latin typeface="Century Gothic" panose="020B0502020202020204" pitchFamily="34" charset="0"/>
              </a:rPr>
              <a:t>1</a:t>
            </a:r>
          </a:p>
        </p:txBody>
      </p:sp>
      <p:sp>
        <p:nvSpPr>
          <p:cNvPr id="20" name="Oval 19">
            <a:extLst>
              <a:ext uri="{FF2B5EF4-FFF2-40B4-BE49-F238E27FC236}">
                <a16:creationId xmlns:a16="http://schemas.microsoft.com/office/drawing/2014/main" id="{E8E1040C-F68D-49E9-9763-6B54E258BCC4}"/>
              </a:ext>
            </a:extLst>
          </p:cNvPr>
          <p:cNvSpPr/>
          <p:nvPr/>
        </p:nvSpPr>
        <p:spPr>
          <a:xfrm>
            <a:off x="6036276" y="3540948"/>
            <a:ext cx="516155" cy="516155"/>
          </a:xfrm>
          <a:prstGeom prst="ellipse">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2000" b="1" dirty="0">
                <a:solidFill>
                  <a:schemeClr val="tx1"/>
                </a:solidFill>
                <a:latin typeface="Century Gothic" panose="020B0502020202020204" pitchFamily="34" charset="0"/>
              </a:rPr>
              <a:t>1</a:t>
            </a:r>
          </a:p>
        </p:txBody>
      </p:sp>
      <p:sp>
        <p:nvSpPr>
          <p:cNvPr id="21" name="Oval 20">
            <a:extLst>
              <a:ext uri="{FF2B5EF4-FFF2-40B4-BE49-F238E27FC236}">
                <a16:creationId xmlns:a16="http://schemas.microsoft.com/office/drawing/2014/main" id="{8E6A274A-CFCC-40D2-8FE7-252C4FB77C9B}"/>
              </a:ext>
            </a:extLst>
          </p:cNvPr>
          <p:cNvSpPr/>
          <p:nvPr/>
        </p:nvSpPr>
        <p:spPr>
          <a:xfrm>
            <a:off x="6608636" y="3540948"/>
            <a:ext cx="516155" cy="516155"/>
          </a:xfrm>
          <a:prstGeom prst="ellipse">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2000" b="1" dirty="0">
                <a:solidFill>
                  <a:schemeClr val="tx1"/>
                </a:solidFill>
                <a:latin typeface="Century Gothic" panose="020B0502020202020204" pitchFamily="34" charset="0"/>
              </a:rPr>
              <a:t>1</a:t>
            </a:r>
          </a:p>
        </p:txBody>
      </p:sp>
      <p:sp>
        <p:nvSpPr>
          <p:cNvPr id="23" name="Oval 22">
            <a:extLst>
              <a:ext uri="{FF2B5EF4-FFF2-40B4-BE49-F238E27FC236}">
                <a16:creationId xmlns:a16="http://schemas.microsoft.com/office/drawing/2014/main" id="{04905007-28EC-4694-987E-D7ABB1E86468}"/>
              </a:ext>
            </a:extLst>
          </p:cNvPr>
          <p:cNvSpPr/>
          <p:nvPr/>
        </p:nvSpPr>
        <p:spPr>
          <a:xfrm>
            <a:off x="2212265" y="2066491"/>
            <a:ext cx="624548" cy="624548"/>
          </a:xfrm>
          <a:prstGeom prst="ellipse">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2000" b="1" dirty="0">
                <a:solidFill>
                  <a:schemeClr val="tx1"/>
                </a:solidFill>
                <a:latin typeface="Century Gothic" panose="020B0502020202020204" pitchFamily="34" charset="0"/>
              </a:rPr>
              <a:t>10</a:t>
            </a:r>
          </a:p>
        </p:txBody>
      </p:sp>
      <p:sp>
        <p:nvSpPr>
          <p:cNvPr id="24" name="Oval 23">
            <a:extLst>
              <a:ext uri="{FF2B5EF4-FFF2-40B4-BE49-F238E27FC236}">
                <a16:creationId xmlns:a16="http://schemas.microsoft.com/office/drawing/2014/main" id="{3CA56272-F0D8-43AC-894B-15D9A5374329}"/>
              </a:ext>
            </a:extLst>
          </p:cNvPr>
          <p:cNvSpPr/>
          <p:nvPr/>
        </p:nvSpPr>
        <p:spPr>
          <a:xfrm>
            <a:off x="2959193" y="2066491"/>
            <a:ext cx="624548" cy="624548"/>
          </a:xfrm>
          <a:prstGeom prst="ellipse">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2000" b="1" dirty="0">
                <a:solidFill>
                  <a:schemeClr val="tx1"/>
                </a:solidFill>
                <a:latin typeface="Century Gothic" panose="020B0502020202020204" pitchFamily="34" charset="0"/>
              </a:rPr>
              <a:t>10</a:t>
            </a:r>
          </a:p>
        </p:txBody>
      </p:sp>
      <p:sp>
        <p:nvSpPr>
          <p:cNvPr id="25" name="Oval 24">
            <a:extLst>
              <a:ext uri="{FF2B5EF4-FFF2-40B4-BE49-F238E27FC236}">
                <a16:creationId xmlns:a16="http://schemas.microsoft.com/office/drawing/2014/main" id="{6B1C8047-9838-46CE-A2B6-0AE129C461F4}"/>
              </a:ext>
            </a:extLst>
          </p:cNvPr>
          <p:cNvSpPr/>
          <p:nvPr/>
        </p:nvSpPr>
        <p:spPr>
          <a:xfrm>
            <a:off x="3706122" y="2067084"/>
            <a:ext cx="624548" cy="624548"/>
          </a:xfrm>
          <a:prstGeom prst="ellipse">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2000" b="1" dirty="0">
                <a:solidFill>
                  <a:schemeClr val="tx1"/>
                </a:solidFill>
                <a:latin typeface="Century Gothic" panose="020B0502020202020204" pitchFamily="34" charset="0"/>
              </a:rPr>
              <a:t>10</a:t>
            </a:r>
          </a:p>
        </p:txBody>
      </p:sp>
      <p:sp>
        <p:nvSpPr>
          <p:cNvPr id="26" name="Oval 25">
            <a:extLst>
              <a:ext uri="{FF2B5EF4-FFF2-40B4-BE49-F238E27FC236}">
                <a16:creationId xmlns:a16="http://schemas.microsoft.com/office/drawing/2014/main" id="{C0303E02-A5D5-478C-9E5B-705BA048E748}"/>
              </a:ext>
            </a:extLst>
          </p:cNvPr>
          <p:cNvSpPr/>
          <p:nvPr/>
        </p:nvSpPr>
        <p:spPr>
          <a:xfrm>
            <a:off x="2952924" y="3449181"/>
            <a:ext cx="624548" cy="624548"/>
          </a:xfrm>
          <a:prstGeom prst="ellipse">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2000" b="1" dirty="0">
                <a:solidFill>
                  <a:schemeClr val="tx1"/>
                </a:solidFill>
                <a:latin typeface="Century Gothic" panose="020B0502020202020204" pitchFamily="34" charset="0"/>
              </a:rPr>
              <a:t>10</a:t>
            </a:r>
          </a:p>
        </p:txBody>
      </p:sp>
    </p:spTree>
    <p:extLst>
      <p:ext uri="{BB962C8B-B14F-4D97-AF65-F5344CB8AC3E}">
        <p14:creationId xmlns:p14="http://schemas.microsoft.com/office/powerpoint/2010/main" val="11814302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19" name="Rectangle 18">
            <a:extLst>
              <a:ext uri="{FF2B5EF4-FFF2-40B4-BE49-F238E27FC236}">
                <a16:creationId xmlns:a16="http://schemas.microsoft.com/office/drawing/2014/main" id="{5252A847-DE45-4FA3-A1F8-EEBEB845FF8E}"/>
              </a:ext>
            </a:extLst>
          </p:cNvPr>
          <p:cNvSpPr/>
          <p:nvPr/>
        </p:nvSpPr>
        <p:spPr>
          <a:xfrm>
            <a:off x="275303"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600" b="1" i="0" u="sng" strike="noStrike" kern="1200" cap="none" spc="0" normalizeH="0" baseline="0" noProof="0" dirty="0">
                <a:ln>
                  <a:noFill/>
                </a:ln>
                <a:solidFill>
                  <a:srgbClr val="E7E6E6">
                    <a:lumMod val="50000"/>
                  </a:srgbClr>
                </a:solidFill>
                <a:effectLst/>
                <a:uLnTx/>
                <a:uFillTx/>
                <a:latin typeface="Century Gothic" panose="020B0502020202020204" pitchFamily="34" charset="0"/>
                <a:ea typeface="+mn-ea"/>
                <a:cs typeface="+mn-cs"/>
              </a:rPr>
              <a:t>Introduction</a:t>
            </a:r>
            <a:endParaRPr kumimoji="0" lang="en-GB" sz="2000" b="1" i="0" u="sng" strike="noStrike" kern="1200" cap="none" spc="0" normalizeH="0" baseline="0" noProof="0" dirty="0">
              <a:ln>
                <a:noFill/>
              </a:ln>
              <a:solidFill>
                <a:srgbClr val="E7E6E6">
                  <a:lumMod val="50000"/>
                </a:srgbClr>
              </a:solidFill>
              <a:effectLst/>
              <a:uLnTx/>
              <a:uFillTx/>
              <a:latin typeface="Century Gothic" panose="020B0502020202020204" pitchFamily="34" charset="0"/>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2000" b="1" i="0" u="sng" strike="noStrike" kern="1200" cap="none" spc="0" normalizeH="0" baseline="0" noProof="0" dirty="0">
              <a:ln>
                <a:noFill/>
              </a:ln>
              <a:solidFill>
                <a:srgbClr val="E7E6E6">
                  <a:lumMod val="50000"/>
                </a:srgbClr>
              </a:solidFill>
              <a:effectLst/>
              <a:uLnTx/>
              <a:uFillTx/>
              <a:latin typeface="Century Gothic" panose="020B0502020202020204" pitchFamily="34" charset="0"/>
              <a:ea typeface="+mn-ea"/>
              <a:cs typeface="+mn-cs"/>
            </a:endParaRPr>
          </a:p>
          <a:p>
            <a:pPr marL="88900" marR="0" lvl="0" indent="0" algn="ctr"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Use place value counters to complete the calculation.</a:t>
            </a:r>
            <a:endParaRPr lang="en-US" sz="2000" b="1" dirty="0">
              <a:solidFill>
                <a:srgbClr val="E7E6E6">
                  <a:lumMod val="25000"/>
                </a:srgbClr>
              </a:solidFill>
              <a:latin typeface="Century Gothic" panose="020B0502020202020204" pitchFamily="34" charset="0"/>
            </a:endParaRPr>
          </a:p>
          <a:p>
            <a:pPr marL="8890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E7E6E6">
                  <a:lumMod val="25000"/>
                </a:srgbClr>
              </a:solidFill>
              <a:effectLst/>
              <a:uLnTx/>
              <a:uFillTx/>
              <a:latin typeface="Century Gothic" panose="020B0502020202020204" pitchFamily="34" charset="0"/>
              <a:ea typeface="+mn-ea"/>
              <a:cs typeface="+mn-cs"/>
            </a:endParaRPr>
          </a:p>
          <a:p>
            <a:pPr marL="8890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E7E6E6">
                  <a:lumMod val="25000"/>
                </a:srgbClr>
              </a:solidFill>
              <a:effectLst/>
              <a:uLnTx/>
              <a:uFillTx/>
              <a:latin typeface="Century Gothic" panose="020B0502020202020204" pitchFamily="34" charset="0"/>
              <a:ea typeface="+mn-ea"/>
              <a:cs typeface="+mn-cs"/>
            </a:endParaRPr>
          </a:p>
          <a:p>
            <a:pPr marL="8890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E7E6E6">
                  <a:lumMod val="25000"/>
                </a:srgbClr>
              </a:solidFill>
              <a:effectLst/>
              <a:uLnTx/>
              <a:uFillTx/>
              <a:latin typeface="Century Gothic" panose="020B0502020202020204" pitchFamily="34" charset="0"/>
              <a:ea typeface="+mn-ea"/>
              <a:cs typeface="+mn-cs"/>
            </a:endParaRPr>
          </a:p>
          <a:p>
            <a:pPr marL="8890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E7E6E6">
                  <a:lumMod val="25000"/>
                </a:srgbClr>
              </a:solidFill>
              <a:effectLst/>
              <a:uLnTx/>
              <a:uFillTx/>
              <a:latin typeface="Century Gothic" panose="020B0502020202020204" pitchFamily="34" charset="0"/>
              <a:ea typeface="+mn-ea"/>
              <a:cs typeface="+mn-cs"/>
            </a:endParaRPr>
          </a:p>
          <a:p>
            <a:pPr marL="8890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E7E6E6">
                  <a:lumMod val="25000"/>
                </a:srgbClr>
              </a:solidFill>
              <a:effectLst/>
              <a:uLnTx/>
              <a:uFillTx/>
              <a:latin typeface="Century Gothic" panose="020B0502020202020204" pitchFamily="34" charset="0"/>
              <a:ea typeface="+mn-ea"/>
              <a:cs typeface="+mn-cs"/>
            </a:endParaRPr>
          </a:p>
          <a:p>
            <a:pPr marL="8890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E7E6E6">
                  <a:lumMod val="25000"/>
                </a:srgbClr>
              </a:solidFill>
              <a:effectLst/>
              <a:uLnTx/>
              <a:uFillTx/>
              <a:latin typeface="Century Gothic" panose="020B0502020202020204" pitchFamily="34" charset="0"/>
              <a:ea typeface="+mn-ea"/>
              <a:cs typeface="+mn-cs"/>
            </a:endParaRPr>
          </a:p>
          <a:p>
            <a:pPr marL="88900" marR="0" lvl="0" indent="0" algn="l" defTabSz="4572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dirty="0">
              <a:ln>
                <a:noFill/>
              </a:ln>
              <a:solidFill>
                <a:srgbClr val="E7E6E6">
                  <a:lumMod val="25000"/>
                </a:srgbClr>
              </a:solidFill>
              <a:effectLst/>
              <a:uLnTx/>
              <a:uFillTx/>
              <a:latin typeface="Century Gothic" panose="020B0502020202020204" pitchFamily="34" charset="0"/>
              <a:ea typeface="+mn-ea"/>
              <a:cs typeface="+mn-cs"/>
            </a:endParaRPr>
          </a:p>
        </p:txBody>
      </p:sp>
      <p:sp>
        <p:nvSpPr>
          <p:cNvPr id="7" name="TextBox 8">
            <a:extLst>
              <a:ext uri="{FF2B5EF4-FFF2-40B4-BE49-F238E27FC236}">
                <a16:creationId xmlns:a16="http://schemas.microsoft.com/office/drawing/2014/main" id="{9C98043F-F327-469C-AFFD-8AE7F5773C62}"/>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GB" altLang="en-US" sz="500" b="1" i="0" u="none" strike="noStrike" kern="1200" cap="none" spc="0" normalizeH="0" baseline="0" noProof="0" dirty="0">
                <a:ln>
                  <a:noFill/>
                </a:ln>
                <a:solidFill>
                  <a:prstClr val="black"/>
                </a:solidFill>
                <a:effectLst/>
                <a:uLnTx/>
                <a:uFillTx/>
                <a:latin typeface="Century Gothic" panose="020B0502020202020204" pitchFamily="34" charset="0"/>
                <a:ea typeface="+mn-ea"/>
                <a:cs typeface="Arial" charset="0"/>
              </a:rPr>
              <a:t>© Classroom Secrets Limited 2018</a:t>
            </a:r>
          </a:p>
        </p:txBody>
      </p:sp>
      <p:graphicFrame>
        <p:nvGraphicFramePr>
          <p:cNvPr id="2" name="Table 1">
            <a:extLst>
              <a:ext uri="{FF2B5EF4-FFF2-40B4-BE49-F238E27FC236}">
                <a16:creationId xmlns:a16="http://schemas.microsoft.com/office/drawing/2014/main" id="{7C57126F-14EC-4561-973E-52E4E3F8B5CB}"/>
              </a:ext>
            </a:extLst>
          </p:cNvPr>
          <p:cNvGraphicFramePr>
            <a:graphicFrameLocks noGrp="1"/>
          </p:cNvGraphicFramePr>
          <p:nvPr>
            <p:extLst>
              <p:ext uri="{D42A27DB-BD31-4B8C-83A1-F6EECF244321}">
                <p14:modId xmlns:p14="http://schemas.microsoft.com/office/powerpoint/2010/main" val="2872903882"/>
              </p:ext>
            </p:extLst>
          </p:nvPr>
        </p:nvGraphicFramePr>
        <p:xfrm>
          <a:off x="1272210" y="1397000"/>
          <a:ext cx="6096000" cy="4372464"/>
        </p:xfrm>
        <a:graphic>
          <a:graphicData uri="http://schemas.openxmlformats.org/drawingml/2006/table">
            <a:tbl>
              <a:tblPr firstRow="1" bandRow="1">
                <a:tableStyleId>{5940675A-B579-460E-94D1-54222C63F5DA}</a:tableStyleId>
              </a:tblPr>
              <a:tblGrid>
                <a:gridCol w="636104">
                  <a:extLst>
                    <a:ext uri="{9D8B030D-6E8A-4147-A177-3AD203B41FA5}">
                      <a16:colId xmlns:a16="http://schemas.microsoft.com/office/drawing/2014/main" val="2377923977"/>
                    </a:ext>
                  </a:extLst>
                </a:gridCol>
                <a:gridCol w="2729948">
                  <a:extLst>
                    <a:ext uri="{9D8B030D-6E8A-4147-A177-3AD203B41FA5}">
                      <a16:colId xmlns:a16="http://schemas.microsoft.com/office/drawing/2014/main" val="2793001339"/>
                    </a:ext>
                  </a:extLst>
                </a:gridCol>
                <a:gridCol w="2729948">
                  <a:extLst>
                    <a:ext uri="{9D8B030D-6E8A-4147-A177-3AD203B41FA5}">
                      <a16:colId xmlns:a16="http://schemas.microsoft.com/office/drawing/2014/main" val="3407765917"/>
                    </a:ext>
                  </a:extLst>
                </a:gridCol>
              </a:tblGrid>
              <a:tr h="338302">
                <a:tc>
                  <a:txBody>
                    <a:bodyPr/>
                    <a:lstStyle/>
                    <a:p>
                      <a:pPr algn="ctr"/>
                      <a:endParaRPr lang="en-GB" b="1" dirty="0">
                        <a:latin typeface="Century Gothic" panose="020B0502020202020204" pitchFamily="34" charset="0"/>
                      </a:endParaRPr>
                    </a:p>
                  </a:txBody>
                  <a:tcPr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r>
                        <a:rPr lang="en-GB" b="1" dirty="0">
                          <a:latin typeface="Century Gothic" panose="020B0502020202020204" pitchFamily="34" charset="0"/>
                        </a:rPr>
                        <a:t>Tens</a:t>
                      </a:r>
                    </a:p>
                  </a:txBody>
                  <a:tcPr anchor="ctr">
                    <a:lnL w="12700" cap="flat" cmpd="sng" algn="ctr">
                      <a:solidFill>
                        <a:schemeClr val="tx1"/>
                      </a:solidFill>
                      <a:prstDash val="solid"/>
                      <a:round/>
                      <a:headEnd type="none" w="med" len="med"/>
                      <a:tailEnd type="none" w="med" len="med"/>
                    </a:lnL>
                    <a:solidFill>
                      <a:schemeClr val="bg1"/>
                    </a:solidFill>
                  </a:tcPr>
                </a:tc>
                <a:tc>
                  <a:txBody>
                    <a:bodyPr/>
                    <a:lstStyle/>
                    <a:p>
                      <a:pPr algn="ctr"/>
                      <a:r>
                        <a:rPr lang="en-GB" b="1" dirty="0">
                          <a:latin typeface="Century Gothic" panose="020B0502020202020204" pitchFamily="34" charset="0"/>
                        </a:rPr>
                        <a:t>Ones</a:t>
                      </a:r>
                    </a:p>
                  </a:txBody>
                  <a:tcPr anchor="ctr">
                    <a:solidFill>
                      <a:schemeClr val="bg1"/>
                    </a:solidFill>
                  </a:tcPr>
                </a:tc>
                <a:extLst>
                  <a:ext uri="{0D108BD9-81ED-4DB2-BD59-A6C34878D82A}">
                    <a16:rowId xmlns:a16="http://schemas.microsoft.com/office/drawing/2014/main" val="745356127"/>
                  </a:ext>
                </a:extLst>
              </a:tr>
              <a:tr h="1271832">
                <a:tc>
                  <a:txBody>
                    <a:bodyPr/>
                    <a:lstStyle/>
                    <a:p>
                      <a:pPr algn="ctr"/>
                      <a:endParaRPr lang="en-GB" b="1" dirty="0">
                        <a:latin typeface="Century Gothic" panose="020B0502020202020204" pitchFamily="34" charset="0"/>
                      </a:endParaRPr>
                    </a:p>
                  </a:txBody>
                  <a:tcPr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b="1" dirty="0">
                        <a:latin typeface="Century Gothic" panose="020B0502020202020204" pitchFamily="34" charset="0"/>
                      </a:endParaRPr>
                    </a:p>
                    <a:p>
                      <a:pPr algn="ctr"/>
                      <a:endParaRPr lang="en-GB" b="1" dirty="0">
                        <a:latin typeface="Century Gothic" panose="020B0502020202020204" pitchFamily="34" charset="0"/>
                      </a:endParaRPr>
                    </a:p>
                    <a:p>
                      <a:pPr algn="ctr"/>
                      <a:endParaRPr lang="en-GB" b="1" dirty="0">
                        <a:latin typeface="Century Gothic" panose="020B0502020202020204" pitchFamily="34" charset="0"/>
                      </a:endParaRPr>
                    </a:p>
                    <a:p>
                      <a:pPr algn="ctr"/>
                      <a:endParaRPr lang="en-GB" b="1" dirty="0">
                        <a:latin typeface="Century Gothic" panose="020B0502020202020204" pitchFamily="34" charset="0"/>
                      </a:endParaRPr>
                    </a:p>
                  </a:txBody>
                  <a:tcPr anchor="ctr">
                    <a:lnL w="12700" cap="flat" cmpd="sng" algn="ctr">
                      <a:solidFill>
                        <a:schemeClr val="tx1"/>
                      </a:solidFill>
                      <a:prstDash val="solid"/>
                      <a:round/>
                      <a:headEnd type="none" w="med" len="med"/>
                      <a:tailEnd type="none" w="med" len="med"/>
                    </a:lnL>
                    <a:solidFill>
                      <a:schemeClr val="bg1"/>
                    </a:solidFill>
                  </a:tcPr>
                </a:tc>
                <a:tc>
                  <a:txBody>
                    <a:bodyPr/>
                    <a:lstStyle/>
                    <a:p>
                      <a:pPr algn="ctr"/>
                      <a:endParaRPr lang="en-GB" b="1" dirty="0">
                        <a:latin typeface="Century Gothic" panose="020B0502020202020204" pitchFamily="34" charset="0"/>
                      </a:endParaRPr>
                    </a:p>
                  </a:txBody>
                  <a:tcPr anchor="ctr">
                    <a:solidFill>
                      <a:schemeClr val="bg1"/>
                    </a:solidFill>
                  </a:tcPr>
                </a:tc>
                <a:extLst>
                  <a:ext uri="{0D108BD9-81ED-4DB2-BD59-A6C34878D82A}">
                    <a16:rowId xmlns:a16="http://schemas.microsoft.com/office/drawing/2014/main" val="2002044555"/>
                  </a:ext>
                </a:extLst>
              </a:tr>
              <a:tr h="1353209">
                <a:tc>
                  <a:txBody>
                    <a:bodyPr/>
                    <a:lstStyle/>
                    <a:p>
                      <a:pPr algn="ctr"/>
                      <a:r>
                        <a:rPr lang="en-GB" sz="3600" b="1" dirty="0">
                          <a:latin typeface="Century Gothic" panose="020B0502020202020204" pitchFamily="34" charset="0"/>
                        </a:rPr>
                        <a:t>–</a:t>
                      </a:r>
                      <a:endParaRPr lang="en-GB" b="1" dirty="0">
                        <a:latin typeface="Century Gothic" panose="020B0502020202020204" pitchFamily="34" charset="0"/>
                      </a:endParaRPr>
                    </a:p>
                  </a:txBody>
                  <a:tcPr anchor="ctr">
                    <a:lnL w="12700" cmpd="sng">
                      <a:noFill/>
                    </a:lnL>
                    <a:lnR w="12700" cap="flat" cmpd="sng" algn="ctr">
                      <a:solidFill>
                        <a:schemeClr val="tx1"/>
                      </a:solidFill>
                      <a:prstDash val="solid"/>
                      <a:round/>
                      <a:headEnd type="none" w="med" len="med"/>
                      <a:tailEnd type="none" w="med" len="med"/>
                    </a:lnR>
                    <a:lnT w="12700" cmpd="sng">
                      <a:noFill/>
                    </a:lnT>
                    <a:lnB w="381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b="1" dirty="0">
                        <a:latin typeface="Century Gothic" panose="020B0502020202020204" pitchFamily="34" charset="0"/>
                      </a:endParaRPr>
                    </a:p>
                    <a:p>
                      <a:pPr algn="ctr"/>
                      <a:endParaRPr lang="en-GB" b="1" dirty="0">
                        <a:latin typeface="Century Gothic" panose="020B0502020202020204" pitchFamily="34" charset="0"/>
                      </a:endParaRPr>
                    </a:p>
                    <a:p>
                      <a:pPr algn="ctr"/>
                      <a:endParaRPr lang="en-GB" b="1" dirty="0">
                        <a:latin typeface="Century Gothic" panose="020B0502020202020204" pitchFamily="34" charset="0"/>
                      </a:endParaRPr>
                    </a:p>
                    <a:p>
                      <a:pPr algn="ctr"/>
                      <a:endParaRPr lang="en-GB" b="1" dirty="0">
                        <a:latin typeface="Century Gothic" panose="020B0502020202020204" pitchFamily="34" charset="0"/>
                      </a:endParaRPr>
                    </a:p>
                    <a:p>
                      <a:pPr algn="ctr"/>
                      <a:endParaRPr lang="en-GB" b="1" dirty="0">
                        <a:latin typeface="Century Gothic" panose="020B0502020202020204" pitchFamily="34" charset="0"/>
                      </a:endParaRPr>
                    </a:p>
                  </a:txBody>
                  <a:tcPr anchor="ctr">
                    <a:lnL w="127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solidFill>
                      <a:schemeClr val="bg1"/>
                    </a:solidFill>
                  </a:tcPr>
                </a:tc>
                <a:tc>
                  <a:txBody>
                    <a:bodyPr/>
                    <a:lstStyle/>
                    <a:p>
                      <a:pPr algn="ctr"/>
                      <a:endParaRPr lang="en-GB" b="1" dirty="0">
                        <a:latin typeface="Century Gothic" panose="020B0502020202020204" pitchFamily="34" charset="0"/>
                      </a:endParaRPr>
                    </a:p>
                  </a:txBody>
                  <a:tcPr anchor="ctr">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65964646"/>
                  </a:ext>
                </a:extLst>
              </a:tr>
              <a:tr h="1271832">
                <a:tc>
                  <a:txBody>
                    <a:bodyPr/>
                    <a:lstStyle/>
                    <a:p>
                      <a:pPr algn="ctr"/>
                      <a:endParaRPr lang="en-GB" b="1" dirty="0">
                        <a:latin typeface="Century Gothic" panose="020B0502020202020204" pitchFamily="34" charset="0"/>
                      </a:endParaRPr>
                    </a:p>
                  </a:txBody>
                  <a:tcPr anchor="ctr">
                    <a:lnL w="12700" cmpd="sng">
                      <a:noFill/>
                    </a:lnL>
                    <a:lnR w="12700" cap="flat" cmpd="sng" algn="ctr">
                      <a:solidFill>
                        <a:schemeClr val="tx1"/>
                      </a:solidFill>
                      <a:prstDash val="solid"/>
                      <a:round/>
                      <a:headEnd type="none" w="med" len="med"/>
                      <a:tailEnd type="none" w="med" len="med"/>
                    </a:lnR>
                    <a:lnT w="381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GB" b="1" dirty="0">
                        <a:latin typeface="Century Gothic" panose="020B0502020202020204" pitchFamily="34" charset="0"/>
                      </a:endParaRPr>
                    </a:p>
                    <a:p>
                      <a:pPr algn="ctr"/>
                      <a:endParaRPr lang="en-GB" b="1" dirty="0">
                        <a:latin typeface="Century Gothic" panose="020B0502020202020204" pitchFamily="34" charset="0"/>
                      </a:endParaRPr>
                    </a:p>
                    <a:p>
                      <a:pPr algn="ctr"/>
                      <a:endParaRPr lang="en-GB" b="1" dirty="0">
                        <a:latin typeface="Century Gothic" panose="020B0502020202020204" pitchFamily="34" charset="0"/>
                      </a:endParaRPr>
                    </a:p>
                    <a:p>
                      <a:pPr algn="ctr"/>
                      <a:endParaRPr lang="en-GB" b="1" dirty="0">
                        <a:latin typeface="Century Gothic" panose="020B0502020202020204" pitchFamily="34" charset="0"/>
                      </a:endParaRPr>
                    </a:p>
                  </a:txBody>
                  <a:tcPr anchor="ctr">
                    <a:lnL w="127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solidFill>
                      <a:schemeClr val="bg1"/>
                    </a:solidFill>
                  </a:tcPr>
                </a:tc>
                <a:tc>
                  <a:txBody>
                    <a:bodyPr/>
                    <a:lstStyle/>
                    <a:p>
                      <a:pPr algn="ctr"/>
                      <a:endParaRPr lang="en-GB" b="1" dirty="0">
                        <a:latin typeface="Century Gothic" panose="020B0502020202020204" pitchFamily="34" charset="0"/>
                      </a:endParaRPr>
                    </a:p>
                  </a:txBody>
                  <a:tcPr anchor="ctr">
                    <a:lnT w="381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2105152368"/>
                  </a:ext>
                </a:extLst>
              </a:tr>
            </a:tbl>
          </a:graphicData>
        </a:graphic>
      </p:graphicFrame>
      <p:sp>
        <p:nvSpPr>
          <p:cNvPr id="3" name="Oval 2">
            <a:extLst>
              <a:ext uri="{FF2B5EF4-FFF2-40B4-BE49-F238E27FC236}">
                <a16:creationId xmlns:a16="http://schemas.microsoft.com/office/drawing/2014/main" id="{07ED4A62-5697-4B17-98E5-53D789B15423}"/>
              </a:ext>
            </a:extLst>
          </p:cNvPr>
          <p:cNvSpPr/>
          <p:nvPr/>
        </p:nvSpPr>
        <p:spPr>
          <a:xfrm>
            <a:off x="2212265" y="2066491"/>
            <a:ext cx="624548" cy="624548"/>
          </a:xfrm>
          <a:prstGeom prst="ellipse">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2000" b="1" dirty="0">
                <a:solidFill>
                  <a:schemeClr val="tx1"/>
                </a:solidFill>
                <a:latin typeface="Century Gothic" panose="020B0502020202020204" pitchFamily="34" charset="0"/>
              </a:rPr>
              <a:t>10</a:t>
            </a:r>
          </a:p>
        </p:txBody>
      </p:sp>
      <p:sp>
        <p:nvSpPr>
          <p:cNvPr id="11" name="Oval 10">
            <a:extLst>
              <a:ext uri="{FF2B5EF4-FFF2-40B4-BE49-F238E27FC236}">
                <a16:creationId xmlns:a16="http://schemas.microsoft.com/office/drawing/2014/main" id="{F6E65E7C-7D96-4759-9D22-C47EC83F56B0}"/>
              </a:ext>
            </a:extLst>
          </p:cNvPr>
          <p:cNvSpPr/>
          <p:nvPr/>
        </p:nvSpPr>
        <p:spPr>
          <a:xfrm>
            <a:off x="2959193" y="2066491"/>
            <a:ext cx="624548" cy="624548"/>
          </a:xfrm>
          <a:prstGeom prst="ellipse">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2000" b="1" dirty="0">
                <a:solidFill>
                  <a:schemeClr val="tx1"/>
                </a:solidFill>
                <a:latin typeface="Century Gothic" panose="020B0502020202020204" pitchFamily="34" charset="0"/>
              </a:rPr>
              <a:t>10</a:t>
            </a:r>
          </a:p>
        </p:txBody>
      </p:sp>
      <p:sp>
        <p:nvSpPr>
          <p:cNvPr id="12" name="Oval 11">
            <a:extLst>
              <a:ext uri="{FF2B5EF4-FFF2-40B4-BE49-F238E27FC236}">
                <a16:creationId xmlns:a16="http://schemas.microsoft.com/office/drawing/2014/main" id="{E53EBB83-3BB0-46CD-B4D6-F41704E14B49}"/>
              </a:ext>
            </a:extLst>
          </p:cNvPr>
          <p:cNvSpPr/>
          <p:nvPr/>
        </p:nvSpPr>
        <p:spPr>
          <a:xfrm>
            <a:off x="3706122" y="2067084"/>
            <a:ext cx="624548" cy="624548"/>
          </a:xfrm>
          <a:prstGeom prst="ellipse">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2000" b="1" dirty="0">
                <a:solidFill>
                  <a:schemeClr val="tx1"/>
                </a:solidFill>
                <a:latin typeface="Century Gothic" panose="020B0502020202020204" pitchFamily="34" charset="0"/>
              </a:rPr>
              <a:t>10</a:t>
            </a:r>
          </a:p>
        </p:txBody>
      </p:sp>
      <p:sp>
        <p:nvSpPr>
          <p:cNvPr id="13" name="Oval 12">
            <a:extLst>
              <a:ext uri="{FF2B5EF4-FFF2-40B4-BE49-F238E27FC236}">
                <a16:creationId xmlns:a16="http://schemas.microsoft.com/office/drawing/2014/main" id="{B55F1233-4AD6-4BD3-AFBE-5D7BB379BF2F}"/>
              </a:ext>
            </a:extLst>
          </p:cNvPr>
          <p:cNvSpPr/>
          <p:nvPr/>
        </p:nvSpPr>
        <p:spPr>
          <a:xfrm>
            <a:off x="6600073" y="2289034"/>
            <a:ext cx="516155" cy="516155"/>
          </a:xfrm>
          <a:prstGeom prst="ellipse">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2000" b="1" dirty="0">
                <a:solidFill>
                  <a:schemeClr val="tx1"/>
                </a:solidFill>
                <a:latin typeface="Century Gothic" panose="020B0502020202020204" pitchFamily="34" charset="0"/>
              </a:rPr>
              <a:t>1</a:t>
            </a:r>
          </a:p>
        </p:txBody>
      </p:sp>
      <p:sp>
        <p:nvSpPr>
          <p:cNvPr id="14" name="Oval 13">
            <a:extLst>
              <a:ext uri="{FF2B5EF4-FFF2-40B4-BE49-F238E27FC236}">
                <a16:creationId xmlns:a16="http://schemas.microsoft.com/office/drawing/2014/main" id="{CEA8410B-1895-4FC6-B9E9-34B16564E1CB}"/>
              </a:ext>
            </a:extLst>
          </p:cNvPr>
          <p:cNvSpPr/>
          <p:nvPr/>
        </p:nvSpPr>
        <p:spPr>
          <a:xfrm>
            <a:off x="4891558" y="3540948"/>
            <a:ext cx="516155" cy="516155"/>
          </a:xfrm>
          <a:prstGeom prst="ellipse">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2000" b="1" dirty="0">
                <a:solidFill>
                  <a:schemeClr val="tx1"/>
                </a:solidFill>
                <a:latin typeface="Century Gothic" panose="020B0502020202020204" pitchFamily="34" charset="0"/>
              </a:rPr>
              <a:t>1</a:t>
            </a:r>
          </a:p>
        </p:txBody>
      </p:sp>
      <p:sp>
        <p:nvSpPr>
          <p:cNvPr id="17" name="Oval 16">
            <a:extLst>
              <a:ext uri="{FF2B5EF4-FFF2-40B4-BE49-F238E27FC236}">
                <a16:creationId xmlns:a16="http://schemas.microsoft.com/office/drawing/2014/main" id="{AEFC1EA7-23A6-4337-BA57-346B7A137CF2}"/>
              </a:ext>
            </a:extLst>
          </p:cNvPr>
          <p:cNvSpPr/>
          <p:nvPr/>
        </p:nvSpPr>
        <p:spPr>
          <a:xfrm>
            <a:off x="5463917" y="3540948"/>
            <a:ext cx="516155" cy="516155"/>
          </a:xfrm>
          <a:prstGeom prst="ellipse">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2000" b="1" dirty="0">
                <a:solidFill>
                  <a:schemeClr val="tx1"/>
                </a:solidFill>
                <a:latin typeface="Century Gothic" panose="020B0502020202020204" pitchFamily="34" charset="0"/>
              </a:rPr>
              <a:t>1</a:t>
            </a:r>
          </a:p>
        </p:txBody>
      </p:sp>
      <p:sp>
        <p:nvSpPr>
          <p:cNvPr id="20" name="Oval 19">
            <a:extLst>
              <a:ext uri="{FF2B5EF4-FFF2-40B4-BE49-F238E27FC236}">
                <a16:creationId xmlns:a16="http://schemas.microsoft.com/office/drawing/2014/main" id="{E8E1040C-F68D-49E9-9763-6B54E258BCC4}"/>
              </a:ext>
            </a:extLst>
          </p:cNvPr>
          <p:cNvSpPr/>
          <p:nvPr/>
        </p:nvSpPr>
        <p:spPr>
          <a:xfrm>
            <a:off x="6036276" y="3540948"/>
            <a:ext cx="516155" cy="516155"/>
          </a:xfrm>
          <a:prstGeom prst="ellipse">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2000" b="1" dirty="0">
                <a:solidFill>
                  <a:schemeClr val="tx1"/>
                </a:solidFill>
                <a:latin typeface="Century Gothic" panose="020B0502020202020204" pitchFamily="34" charset="0"/>
              </a:rPr>
              <a:t>1</a:t>
            </a:r>
          </a:p>
        </p:txBody>
      </p:sp>
      <p:sp>
        <p:nvSpPr>
          <p:cNvPr id="21" name="Oval 20">
            <a:extLst>
              <a:ext uri="{FF2B5EF4-FFF2-40B4-BE49-F238E27FC236}">
                <a16:creationId xmlns:a16="http://schemas.microsoft.com/office/drawing/2014/main" id="{8E6A274A-CFCC-40D2-8FE7-252C4FB77C9B}"/>
              </a:ext>
            </a:extLst>
          </p:cNvPr>
          <p:cNvSpPr/>
          <p:nvPr/>
        </p:nvSpPr>
        <p:spPr>
          <a:xfrm>
            <a:off x="6608636" y="3540948"/>
            <a:ext cx="516155" cy="516155"/>
          </a:xfrm>
          <a:prstGeom prst="ellipse">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2000" b="1" dirty="0">
                <a:solidFill>
                  <a:schemeClr val="tx1"/>
                </a:solidFill>
                <a:latin typeface="Century Gothic" panose="020B0502020202020204" pitchFamily="34" charset="0"/>
              </a:rPr>
              <a:t>1</a:t>
            </a:r>
          </a:p>
        </p:txBody>
      </p:sp>
      <p:sp>
        <p:nvSpPr>
          <p:cNvPr id="22" name="Oval 21">
            <a:extLst>
              <a:ext uri="{FF2B5EF4-FFF2-40B4-BE49-F238E27FC236}">
                <a16:creationId xmlns:a16="http://schemas.microsoft.com/office/drawing/2014/main" id="{9A9F2A89-EBAB-48AE-B8FF-E62221ACFF1A}"/>
              </a:ext>
            </a:extLst>
          </p:cNvPr>
          <p:cNvSpPr/>
          <p:nvPr/>
        </p:nvSpPr>
        <p:spPr>
          <a:xfrm>
            <a:off x="2952924" y="3449181"/>
            <a:ext cx="624548" cy="624548"/>
          </a:xfrm>
          <a:prstGeom prst="ellipse">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2000" b="1" dirty="0">
                <a:solidFill>
                  <a:schemeClr val="tx1"/>
                </a:solidFill>
                <a:latin typeface="Century Gothic" panose="020B0502020202020204" pitchFamily="34" charset="0"/>
              </a:rPr>
              <a:t>10</a:t>
            </a:r>
          </a:p>
        </p:txBody>
      </p:sp>
      <p:grpSp>
        <p:nvGrpSpPr>
          <p:cNvPr id="27" name="Group 26">
            <a:extLst>
              <a:ext uri="{FF2B5EF4-FFF2-40B4-BE49-F238E27FC236}">
                <a16:creationId xmlns:a16="http://schemas.microsoft.com/office/drawing/2014/main" id="{81564551-2E58-4EF6-907C-F12002F9F910}"/>
              </a:ext>
            </a:extLst>
          </p:cNvPr>
          <p:cNvGrpSpPr/>
          <p:nvPr/>
        </p:nvGrpSpPr>
        <p:grpSpPr>
          <a:xfrm>
            <a:off x="4735679" y="1782664"/>
            <a:ext cx="793566" cy="780637"/>
            <a:chOff x="4837811" y="1890749"/>
            <a:chExt cx="960215" cy="944571"/>
          </a:xfrm>
          <a:solidFill>
            <a:schemeClr val="accent4">
              <a:lumMod val="20000"/>
              <a:lumOff val="80000"/>
            </a:schemeClr>
          </a:solidFill>
        </p:grpSpPr>
        <p:sp>
          <p:nvSpPr>
            <p:cNvPr id="28" name="Oval 27">
              <a:extLst>
                <a:ext uri="{FF2B5EF4-FFF2-40B4-BE49-F238E27FC236}">
                  <a16:creationId xmlns:a16="http://schemas.microsoft.com/office/drawing/2014/main" id="{9ACA318D-E894-4637-B279-FB9E8E78AD12}"/>
                </a:ext>
              </a:extLst>
            </p:cNvPr>
            <p:cNvSpPr/>
            <p:nvPr/>
          </p:nvSpPr>
          <p:spPr>
            <a:xfrm>
              <a:off x="4843272" y="2408745"/>
              <a:ext cx="426575" cy="426575"/>
            </a:xfrm>
            <a:prstGeom prst="ellipse">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2000" b="1" dirty="0">
                  <a:solidFill>
                    <a:srgbClr val="FF0000"/>
                  </a:solidFill>
                  <a:latin typeface="Century Gothic" panose="020B0502020202020204" pitchFamily="34" charset="0"/>
                </a:rPr>
                <a:t>1</a:t>
              </a:r>
            </a:p>
          </p:txBody>
        </p:sp>
        <p:sp>
          <p:nvSpPr>
            <p:cNvPr id="29" name="Oval 28">
              <a:extLst>
                <a:ext uri="{FF2B5EF4-FFF2-40B4-BE49-F238E27FC236}">
                  <a16:creationId xmlns:a16="http://schemas.microsoft.com/office/drawing/2014/main" id="{64F531A9-4032-4E90-B0E1-B9D8CBDE2E2F}"/>
                </a:ext>
              </a:extLst>
            </p:cNvPr>
            <p:cNvSpPr/>
            <p:nvPr/>
          </p:nvSpPr>
          <p:spPr>
            <a:xfrm>
              <a:off x="4837811" y="1890749"/>
              <a:ext cx="426575" cy="426575"/>
            </a:xfrm>
            <a:prstGeom prst="ellipse">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2000" b="1" dirty="0">
                  <a:solidFill>
                    <a:srgbClr val="FF0000"/>
                  </a:solidFill>
                  <a:latin typeface="Century Gothic" panose="020B0502020202020204" pitchFamily="34" charset="0"/>
                </a:rPr>
                <a:t>1</a:t>
              </a:r>
            </a:p>
          </p:txBody>
        </p:sp>
        <p:sp>
          <p:nvSpPr>
            <p:cNvPr id="30" name="Oval 29">
              <a:extLst>
                <a:ext uri="{FF2B5EF4-FFF2-40B4-BE49-F238E27FC236}">
                  <a16:creationId xmlns:a16="http://schemas.microsoft.com/office/drawing/2014/main" id="{3981E63F-FBE2-481D-9DD9-19E9289444B3}"/>
                </a:ext>
              </a:extLst>
            </p:cNvPr>
            <p:cNvSpPr/>
            <p:nvPr/>
          </p:nvSpPr>
          <p:spPr>
            <a:xfrm>
              <a:off x="5371451" y="2408745"/>
              <a:ext cx="426575" cy="426575"/>
            </a:xfrm>
            <a:prstGeom prst="ellipse">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2000" b="1" dirty="0">
                  <a:solidFill>
                    <a:srgbClr val="FF0000"/>
                  </a:solidFill>
                  <a:latin typeface="Century Gothic" panose="020B0502020202020204" pitchFamily="34" charset="0"/>
                </a:rPr>
                <a:t>1</a:t>
              </a:r>
            </a:p>
          </p:txBody>
        </p:sp>
        <p:sp>
          <p:nvSpPr>
            <p:cNvPr id="31" name="Oval 30">
              <a:extLst>
                <a:ext uri="{FF2B5EF4-FFF2-40B4-BE49-F238E27FC236}">
                  <a16:creationId xmlns:a16="http://schemas.microsoft.com/office/drawing/2014/main" id="{D180C486-ADFE-4621-99C5-533FB29B0768}"/>
                </a:ext>
              </a:extLst>
            </p:cNvPr>
            <p:cNvSpPr/>
            <p:nvPr/>
          </p:nvSpPr>
          <p:spPr>
            <a:xfrm>
              <a:off x="5365990" y="1890749"/>
              <a:ext cx="426575" cy="426575"/>
            </a:xfrm>
            <a:prstGeom prst="ellipse">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2000" b="1" dirty="0">
                  <a:solidFill>
                    <a:srgbClr val="FF0000"/>
                  </a:solidFill>
                  <a:latin typeface="Century Gothic" panose="020B0502020202020204" pitchFamily="34" charset="0"/>
                </a:rPr>
                <a:t>1</a:t>
              </a:r>
            </a:p>
          </p:txBody>
        </p:sp>
      </p:grpSp>
      <p:grpSp>
        <p:nvGrpSpPr>
          <p:cNvPr id="32" name="Group 31">
            <a:extLst>
              <a:ext uri="{FF2B5EF4-FFF2-40B4-BE49-F238E27FC236}">
                <a16:creationId xmlns:a16="http://schemas.microsoft.com/office/drawing/2014/main" id="{93916B17-41F6-412D-ADE4-BCCA472B6F81}"/>
              </a:ext>
            </a:extLst>
          </p:cNvPr>
          <p:cNvGrpSpPr/>
          <p:nvPr/>
        </p:nvGrpSpPr>
        <p:grpSpPr>
          <a:xfrm>
            <a:off x="5639493" y="1782664"/>
            <a:ext cx="793566" cy="780637"/>
            <a:chOff x="4837811" y="1890749"/>
            <a:chExt cx="960215" cy="944571"/>
          </a:xfrm>
          <a:solidFill>
            <a:schemeClr val="accent4">
              <a:lumMod val="20000"/>
              <a:lumOff val="80000"/>
            </a:schemeClr>
          </a:solidFill>
        </p:grpSpPr>
        <p:sp>
          <p:nvSpPr>
            <p:cNvPr id="33" name="Oval 32">
              <a:extLst>
                <a:ext uri="{FF2B5EF4-FFF2-40B4-BE49-F238E27FC236}">
                  <a16:creationId xmlns:a16="http://schemas.microsoft.com/office/drawing/2014/main" id="{E5722304-F6F1-45B5-B6BC-0420F6A8BB3D}"/>
                </a:ext>
              </a:extLst>
            </p:cNvPr>
            <p:cNvSpPr/>
            <p:nvPr/>
          </p:nvSpPr>
          <p:spPr>
            <a:xfrm>
              <a:off x="4843272" y="2408745"/>
              <a:ext cx="426575" cy="426575"/>
            </a:xfrm>
            <a:prstGeom prst="ellipse">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2000" b="1" dirty="0">
                  <a:solidFill>
                    <a:srgbClr val="FF0000"/>
                  </a:solidFill>
                  <a:latin typeface="Century Gothic" panose="020B0502020202020204" pitchFamily="34" charset="0"/>
                </a:rPr>
                <a:t>1</a:t>
              </a:r>
            </a:p>
          </p:txBody>
        </p:sp>
        <p:sp>
          <p:nvSpPr>
            <p:cNvPr id="34" name="Oval 33">
              <a:extLst>
                <a:ext uri="{FF2B5EF4-FFF2-40B4-BE49-F238E27FC236}">
                  <a16:creationId xmlns:a16="http://schemas.microsoft.com/office/drawing/2014/main" id="{696816DA-A420-4041-B536-80F702D0E4AD}"/>
                </a:ext>
              </a:extLst>
            </p:cNvPr>
            <p:cNvSpPr/>
            <p:nvPr/>
          </p:nvSpPr>
          <p:spPr>
            <a:xfrm>
              <a:off x="4837811" y="1890749"/>
              <a:ext cx="426575" cy="426575"/>
            </a:xfrm>
            <a:prstGeom prst="ellipse">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2000" b="1" dirty="0">
                  <a:solidFill>
                    <a:srgbClr val="FF0000"/>
                  </a:solidFill>
                  <a:latin typeface="Century Gothic" panose="020B0502020202020204" pitchFamily="34" charset="0"/>
                </a:rPr>
                <a:t>1</a:t>
              </a:r>
            </a:p>
          </p:txBody>
        </p:sp>
        <p:sp>
          <p:nvSpPr>
            <p:cNvPr id="35" name="Oval 34">
              <a:extLst>
                <a:ext uri="{FF2B5EF4-FFF2-40B4-BE49-F238E27FC236}">
                  <a16:creationId xmlns:a16="http://schemas.microsoft.com/office/drawing/2014/main" id="{59B0E194-FE3B-4E3C-B552-EB0413FF2843}"/>
                </a:ext>
              </a:extLst>
            </p:cNvPr>
            <p:cNvSpPr/>
            <p:nvPr/>
          </p:nvSpPr>
          <p:spPr>
            <a:xfrm>
              <a:off x="5371451" y="2408745"/>
              <a:ext cx="426575" cy="426575"/>
            </a:xfrm>
            <a:prstGeom prst="ellipse">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2000" b="1" dirty="0">
                  <a:solidFill>
                    <a:srgbClr val="FF0000"/>
                  </a:solidFill>
                  <a:latin typeface="Century Gothic" panose="020B0502020202020204" pitchFamily="34" charset="0"/>
                </a:rPr>
                <a:t>1</a:t>
              </a:r>
            </a:p>
          </p:txBody>
        </p:sp>
        <p:sp>
          <p:nvSpPr>
            <p:cNvPr id="36" name="Oval 35">
              <a:extLst>
                <a:ext uri="{FF2B5EF4-FFF2-40B4-BE49-F238E27FC236}">
                  <a16:creationId xmlns:a16="http://schemas.microsoft.com/office/drawing/2014/main" id="{0229A20E-9F97-4099-AC99-41525F6FC8CF}"/>
                </a:ext>
              </a:extLst>
            </p:cNvPr>
            <p:cNvSpPr/>
            <p:nvPr/>
          </p:nvSpPr>
          <p:spPr>
            <a:xfrm>
              <a:off x="5365990" y="1890749"/>
              <a:ext cx="426575" cy="426575"/>
            </a:xfrm>
            <a:prstGeom prst="ellipse">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2000" b="1" dirty="0">
                  <a:solidFill>
                    <a:srgbClr val="FF0000"/>
                  </a:solidFill>
                  <a:latin typeface="Century Gothic" panose="020B0502020202020204" pitchFamily="34" charset="0"/>
                </a:rPr>
                <a:t>1</a:t>
              </a:r>
            </a:p>
          </p:txBody>
        </p:sp>
      </p:grpSp>
      <p:grpSp>
        <p:nvGrpSpPr>
          <p:cNvPr id="37" name="Group 36">
            <a:extLst>
              <a:ext uri="{FF2B5EF4-FFF2-40B4-BE49-F238E27FC236}">
                <a16:creationId xmlns:a16="http://schemas.microsoft.com/office/drawing/2014/main" id="{4B4B7770-C1C9-44B0-80E2-E240B37A0455}"/>
              </a:ext>
            </a:extLst>
          </p:cNvPr>
          <p:cNvGrpSpPr/>
          <p:nvPr/>
        </p:nvGrpSpPr>
        <p:grpSpPr>
          <a:xfrm>
            <a:off x="5206069" y="2628919"/>
            <a:ext cx="789053" cy="352541"/>
            <a:chOff x="4843272" y="2440815"/>
            <a:chExt cx="954754" cy="426575"/>
          </a:xfrm>
          <a:solidFill>
            <a:schemeClr val="accent4">
              <a:lumMod val="20000"/>
              <a:lumOff val="80000"/>
            </a:schemeClr>
          </a:solidFill>
        </p:grpSpPr>
        <p:sp>
          <p:nvSpPr>
            <p:cNvPr id="38" name="Oval 37">
              <a:extLst>
                <a:ext uri="{FF2B5EF4-FFF2-40B4-BE49-F238E27FC236}">
                  <a16:creationId xmlns:a16="http://schemas.microsoft.com/office/drawing/2014/main" id="{69E2E89D-6FEE-4171-9E52-2F1D04A4BDD4}"/>
                </a:ext>
              </a:extLst>
            </p:cNvPr>
            <p:cNvSpPr/>
            <p:nvPr/>
          </p:nvSpPr>
          <p:spPr>
            <a:xfrm>
              <a:off x="4843272" y="2440815"/>
              <a:ext cx="426575" cy="426575"/>
            </a:xfrm>
            <a:prstGeom prst="ellipse">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2000" b="1" dirty="0">
                  <a:solidFill>
                    <a:srgbClr val="FF0000"/>
                  </a:solidFill>
                  <a:latin typeface="Century Gothic" panose="020B0502020202020204" pitchFamily="34" charset="0"/>
                </a:rPr>
                <a:t>1</a:t>
              </a:r>
            </a:p>
          </p:txBody>
        </p:sp>
        <p:sp>
          <p:nvSpPr>
            <p:cNvPr id="40" name="Oval 39">
              <a:extLst>
                <a:ext uri="{FF2B5EF4-FFF2-40B4-BE49-F238E27FC236}">
                  <a16:creationId xmlns:a16="http://schemas.microsoft.com/office/drawing/2014/main" id="{930C3E0B-680F-4BAE-A63F-988AB9E376A5}"/>
                </a:ext>
              </a:extLst>
            </p:cNvPr>
            <p:cNvSpPr/>
            <p:nvPr/>
          </p:nvSpPr>
          <p:spPr>
            <a:xfrm>
              <a:off x="5371451" y="2440815"/>
              <a:ext cx="426575" cy="426575"/>
            </a:xfrm>
            <a:prstGeom prst="ellipse">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2000" b="1" dirty="0">
                  <a:solidFill>
                    <a:srgbClr val="FF0000"/>
                  </a:solidFill>
                  <a:latin typeface="Century Gothic" panose="020B0502020202020204" pitchFamily="34" charset="0"/>
                </a:rPr>
                <a:t>1</a:t>
              </a:r>
            </a:p>
          </p:txBody>
        </p:sp>
      </p:grpSp>
      <p:sp>
        <p:nvSpPr>
          <p:cNvPr id="5" name="Arrow: Curved Down 4">
            <a:extLst>
              <a:ext uri="{FF2B5EF4-FFF2-40B4-BE49-F238E27FC236}">
                <a16:creationId xmlns:a16="http://schemas.microsoft.com/office/drawing/2014/main" id="{040515C7-E890-4D07-AE2C-22AA3EABC243}"/>
              </a:ext>
            </a:extLst>
          </p:cNvPr>
          <p:cNvSpPr/>
          <p:nvPr/>
        </p:nvSpPr>
        <p:spPr>
          <a:xfrm rot="20391675">
            <a:off x="3853441" y="1269431"/>
            <a:ext cx="959219" cy="551422"/>
          </a:xfrm>
          <a:prstGeom prst="curvedDownArrow">
            <a:avLst>
              <a:gd name="adj1" fmla="val 8322"/>
              <a:gd name="adj2" fmla="val 37921"/>
              <a:gd name="adj3" fmla="val 39651"/>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cxnSp>
        <p:nvCxnSpPr>
          <p:cNvPr id="9" name="Straight Connector 8">
            <a:extLst>
              <a:ext uri="{FF2B5EF4-FFF2-40B4-BE49-F238E27FC236}">
                <a16:creationId xmlns:a16="http://schemas.microsoft.com/office/drawing/2014/main" id="{AD256CF6-569D-4A4F-9439-2BBB10A1CFF0}"/>
              </a:ext>
            </a:extLst>
          </p:cNvPr>
          <p:cNvCxnSpPr/>
          <p:nvPr/>
        </p:nvCxnSpPr>
        <p:spPr>
          <a:xfrm flipV="1">
            <a:off x="3760318" y="2120688"/>
            <a:ext cx="516156" cy="51615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42" name="Oval 41">
            <a:extLst>
              <a:ext uri="{FF2B5EF4-FFF2-40B4-BE49-F238E27FC236}">
                <a16:creationId xmlns:a16="http://schemas.microsoft.com/office/drawing/2014/main" id="{73CB10A3-AA44-405B-8266-C21FBE78C3BB}"/>
              </a:ext>
            </a:extLst>
          </p:cNvPr>
          <p:cNvSpPr/>
          <p:nvPr/>
        </p:nvSpPr>
        <p:spPr>
          <a:xfrm>
            <a:off x="2952923" y="4831871"/>
            <a:ext cx="624548" cy="624548"/>
          </a:xfrm>
          <a:prstGeom prst="ellipse">
            <a:avLst/>
          </a:prstGeom>
          <a:solidFill>
            <a:schemeClr val="accent5">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2000" b="1" dirty="0">
                <a:solidFill>
                  <a:srgbClr val="FF0000"/>
                </a:solidFill>
                <a:latin typeface="Century Gothic" panose="020B0502020202020204" pitchFamily="34" charset="0"/>
              </a:rPr>
              <a:t>10</a:t>
            </a:r>
          </a:p>
        </p:txBody>
      </p:sp>
      <p:sp>
        <p:nvSpPr>
          <p:cNvPr id="43" name="Oval 42">
            <a:extLst>
              <a:ext uri="{FF2B5EF4-FFF2-40B4-BE49-F238E27FC236}">
                <a16:creationId xmlns:a16="http://schemas.microsoft.com/office/drawing/2014/main" id="{6AFD3527-ADAC-4001-86C9-9EAFAAEBE2EE}"/>
              </a:ext>
            </a:extLst>
          </p:cNvPr>
          <p:cNvSpPr/>
          <p:nvPr/>
        </p:nvSpPr>
        <p:spPr>
          <a:xfrm>
            <a:off x="4882995" y="4598635"/>
            <a:ext cx="516155" cy="516155"/>
          </a:xfrm>
          <a:prstGeom prst="ellipse">
            <a:avLst/>
          </a:prstGeom>
          <a:solidFill>
            <a:schemeClr val="accent4">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2000" b="1" dirty="0">
                <a:solidFill>
                  <a:srgbClr val="FF0000"/>
                </a:solidFill>
                <a:latin typeface="Century Gothic" panose="020B0502020202020204" pitchFamily="34" charset="0"/>
              </a:rPr>
              <a:t>1</a:t>
            </a:r>
          </a:p>
        </p:txBody>
      </p:sp>
      <p:sp>
        <p:nvSpPr>
          <p:cNvPr id="44" name="Oval 43">
            <a:extLst>
              <a:ext uri="{FF2B5EF4-FFF2-40B4-BE49-F238E27FC236}">
                <a16:creationId xmlns:a16="http://schemas.microsoft.com/office/drawing/2014/main" id="{47A3D7D6-2451-49CD-BA8A-3FAE420DE520}"/>
              </a:ext>
            </a:extLst>
          </p:cNvPr>
          <p:cNvSpPr/>
          <p:nvPr/>
        </p:nvSpPr>
        <p:spPr>
          <a:xfrm>
            <a:off x="5455354" y="4598635"/>
            <a:ext cx="516155" cy="516155"/>
          </a:xfrm>
          <a:prstGeom prst="ellipse">
            <a:avLst/>
          </a:prstGeom>
          <a:solidFill>
            <a:schemeClr val="accent4">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2000" b="1" dirty="0">
                <a:solidFill>
                  <a:srgbClr val="FF0000"/>
                </a:solidFill>
                <a:latin typeface="Century Gothic" panose="020B0502020202020204" pitchFamily="34" charset="0"/>
              </a:rPr>
              <a:t>1</a:t>
            </a:r>
          </a:p>
        </p:txBody>
      </p:sp>
      <p:sp>
        <p:nvSpPr>
          <p:cNvPr id="45" name="Oval 44">
            <a:extLst>
              <a:ext uri="{FF2B5EF4-FFF2-40B4-BE49-F238E27FC236}">
                <a16:creationId xmlns:a16="http://schemas.microsoft.com/office/drawing/2014/main" id="{DDDFCAD4-6E0B-4A97-AA13-EFA118926D33}"/>
              </a:ext>
            </a:extLst>
          </p:cNvPr>
          <p:cNvSpPr/>
          <p:nvPr/>
        </p:nvSpPr>
        <p:spPr>
          <a:xfrm>
            <a:off x="6027713" y="4598635"/>
            <a:ext cx="516155" cy="516155"/>
          </a:xfrm>
          <a:prstGeom prst="ellipse">
            <a:avLst/>
          </a:prstGeom>
          <a:solidFill>
            <a:schemeClr val="accent4">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2000" b="1" dirty="0">
                <a:solidFill>
                  <a:srgbClr val="FF0000"/>
                </a:solidFill>
                <a:latin typeface="Century Gothic" panose="020B0502020202020204" pitchFamily="34" charset="0"/>
              </a:rPr>
              <a:t>1</a:t>
            </a:r>
          </a:p>
        </p:txBody>
      </p:sp>
      <p:sp>
        <p:nvSpPr>
          <p:cNvPr id="46" name="Oval 45">
            <a:extLst>
              <a:ext uri="{FF2B5EF4-FFF2-40B4-BE49-F238E27FC236}">
                <a16:creationId xmlns:a16="http://schemas.microsoft.com/office/drawing/2014/main" id="{11420D5B-82FD-40CA-BF43-189FB418E7B6}"/>
              </a:ext>
            </a:extLst>
          </p:cNvPr>
          <p:cNvSpPr/>
          <p:nvPr/>
        </p:nvSpPr>
        <p:spPr>
          <a:xfrm>
            <a:off x="6600073" y="4598635"/>
            <a:ext cx="516155" cy="516155"/>
          </a:xfrm>
          <a:prstGeom prst="ellipse">
            <a:avLst/>
          </a:prstGeom>
          <a:solidFill>
            <a:schemeClr val="accent4">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2000" b="1" dirty="0">
                <a:solidFill>
                  <a:srgbClr val="FF0000"/>
                </a:solidFill>
                <a:latin typeface="Century Gothic" panose="020B0502020202020204" pitchFamily="34" charset="0"/>
              </a:rPr>
              <a:t>1</a:t>
            </a:r>
          </a:p>
        </p:txBody>
      </p:sp>
      <p:sp>
        <p:nvSpPr>
          <p:cNvPr id="47" name="Oval 46">
            <a:extLst>
              <a:ext uri="{FF2B5EF4-FFF2-40B4-BE49-F238E27FC236}">
                <a16:creationId xmlns:a16="http://schemas.microsoft.com/office/drawing/2014/main" id="{E16A7B1B-43F8-443E-BD6A-3788E7E9973B}"/>
              </a:ext>
            </a:extLst>
          </p:cNvPr>
          <p:cNvSpPr/>
          <p:nvPr/>
        </p:nvSpPr>
        <p:spPr>
          <a:xfrm>
            <a:off x="5195989" y="5164085"/>
            <a:ext cx="516155" cy="516155"/>
          </a:xfrm>
          <a:prstGeom prst="ellipse">
            <a:avLst/>
          </a:prstGeom>
          <a:solidFill>
            <a:schemeClr val="accent4">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2000" b="1" dirty="0">
                <a:solidFill>
                  <a:srgbClr val="FF0000"/>
                </a:solidFill>
                <a:latin typeface="Century Gothic" panose="020B0502020202020204" pitchFamily="34" charset="0"/>
              </a:rPr>
              <a:t>1</a:t>
            </a:r>
          </a:p>
        </p:txBody>
      </p:sp>
      <p:sp>
        <p:nvSpPr>
          <p:cNvPr id="48" name="Oval 47">
            <a:extLst>
              <a:ext uri="{FF2B5EF4-FFF2-40B4-BE49-F238E27FC236}">
                <a16:creationId xmlns:a16="http://schemas.microsoft.com/office/drawing/2014/main" id="{48D06D8E-DFDA-48D5-B9EF-C74AE4DB8F7D}"/>
              </a:ext>
            </a:extLst>
          </p:cNvPr>
          <p:cNvSpPr/>
          <p:nvPr/>
        </p:nvSpPr>
        <p:spPr>
          <a:xfrm>
            <a:off x="5768348" y="5164085"/>
            <a:ext cx="516155" cy="516155"/>
          </a:xfrm>
          <a:prstGeom prst="ellipse">
            <a:avLst/>
          </a:prstGeom>
          <a:solidFill>
            <a:schemeClr val="accent4">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2000" b="1" dirty="0">
                <a:solidFill>
                  <a:srgbClr val="FF0000"/>
                </a:solidFill>
                <a:latin typeface="Century Gothic" panose="020B0502020202020204" pitchFamily="34" charset="0"/>
              </a:rPr>
              <a:t>1</a:t>
            </a:r>
          </a:p>
        </p:txBody>
      </p:sp>
      <p:sp>
        <p:nvSpPr>
          <p:cNvPr id="49" name="Oval 48">
            <a:extLst>
              <a:ext uri="{FF2B5EF4-FFF2-40B4-BE49-F238E27FC236}">
                <a16:creationId xmlns:a16="http://schemas.microsoft.com/office/drawing/2014/main" id="{31329BB2-CB5F-40B5-8730-983864097C3A}"/>
              </a:ext>
            </a:extLst>
          </p:cNvPr>
          <p:cNvSpPr/>
          <p:nvPr/>
        </p:nvSpPr>
        <p:spPr>
          <a:xfrm>
            <a:off x="6340707" y="5164085"/>
            <a:ext cx="516155" cy="516155"/>
          </a:xfrm>
          <a:prstGeom prst="ellipse">
            <a:avLst/>
          </a:prstGeom>
          <a:solidFill>
            <a:schemeClr val="accent4">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2000" b="1" dirty="0">
                <a:solidFill>
                  <a:srgbClr val="FF0000"/>
                </a:solidFill>
                <a:latin typeface="Century Gothic" panose="020B0502020202020204" pitchFamily="34" charset="0"/>
              </a:rPr>
              <a:t>1</a:t>
            </a:r>
          </a:p>
        </p:txBody>
      </p:sp>
    </p:spTree>
    <p:extLst>
      <p:ext uri="{BB962C8B-B14F-4D97-AF65-F5344CB8AC3E}">
        <p14:creationId xmlns:p14="http://schemas.microsoft.com/office/powerpoint/2010/main" val="25689452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Varied Fluency 1</a:t>
            </a:r>
            <a:endParaRPr lang="en-GB" sz="2000" b="1" u="sng" dirty="0">
              <a:solidFill>
                <a:schemeClr val="bg2">
                  <a:lumMod val="50000"/>
                </a:schemeClr>
              </a:solidFill>
              <a:latin typeface="Century Gothic" panose="020B0502020202020204" pitchFamily="34" charset="0"/>
            </a:endParaRPr>
          </a:p>
          <a:p>
            <a:pPr algn="ctr"/>
            <a:endParaRPr lang="en-GB" sz="2000" b="1" u="sng" dirty="0">
              <a:solidFill>
                <a:schemeClr val="bg2">
                  <a:lumMod val="50000"/>
                </a:schemeClr>
              </a:solidFill>
              <a:latin typeface="Century Gothic" panose="020B0502020202020204" pitchFamily="34" charset="0"/>
            </a:endParaRPr>
          </a:p>
          <a:p>
            <a:pPr algn="ctr"/>
            <a:r>
              <a:rPr lang="en-GB" sz="2000" b="1" dirty="0">
                <a:solidFill>
                  <a:schemeClr val="tx1"/>
                </a:solidFill>
                <a:latin typeface="Century Gothic" panose="020B0502020202020204" pitchFamily="34" charset="0"/>
              </a:rPr>
              <a:t>Use Base 10 to complete the calculation:</a:t>
            </a:r>
            <a:endParaRPr lang="en-GB" sz="2000" u="sng" dirty="0">
              <a:solidFill>
                <a:schemeClr val="tx1"/>
              </a:solidFill>
              <a:latin typeface="SassoonCRInfantMedium" panose="02000603020000020003" pitchFamily="2" charset="0"/>
            </a:endParaRPr>
          </a:p>
        </p:txBody>
      </p:sp>
      <p:sp>
        <p:nvSpPr>
          <p:cNvPr id="7" name="TextBox 8">
            <a:extLst>
              <a:ext uri="{FF2B5EF4-FFF2-40B4-BE49-F238E27FC236}">
                <a16:creationId xmlns:a16="http://schemas.microsoft.com/office/drawing/2014/main" id="{B632E459-9B27-4467-B89C-78410207B713}"/>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graphicFrame>
        <p:nvGraphicFramePr>
          <p:cNvPr id="9" name="Table 8">
            <a:extLst>
              <a:ext uri="{FF2B5EF4-FFF2-40B4-BE49-F238E27FC236}">
                <a16:creationId xmlns:a16="http://schemas.microsoft.com/office/drawing/2014/main" id="{4715E1A1-6255-AC4F-A083-EDE9BE73CA12}"/>
              </a:ext>
            </a:extLst>
          </p:cNvPr>
          <p:cNvGraphicFramePr>
            <a:graphicFrameLocks noGrp="1"/>
          </p:cNvGraphicFramePr>
          <p:nvPr>
            <p:extLst>
              <p:ext uri="{D42A27DB-BD31-4B8C-83A1-F6EECF244321}">
                <p14:modId xmlns:p14="http://schemas.microsoft.com/office/powerpoint/2010/main" val="1701413574"/>
              </p:ext>
            </p:extLst>
          </p:nvPr>
        </p:nvGraphicFramePr>
        <p:xfrm>
          <a:off x="2803008" y="2239984"/>
          <a:ext cx="2565220" cy="2552943"/>
        </p:xfrm>
        <a:graphic>
          <a:graphicData uri="http://schemas.openxmlformats.org/drawingml/2006/table">
            <a:tbl>
              <a:tblPr firstRow="1" bandRow="1">
                <a:tableStyleId>{5C22544A-7EE6-4342-B048-85BDC9FD1C3A}</a:tableStyleId>
              </a:tblPr>
              <a:tblGrid>
                <a:gridCol w="850981">
                  <a:extLst>
                    <a:ext uri="{9D8B030D-6E8A-4147-A177-3AD203B41FA5}">
                      <a16:colId xmlns:a16="http://schemas.microsoft.com/office/drawing/2014/main" val="500220784"/>
                    </a:ext>
                  </a:extLst>
                </a:gridCol>
                <a:gridCol w="850981">
                  <a:extLst>
                    <a:ext uri="{9D8B030D-6E8A-4147-A177-3AD203B41FA5}">
                      <a16:colId xmlns:a16="http://schemas.microsoft.com/office/drawing/2014/main" val="358456958"/>
                    </a:ext>
                  </a:extLst>
                </a:gridCol>
                <a:gridCol w="863258">
                  <a:extLst>
                    <a:ext uri="{9D8B030D-6E8A-4147-A177-3AD203B41FA5}">
                      <a16:colId xmlns:a16="http://schemas.microsoft.com/office/drawing/2014/main" val="4259073739"/>
                    </a:ext>
                  </a:extLst>
                </a:gridCol>
              </a:tblGrid>
              <a:tr h="850981">
                <a:tc rowSpan="3">
                  <a:txBody>
                    <a:bodyPr/>
                    <a:lstStyle/>
                    <a:p>
                      <a:pPr algn="ctr"/>
                      <a:r>
                        <a:rPr lang="en-GB" sz="4100" b="1" dirty="0">
                          <a:solidFill>
                            <a:schemeClr val="tx1"/>
                          </a:solidFill>
                          <a:latin typeface="Century Gothic" panose="020B0502020202020204" pitchFamily="34" charset="0"/>
                        </a:rPr>
                        <a:t>–</a:t>
                      </a:r>
                    </a:p>
                  </a:txBody>
                  <a:tcPr marL="0" marR="0" marT="81731" marB="81731" anchor="ctr">
                    <a:lnL w="12700" cap="flat" cmpd="sng" algn="ctr">
                      <a:no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4100" b="1" dirty="0">
                          <a:solidFill>
                            <a:schemeClr val="tx1"/>
                          </a:solidFill>
                          <a:latin typeface="Century Gothic" panose="020B0502020202020204" pitchFamily="34" charset="0"/>
                        </a:rPr>
                        <a:t>7</a:t>
                      </a:r>
                    </a:p>
                  </a:txBody>
                  <a:tcPr marL="0" marR="0" marT="81731" marB="81731"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bg1"/>
                    </a:solidFill>
                  </a:tcPr>
                </a:tc>
                <a:tc>
                  <a:txBody>
                    <a:bodyPr/>
                    <a:lstStyle/>
                    <a:p>
                      <a:pPr algn="ctr"/>
                      <a:r>
                        <a:rPr lang="en-GB" sz="4100" b="1" dirty="0">
                          <a:solidFill>
                            <a:schemeClr val="tx1"/>
                          </a:solidFill>
                          <a:latin typeface="Century Gothic" panose="020B0502020202020204" pitchFamily="34" charset="0"/>
                        </a:rPr>
                        <a:t>6</a:t>
                      </a:r>
                    </a:p>
                  </a:txBody>
                  <a:tcPr marL="0" marR="0" marT="81731" marB="81731"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bg1"/>
                    </a:solidFill>
                  </a:tcPr>
                </a:tc>
                <a:extLst>
                  <a:ext uri="{0D108BD9-81ED-4DB2-BD59-A6C34878D82A}">
                    <a16:rowId xmlns:a16="http://schemas.microsoft.com/office/drawing/2014/main" val="2922667702"/>
                  </a:ext>
                </a:extLst>
              </a:tr>
              <a:tr h="850981">
                <a:tc vMerge="1">
                  <a:txBody>
                    <a:bodyPr/>
                    <a:lstStyle/>
                    <a:p>
                      <a:pPr algn="ctr"/>
                      <a:endParaRPr lang="en-GB" sz="1200" b="1" dirty="0">
                        <a:solidFill>
                          <a:schemeClr val="tx1"/>
                        </a:solidFill>
                        <a:latin typeface="Century Gothic" panose="020B0502020202020204" pitchFamily="34" charset="0"/>
                      </a:endParaRPr>
                    </a:p>
                  </a:txBody>
                  <a:tcPr marL="0" marR="0" marT="55321" marB="55321">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noFill/>
                  </a:tcPr>
                </a:tc>
                <a:tc>
                  <a:txBody>
                    <a:bodyPr/>
                    <a:lstStyle/>
                    <a:p>
                      <a:pPr algn="ctr"/>
                      <a:r>
                        <a:rPr lang="en-GB" sz="4100" b="1" dirty="0">
                          <a:solidFill>
                            <a:schemeClr val="tx1"/>
                          </a:solidFill>
                          <a:latin typeface="Century Gothic" panose="020B0502020202020204" pitchFamily="34" charset="0"/>
                        </a:rPr>
                        <a:t>2</a:t>
                      </a:r>
                    </a:p>
                  </a:txBody>
                  <a:tcPr marL="0" marR="0" marT="81731" marB="81731"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lang="en-GB" sz="4100" b="1" dirty="0">
                          <a:solidFill>
                            <a:schemeClr val="tx1"/>
                          </a:solidFill>
                          <a:latin typeface="Century Gothic" panose="020B0502020202020204" pitchFamily="34" charset="0"/>
                        </a:rPr>
                        <a:t>8</a:t>
                      </a:r>
                    </a:p>
                  </a:txBody>
                  <a:tcPr marL="0" marR="0" marT="81731" marB="81731"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94822885"/>
                  </a:ext>
                </a:extLst>
              </a:tr>
              <a:tr h="850981">
                <a:tc vMerge="1">
                  <a:txBody>
                    <a:bodyPr/>
                    <a:lstStyle/>
                    <a:p>
                      <a:pPr algn="ctr"/>
                      <a:endParaRPr lang="en-GB" sz="1200" b="1" dirty="0">
                        <a:solidFill>
                          <a:schemeClr val="tx1"/>
                        </a:solidFill>
                        <a:latin typeface="Century Gothic" panose="020B0502020202020204" pitchFamily="34" charset="0"/>
                      </a:endParaRPr>
                    </a:p>
                  </a:txBody>
                  <a:tcPr marL="0" marR="0" marT="55321" marB="55321"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noFill/>
                  </a:tcPr>
                </a:tc>
                <a:tc>
                  <a:txBody>
                    <a:bodyPr/>
                    <a:lstStyle/>
                    <a:p>
                      <a:pPr algn="ctr"/>
                      <a:endParaRPr lang="en-GB" sz="4100" b="1" dirty="0">
                        <a:solidFill>
                          <a:srgbClr val="FF0000"/>
                        </a:solidFill>
                        <a:latin typeface="Century Gothic" panose="020B0502020202020204" pitchFamily="34" charset="0"/>
                      </a:endParaRPr>
                    </a:p>
                  </a:txBody>
                  <a:tcPr marL="0" marR="0" marT="81731" marB="81731"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lang="en-GB" sz="4100" b="1" dirty="0">
                        <a:solidFill>
                          <a:srgbClr val="FF0000"/>
                        </a:solidFill>
                        <a:latin typeface="Century Gothic" panose="020B0502020202020204" pitchFamily="34" charset="0"/>
                      </a:endParaRPr>
                    </a:p>
                  </a:txBody>
                  <a:tcPr marL="0" marR="0" marT="81731" marB="81731"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25465287"/>
                  </a:ext>
                </a:extLst>
              </a:tr>
            </a:tbl>
          </a:graphicData>
        </a:graphic>
      </p:graphicFrame>
    </p:spTree>
    <p:extLst>
      <p:ext uri="{BB962C8B-B14F-4D97-AF65-F5344CB8AC3E}">
        <p14:creationId xmlns:p14="http://schemas.microsoft.com/office/powerpoint/2010/main" val="21137210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7" name="TextBox 8">
            <a:extLst>
              <a:ext uri="{FF2B5EF4-FFF2-40B4-BE49-F238E27FC236}">
                <a16:creationId xmlns:a16="http://schemas.microsoft.com/office/drawing/2014/main" id="{B632E459-9B27-4467-B89C-78410207B713}"/>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pic>
        <p:nvPicPr>
          <p:cNvPr id="24" name="Picture 23">
            <a:extLst>
              <a:ext uri="{FF2B5EF4-FFF2-40B4-BE49-F238E27FC236}">
                <a16:creationId xmlns:a16="http://schemas.microsoft.com/office/drawing/2014/main" id="{5B40B94C-A512-41C6-AFBA-41CFE62F00BA}"/>
              </a:ext>
            </a:extLst>
          </p:cNvPr>
          <p:cNvPicPr>
            <a:picLocks noChangeAspect="1"/>
          </p:cNvPicPr>
          <p:nvPr/>
        </p:nvPicPr>
        <p:blipFill>
          <a:blip r:embed="rId4"/>
          <a:stretch>
            <a:fillRect/>
          </a:stretch>
        </p:blipFill>
        <p:spPr>
          <a:xfrm>
            <a:off x="115438" y="134780"/>
            <a:ext cx="8913124" cy="6322100"/>
          </a:xfrm>
          <a:prstGeom prst="rect">
            <a:avLst/>
          </a:prstGeom>
        </p:spPr>
      </p:pic>
      <p:sp>
        <p:nvSpPr>
          <p:cNvPr id="31" name="Rectangle 30">
            <a:extLst>
              <a:ext uri="{FF2B5EF4-FFF2-40B4-BE49-F238E27FC236}">
                <a16:creationId xmlns:a16="http://schemas.microsoft.com/office/drawing/2014/main" id="{5385E91A-5B90-421F-A97E-E00F90C25CF5}"/>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Varied Fluency 1</a:t>
            </a:r>
            <a:endParaRPr lang="en-GB" sz="2000" b="1" u="sng" dirty="0">
              <a:solidFill>
                <a:schemeClr val="bg2">
                  <a:lumMod val="50000"/>
                </a:schemeClr>
              </a:solidFill>
              <a:latin typeface="Century Gothic" panose="020B0502020202020204" pitchFamily="34" charset="0"/>
            </a:endParaRPr>
          </a:p>
          <a:p>
            <a:pPr algn="ctr"/>
            <a:endParaRPr lang="en-GB" sz="2000" b="1" u="sng" dirty="0">
              <a:solidFill>
                <a:schemeClr val="bg2">
                  <a:lumMod val="50000"/>
                </a:schemeClr>
              </a:solidFill>
              <a:latin typeface="Century Gothic" panose="020B0502020202020204" pitchFamily="34" charset="0"/>
            </a:endParaRPr>
          </a:p>
          <a:p>
            <a:pPr algn="ctr"/>
            <a:r>
              <a:rPr lang="en-GB" sz="2000" b="1" dirty="0">
                <a:solidFill>
                  <a:schemeClr val="tx1"/>
                </a:solidFill>
                <a:latin typeface="Century Gothic" panose="020B0502020202020204" pitchFamily="34" charset="0"/>
              </a:rPr>
              <a:t>Use Base 10 to complete the calculation:</a:t>
            </a:r>
            <a:endParaRPr lang="en-GB" sz="2000" u="sng" dirty="0">
              <a:solidFill>
                <a:schemeClr val="tx1"/>
              </a:solidFill>
              <a:latin typeface="SassoonCRInfantMedium" panose="02000603020000020003" pitchFamily="2" charset="0"/>
            </a:endParaRPr>
          </a:p>
        </p:txBody>
      </p:sp>
      <p:graphicFrame>
        <p:nvGraphicFramePr>
          <p:cNvPr id="32" name="Table 31">
            <a:extLst>
              <a:ext uri="{FF2B5EF4-FFF2-40B4-BE49-F238E27FC236}">
                <a16:creationId xmlns:a16="http://schemas.microsoft.com/office/drawing/2014/main" id="{AA30E1C2-ED14-4BB6-95BF-E84C0051924E}"/>
              </a:ext>
            </a:extLst>
          </p:cNvPr>
          <p:cNvGraphicFramePr>
            <a:graphicFrameLocks noGrp="1"/>
          </p:cNvGraphicFramePr>
          <p:nvPr>
            <p:extLst/>
          </p:nvPr>
        </p:nvGraphicFramePr>
        <p:xfrm>
          <a:off x="755548" y="2239984"/>
          <a:ext cx="2565220" cy="2552943"/>
        </p:xfrm>
        <a:graphic>
          <a:graphicData uri="http://schemas.openxmlformats.org/drawingml/2006/table">
            <a:tbl>
              <a:tblPr firstRow="1" bandRow="1">
                <a:tableStyleId>{5C22544A-7EE6-4342-B048-85BDC9FD1C3A}</a:tableStyleId>
              </a:tblPr>
              <a:tblGrid>
                <a:gridCol w="850981">
                  <a:extLst>
                    <a:ext uri="{9D8B030D-6E8A-4147-A177-3AD203B41FA5}">
                      <a16:colId xmlns:a16="http://schemas.microsoft.com/office/drawing/2014/main" val="500220784"/>
                    </a:ext>
                  </a:extLst>
                </a:gridCol>
                <a:gridCol w="850981">
                  <a:extLst>
                    <a:ext uri="{9D8B030D-6E8A-4147-A177-3AD203B41FA5}">
                      <a16:colId xmlns:a16="http://schemas.microsoft.com/office/drawing/2014/main" val="358456958"/>
                    </a:ext>
                  </a:extLst>
                </a:gridCol>
                <a:gridCol w="863258">
                  <a:extLst>
                    <a:ext uri="{9D8B030D-6E8A-4147-A177-3AD203B41FA5}">
                      <a16:colId xmlns:a16="http://schemas.microsoft.com/office/drawing/2014/main" val="4259073739"/>
                    </a:ext>
                  </a:extLst>
                </a:gridCol>
              </a:tblGrid>
              <a:tr h="850981">
                <a:tc rowSpan="3">
                  <a:txBody>
                    <a:bodyPr/>
                    <a:lstStyle/>
                    <a:p>
                      <a:pPr algn="ctr"/>
                      <a:r>
                        <a:rPr lang="en-GB" sz="4100" b="1" dirty="0">
                          <a:solidFill>
                            <a:schemeClr val="tx1"/>
                          </a:solidFill>
                          <a:latin typeface="Century Gothic" panose="020B0502020202020204" pitchFamily="34" charset="0"/>
                        </a:rPr>
                        <a:t>–</a:t>
                      </a:r>
                    </a:p>
                  </a:txBody>
                  <a:tcPr marL="0" marR="0" marT="81731" marB="81731" anchor="ctr">
                    <a:lnL w="12700" cap="flat" cmpd="sng" algn="ctr">
                      <a:no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4100" b="1" dirty="0">
                          <a:solidFill>
                            <a:schemeClr val="tx1"/>
                          </a:solidFill>
                          <a:latin typeface="Century Gothic" panose="020B0502020202020204" pitchFamily="34" charset="0"/>
                        </a:rPr>
                        <a:t>7</a:t>
                      </a:r>
                    </a:p>
                  </a:txBody>
                  <a:tcPr marL="0" marR="0" marT="81731" marB="81731"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bg1"/>
                    </a:solidFill>
                  </a:tcPr>
                </a:tc>
                <a:tc>
                  <a:txBody>
                    <a:bodyPr/>
                    <a:lstStyle/>
                    <a:p>
                      <a:pPr algn="ctr"/>
                      <a:r>
                        <a:rPr lang="en-GB" sz="4100" b="1" dirty="0">
                          <a:solidFill>
                            <a:schemeClr val="tx1"/>
                          </a:solidFill>
                          <a:latin typeface="Century Gothic" panose="020B0502020202020204" pitchFamily="34" charset="0"/>
                        </a:rPr>
                        <a:t>6</a:t>
                      </a:r>
                    </a:p>
                  </a:txBody>
                  <a:tcPr marL="0" marR="0" marT="81731" marB="81731"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bg1"/>
                    </a:solidFill>
                  </a:tcPr>
                </a:tc>
                <a:extLst>
                  <a:ext uri="{0D108BD9-81ED-4DB2-BD59-A6C34878D82A}">
                    <a16:rowId xmlns:a16="http://schemas.microsoft.com/office/drawing/2014/main" val="2922667702"/>
                  </a:ext>
                </a:extLst>
              </a:tr>
              <a:tr h="850981">
                <a:tc vMerge="1">
                  <a:txBody>
                    <a:bodyPr/>
                    <a:lstStyle/>
                    <a:p>
                      <a:pPr algn="ctr"/>
                      <a:endParaRPr lang="en-GB" sz="1200" b="1" dirty="0">
                        <a:solidFill>
                          <a:schemeClr val="tx1"/>
                        </a:solidFill>
                        <a:latin typeface="Century Gothic" panose="020B0502020202020204" pitchFamily="34" charset="0"/>
                      </a:endParaRPr>
                    </a:p>
                  </a:txBody>
                  <a:tcPr marL="0" marR="0" marT="55321" marB="55321">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noFill/>
                  </a:tcPr>
                </a:tc>
                <a:tc>
                  <a:txBody>
                    <a:bodyPr/>
                    <a:lstStyle/>
                    <a:p>
                      <a:pPr algn="ctr"/>
                      <a:r>
                        <a:rPr lang="en-GB" sz="4100" b="1" dirty="0">
                          <a:solidFill>
                            <a:schemeClr val="tx1"/>
                          </a:solidFill>
                          <a:latin typeface="Century Gothic" panose="020B0502020202020204" pitchFamily="34" charset="0"/>
                        </a:rPr>
                        <a:t>2</a:t>
                      </a:r>
                    </a:p>
                  </a:txBody>
                  <a:tcPr marL="0" marR="0" marT="81731" marB="81731"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lang="en-GB" sz="4100" b="1" dirty="0">
                          <a:solidFill>
                            <a:schemeClr val="tx1"/>
                          </a:solidFill>
                          <a:latin typeface="Century Gothic" panose="020B0502020202020204" pitchFamily="34" charset="0"/>
                        </a:rPr>
                        <a:t>8</a:t>
                      </a:r>
                    </a:p>
                  </a:txBody>
                  <a:tcPr marL="0" marR="0" marT="81731" marB="81731"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94822885"/>
                  </a:ext>
                </a:extLst>
              </a:tr>
              <a:tr h="850981">
                <a:tc vMerge="1">
                  <a:txBody>
                    <a:bodyPr/>
                    <a:lstStyle/>
                    <a:p>
                      <a:pPr algn="ctr"/>
                      <a:endParaRPr lang="en-GB" sz="1200" b="1" dirty="0">
                        <a:solidFill>
                          <a:schemeClr val="tx1"/>
                        </a:solidFill>
                        <a:latin typeface="Century Gothic" panose="020B0502020202020204" pitchFamily="34" charset="0"/>
                      </a:endParaRPr>
                    </a:p>
                  </a:txBody>
                  <a:tcPr marL="0" marR="0" marT="55321" marB="55321"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noFill/>
                  </a:tcPr>
                </a:tc>
                <a:tc>
                  <a:txBody>
                    <a:bodyPr/>
                    <a:lstStyle/>
                    <a:p>
                      <a:pPr algn="ctr"/>
                      <a:endParaRPr lang="en-GB" sz="4100" b="1" dirty="0">
                        <a:solidFill>
                          <a:srgbClr val="FF0000"/>
                        </a:solidFill>
                        <a:latin typeface="Century Gothic" panose="020B0502020202020204" pitchFamily="34" charset="0"/>
                      </a:endParaRPr>
                    </a:p>
                  </a:txBody>
                  <a:tcPr marL="0" marR="0" marT="81731" marB="81731"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lang="en-GB" sz="4100" b="1" dirty="0">
                        <a:solidFill>
                          <a:srgbClr val="FF0000"/>
                        </a:solidFill>
                        <a:latin typeface="Century Gothic" panose="020B0502020202020204" pitchFamily="34" charset="0"/>
                      </a:endParaRPr>
                    </a:p>
                  </a:txBody>
                  <a:tcPr marL="0" marR="0" marT="81731" marB="81731"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25465287"/>
                  </a:ext>
                </a:extLst>
              </a:tr>
            </a:tbl>
          </a:graphicData>
        </a:graphic>
      </p:graphicFrame>
    </p:spTree>
    <p:extLst>
      <p:ext uri="{BB962C8B-B14F-4D97-AF65-F5344CB8AC3E}">
        <p14:creationId xmlns:p14="http://schemas.microsoft.com/office/powerpoint/2010/main" val="34994964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7" name="TextBox 8">
            <a:extLst>
              <a:ext uri="{FF2B5EF4-FFF2-40B4-BE49-F238E27FC236}">
                <a16:creationId xmlns:a16="http://schemas.microsoft.com/office/drawing/2014/main" id="{B632E459-9B27-4467-B89C-78410207B713}"/>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pic>
        <p:nvPicPr>
          <p:cNvPr id="45" name="Picture 44">
            <a:extLst>
              <a:ext uri="{FF2B5EF4-FFF2-40B4-BE49-F238E27FC236}">
                <a16:creationId xmlns:a16="http://schemas.microsoft.com/office/drawing/2014/main" id="{95A759E5-DF03-43F0-A6DC-D681657287AC}"/>
              </a:ext>
            </a:extLst>
          </p:cNvPr>
          <p:cNvPicPr>
            <a:picLocks noChangeAspect="1"/>
          </p:cNvPicPr>
          <p:nvPr/>
        </p:nvPicPr>
        <p:blipFill>
          <a:blip r:embed="rId4"/>
          <a:stretch>
            <a:fillRect/>
          </a:stretch>
        </p:blipFill>
        <p:spPr>
          <a:xfrm>
            <a:off x="115438" y="134780"/>
            <a:ext cx="8913124" cy="6322100"/>
          </a:xfrm>
          <a:prstGeom prst="rect">
            <a:avLst/>
          </a:prstGeom>
        </p:spPr>
      </p:pic>
      <p:sp>
        <p:nvSpPr>
          <p:cNvPr id="48" name="Rectangle 47">
            <a:extLst>
              <a:ext uri="{FF2B5EF4-FFF2-40B4-BE49-F238E27FC236}">
                <a16:creationId xmlns:a16="http://schemas.microsoft.com/office/drawing/2014/main" id="{7ED5731B-7E10-4FEE-9696-CBAC058EFCE9}"/>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Varied Fluency 1</a:t>
            </a:r>
            <a:endParaRPr lang="en-GB" sz="2000" b="1" u="sng" dirty="0">
              <a:solidFill>
                <a:schemeClr val="bg2">
                  <a:lumMod val="50000"/>
                </a:schemeClr>
              </a:solidFill>
              <a:latin typeface="Century Gothic" panose="020B0502020202020204" pitchFamily="34" charset="0"/>
            </a:endParaRPr>
          </a:p>
          <a:p>
            <a:pPr algn="ctr"/>
            <a:endParaRPr lang="en-GB" sz="2000" b="1" u="sng" dirty="0">
              <a:solidFill>
                <a:schemeClr val="bg2">
                  <a:lumMod val="50000"/>
                </a:schemeClr>
              </a:solidFill>
              <a:latin typeface="Century Gothic" panose="020B0502020202020204" pitchFamily="34" charset="0"/>
            </a:endParaRPr>
          </a:p>
          <a:p>
            <a:pPr algn="ctr"/>
            <a:r>
              <a:rPr lang="en-GB" sz="2000" b="1" dirty="0">
                <a:solidFill>
                  <a:schemeClr val="tx1"/>
                </a:solidFill>
                <a:latin typeface="Century Gothic" panose="020B0502020202020204" pitchFamily="34" charset="0"/>
              </a:rPr>
              <a:t>Use Base 10 to complete the calculation:</a:t>
            </a:r>
            <a:endParaRPr lang="en-GB" sz="2000" u="sng" dirty="0">
              <a:solidFill>
                <a:schemeClr val="tx1"/>
              </a:solidFill>
              <a:latin typeface="SassoonCRInfantMedium" panose="02000603020000020003" pitchFamily="2" charset="0"/>
            </a:endParaRPr>
          </a:p>
        </p:txBody>
      </p:sp>
      <p:graphicFrame>
        <p:nvGraphicFramePr>
          <p:cNvPr id="49" name="Table 48">
            <a:extLst>
              <a:ext uri="{FF2B5EF4-FFF2-40B4-BE49-F238E27FC236}">
                <a16:creationId xmlns:a16="http://schemas.microsoft.com/office/drawing/2014/main" id="{83FBDEAC-CC83-466F-AFF3-F3355B972992}"/>
              </a:ext>
            </a:extLst>
          </p:cNvPr>
          <p:cNvGraphicFramePr>
            <a:graphicFrameLocks noGrp="1"/>
          </p:cNvGraphicFramePr>
          <p:nvPr>
            <p:extLst/>
          </p:nvPr>
        </p:nvGraphicFramePr>
        <p:xfrm>
          <a:off x="755548" y="2239984"/>
          <a:ext cx="2565220" cy="2552943"/>
        </p:xfrm>
        <a:graphic>
          <a:graphicData uri="http://schemas.openxmlformats.org/drawingml/2006/table">
            <a:tbl>
              <a:tblPr firstRow="1" bandRow="1">
                <a:tableStyleId>{5C22544A-7EE6-4342-B048-85BDC9FD1C3A}</a:tableStyleId>
              </a:tblPr>
              <a:tblGrid>
                <a:gridCol w="850981">
                  <a:extLst>
                    <a:ext uri="{9D8B030D-6E8A-4147-A177-3AD203B41FA5}">
                      <a16:colId xmlns:a16="http://schemas.microsoft.com/office/drawing/2014/main" val="500220784"/>
                    </a:ext>
                  </a:extLst>
                </a:gridCol>
                <a:gridCol w="850981">
                  <a:extLst>
                    <a:ext uri="{9D8B030D-6E8A-4147-A177-3AD203B41FA5}">
                      <a16:colId xmlns:a16="http://schemas.microsoft.com/office/drawing/2014/main" val="358456958"/>
                    </a:ext>
                  </a:extLst>
                </a:gridCol>
                <a:gridCol w="863258">
                  <a:extLst>
                    <a:ext uri="{9D8B030D-6E8A-4147-A177-3AD203B41FA5}">
                      <a16:colId xmlns:a16="http://schemas.microsoft.com/office/drawing/2014/main" val="4259073739"/>
                    </a:ext>
                  </a:extLst>
                </a:gridCol>
              </a:tblGrid>
              <a:tr h="850981">
                <a:tc rowSpan="3">
                  <a:txBody>
                    <a:bodyPr/>
                    <a:lstStyle/>
                    <a:p>
                      <a:pPr algn="ctr"/>
                      <a:r>
                        <a:rPr lang="en-GB" sz="4100" b="1" dirty="0">
                          <a:solidFill>
                            <a:schemeClr val="tx1"/>
                          </a:solidFill>
                          <a:latin typeface="Century Gothic" panose="020B0502020202020204" pitchFamily="34" charset="0"/>
                        </a:rPr>
                        <a:t>–</a:t>
                      </a:r>
                    </a:p>
                  </a:txBody>
                  <a:tcPr marL="0" marR="0" marT="81731" marB="81731" anchor="ctr">
                    <a:lnL w="12700" cap="flat" cmpd="sng" algn="ctr">
                      <a:no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4100" b="1" dirty="0">
                          <a:solidFill>
                            <a:schemeClr val="tx1"/>
                          </a:solidFill>
                          <a:latin typeface="Century Gothic" panose="020B0502020202020204" pitchFamily="34" charset="0"/>
                        </a:rPr>
                        <a:t>7</a:t>
                      </a:r>
                    </a:p>
                  </a:txBody>
                  <a:tcPr marL="0" marR="0" marT="81731" marB="81731"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bg1"/>
                    </a:solidFill>
                  </a:tcPr>
                </a:tc>
                <a:tc>
                  <a:txBody>
                    <a:bodyPr/>
                    <a:lstStyle/>
                    <a:p>
                      <a:pPr algn="ctr"/>
                      <a:r>
                        <a:rPr lang="en-GB" sz="4100" b="1" dirty="0">
                          <a:solidFill>
                            <a:schemeClr val="tx1"/>
                          </a:solidFill>
                          <a:latin typeface="Century Gothic" panose="020B0502020202020204" pitchFamily="34" charset="0"/>
                        </a:rPr>
                        <a:t>6</a:t>
                      </a:r>
                    </a:p>
                  </a:txBody>
                  <a:tcPr marL="0" marR="0" marT="81731" marB="81731"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bg1"/>
                    </a:solidFill>
                  </a:tcPr>
                </a:tc>
                <a:extLst>
                  <a:ext uri="{0D108BD9-81ED-4DB2-BD59-A6C34878D82A}">
                    <a16:rowId xmlns:a16="http://schemas.microsoft.com/office/drawing/2014/main" val="2922667702"/>
                  </a:ext>
                </a:extLst>
              </a:tr>
              <a:tr h="850981">
                <a:tc vMerge="1">
                  <a:txBody>
                    <a:bodyPr/>
                    <a:lstStyle/>
                    <a:p>
                      <a:pPr algn="ctr"/>
                      <a:endParaRPr lang="en-GB" sz="1200" b="1" dirty="0">
                        <a:solidFill>
                          <a:schemeClr val="tx1"/>
                        </a:solidFill>
                        <a:latin typeface="Century Gothic" panose="020B0502020202020204" pitchFamily="34" charset="0"/>
                      </a:endParaRPr>
                    </a:p>
                  </a:txBody>
                  <a:tcPr marL="0" marR="0" marT="55321" marB="55321">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noFill/>
                  </a:tcPr>
                </a:tc>
                <a:tc>
                  <a:txBody>
                    <a:bodyPr/>
                    <a:lstStyle/>
                    <a:p>
                      <a:pPr algn="ctr"/>
                      <a:r>
                        <a:rPr lang="en-GB" sz="4100" b="1" dirty="0">
                          <a:solidFill>
                            <a:schemeClr val="tx1"/>
                          </a:solidFill>
                          <a:latin typeface="Century Gothic" panose="020B0502020202020204" pitchFamily="34" charset="0"/>
                        </a:rPr>
                        <a:t>2</a:t>
                      </a:r>
                    </a:p>
                  </a:txBody>
                  <a:tcPr marL="0" marR="0" marT="81731" marB="81731"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lang="en-GB" sz="4100" b="1" dirty="0">
                          <a:solidFill>
                            <a:schemeClr val="tx1"/>
                          </a:solidFill>
                          <a:latin typeface="Century Gothic" panose="020B0502020202020204" pitchFamily="34" charset="0"/>
                        </a:rPr>
                        <a:t>8</a:t>
                      </a:r>
                    </a:p>
                  </a:txBody>
                  <a:tcPr marL="0" marR="0" marT="81731" marB="81731"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94822885"/>
                  </a:ext>
                </a:extLst>
              </a:tr>
              <a:tr h="850981">
                <a:tc vMerge="1">
                  <a:txBody>
                    <a:bodyPr/>
                    <a:lstStyle/>
                    <a:p>
                      <a:pPr algn="ctr"/>
                      <a:endParaRPr lang="en-GB" sz="1200" b="1" dirty="0">
                        <a:solidFill>
                          <a:schemeClr val="tx1"/>
                        </a:solidFill>
                        <a:latin typeface="Century Gothic" panose="020B0502020202020204" pitchFamily="34" charset="0"/>
                      </a:endParaRPr>
                    </a:p>
                  </a:txBody>
                  <a:tcPr marL="0" marR="0" marT="55321" marB="55321"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noFill/>
                  </a:tcPr>
                </a:tc>
                <a:tc>
                  <a:txBody>
                    <a:bodyPr/>
                    <a:lstStyle/>
                    <a:p>
                      <a:pPr algn="ctr"/>
                      <a:r>
                        <a:rPr lang="en-GB" sz="4100" b="1" dirty="0">
                          <a:solidFill>
                            <a:srgbClr val="FF0000"/>
                          </a:solidFill>
                          <a:latin typeface="Century Gothic" panose="020B0502020202020204" pitchFamily="34" charset="0"/>
                        </a:rPr>
                        <a:t>4</a:t>
                      </a:r>
                    </a:p>
                  </a:txBody>
                  <a:tcPr marL="0" marR="0" marT="81731" marB="81731"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lang="en-GB" sz="4100" b="1" dirty="0">
                          <a:solidFill>
                            <a:srgbClr val="FF0000"/>
                          </a:solidFill>
                          <a:latin typeface="Century Gothic" panose="020B0502020202020204" pitchFamily="34" charset="0"/>
                        </a:rPr>
                        <a:t>8</a:t>
                      </a:r>
                    </a:p>
                  </a:txBody>
                  <a:tcPr marL="0" marR="0" marT="81731" marB="81731"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25465287"/>
                  </a:ext>
                </a:extLst>
              </a:tr>
            </a:tbl>
          </a:graphicData>
        </a:graphic>
      </p:graphicFrame>
    </p:spTree>
    <p:extLst>
      <p:ext uri="{BB962C8B-B14F-4D97-AF65-F5344CB8AC3E}">
        <p14:creationId xmlns:p14="http://schemas.microsoft.com/office/powerpoint/2010/main" val="9983005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Varied Fluency 2</a:t>
            </a:r>
            <a:endParaRPr lang="en-GB" sz="2000" b="1" u="sng" dirty="0">
              <a:solidFill>
                <a:schemeClr val="bg2">
                  <a:lumMod val="50000"/>
                </a:schemeClr>
              </a:solidFill>
              <a:latin typeface="Century Gothic" panose="020B0502020202020204" pitchFamily="34" charset="0"/>
            </a:endParaRPr>
          </a:p>
          <a:p>
            <a:pPr algn="ctr"/>
            <a:endParaRPr lang="en-GB" sz="2000" b="1" u="sng" dirty="0">
              <a:solidFill>
                <a:schemeClr val="bg2">
                  <a:lumMod val="50000"/>
                </a:schemeClr>
              </a:solidFill>
              <a:latin typeface="Century Gothic" panose="020B0502020202020204" pitchFamily="34" charset="0"/>
            </a:endParaRPr>
          </a:p>
          <a:p>
            <a:pPr algn="ctr"/>
            <a:r>
              <a:rPr lang="en-GB" sz="2000" b="1" dirty="0">
                <a:solidFill>
                  <a:schemeClr val="tx1"/>
                </a:solidFill>
                <a:latin typeface="Century Gothic" panose="020B0502020202020204" pitchFamily="34" charset="0"/>
              </a:rPr>
              <a:t>Complete the part whole model. </a:t>
            </a:r>
            <a:endParaRPr lang="en-GB" sz="2000" b="1" u="sng" dirty="0">
              <a:solidFill>
                <a:schemeClr val="tx1"/>
              </a:solidFill>
              <a:latin typeface="Century Gothic" panose="020B0502020202020204" pitchFamily="34" charset="0"/>
            </a:endParaRPr>
          </a:p>
          <a:p>
            <a:pPr algn="ctr"/>
            <a:endParaRPr lang="en-GB" sz="2000" u="sng" dirty="0">
              <a:solidFill>
                <a:schemeClr val="bg2">
                  <a:lumMod val="50000"/>
                </a:schemeClr>
              </a:solidFill>
              <a:latin typeface="SassoonCRInfantMedium" panose="02000603020000020003" pitchFamily="2" charset="0"/>
            </a:endParaRPr>
          </a:p>
        </p:txBody>
      </p:sp>
      <p:grpSp>
        <p:nvGrpSpPr>
          <p:cNvPr id="2" name="Group 1">
            <a:extLst>
              <a:ext uri="{FF2B5EF4-FFF2-40B4-BE49-F238E27FC236}">
                <a16:creationId xmlns:a16="http://schemas.microsoft.com/office/drawing/2014/main" id="{75D28E62-9A21-CF4C-BE57-1D2B76E011F3}"/>
              </a:ext>
            </a:extLst>
          </p:cNvPr>
          <p:cNvGrpSpPr/>
          <p:nvPr/>
        </p:nvGrpSpPr>
        <p:grpSpPr>
          <a:xfrm>
            <a:off x="2773218" y="1789975"/>
            <a:ext cx="3597563" cy="3278050"/>
            <a:chOff x="1168990" y="2064642"/>
            <a:chExt cx="3597563" cy="3278050"/>
          </a:xfrm>
        </p:grpSpPr>
        <p:sp>
          <p:nvSpPr>
            <p:cNvPr id="9" name="Oval 8">
              <a:extLst>
                <a:ext uri="{FF2B5EF4-FFF2-40B4-BE49-F238E27FC236}">
                  <a16:creationId xmlns:a16="http://schemas.microsoft.com/office/drawing/2014/main" id="{93BB8CBA-4C3F-D24E-A9D4-57012346D66D}"/>
                </a:ext>
              </a:extLst>
            </p:cNvPr>
            <p:cNvSpPr/>
            <p:nvPr/>
          </p:nvSpPr>
          <p:spPr>
            <a:xfrm flipH="1">
              <a:off x="3298561" y="3075777"/>
              <a:ext cx="1467992" cy="1467992"/>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4000" b="1" dirty="0">
                  <a:solidFill>
                    <a:schemeClr val="tx1"/>
                  </a:solidFill>
                  <a:latin typeface="Century Gothic" panose="020B0502020202020204" pitchFamily="34" charset="0"/>
                </a:rPr>
                <a:t>81</a:t>
              </a:r>
            </a:p>
          </p:txBody>
        </p:sp>
        <p:sp>
          <p:nvSpPr>
            <p:cNvPr id="10" name="Oval 9">
              <a:extLst>
                <a:ext uri="{FF2B5EF4-FFF2-40B4-BE49-F238E27FC236}">
                  <a16:creationId xmlns:a16="http://schemas.microsoft.com/office/drawing/2014/main" id="{E46C0B49-F582-0640-9F35-2CF216D4282F}"/>
                </a:ext>
              </a:extLst>
            </p:cNvPr>
            <p:cNvSpPr/>
            <p:nvPr/>
          </p:nvSpPr>
          <p:spPr>
            <a:xfrm flipH="1">
              <a:off x="1168990" y="2064642"/>
              <a:ext cx="1467992" cy="1467992"/>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4000" b="1" dirty="0">
                  <a:solidFill>
                    <a:schemeClr val="tx1"/>
                  </a:solidFill>
                  <a:latin typeface="Century Gothic" panose="020B0502020202020204" pitchFamily="34" charset="0"/>
                </a:rPr>
                <a:t>?</a:t>
              </a:r>
            </a:p>
          </p:txBody>
        </p:sp>
        <p:sp>
          <p:nvSpPr>
            <p:cNvPr id="11" name="Oval 10">
              <a:extLst>
                <a:ext uri="{FF2B5EF4-FFF2-40B4-BE49-F238E27FC236}">
                  <a16:creationId xmlns:a16="http://schemas.microsoft.com/office/drawing/2014/main" id="{A7EE7D58-F283-A844-A2F1-8DAFE765184E}"/>
                </a:ext>
              </a:extLst>
            </p:cNvPr>
            <p:cNvSpPr/>
            <p:nvPr/>
          </p:nvSpPr>
          <p:spPr>
            <a:xfrm flipH="1">
              <a:off x="1282206" y="3874700"/>
              <a:ext cx="1467992" cy="1467992"/>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4000" b="1" dirty="0">
                  <a:solidFill>
                    <a:schemeClr val="tx1"/>
                  </a:solidFill>
                  <a:latin typeface="Century Gothic" panose="020B0502020202020204" pitchFamily="34" charset="0"/>
                </a:rPr>
                <a:t>42</a:t>
              </a:r>
            </a:p>
          </p:txBody>
        </p:sp>
        <p:cxnSp>
          <p:nvCxnSpPr>
            <p:cNvPr id="12" name="Straight Connector 11">
              <a:extLst>
                <a:ext uri="{FF2B5EF4-FFF2-40B4-BE49-F238E27FC236}">
                  <a16:creationId xmlns:a16="http://schemas.microsoft.com/office/drawing/2014/main" id="{E734C86C-EF3C-2345-BC68-047C4D2ABB5E}"/>
                </a:ext>
              </a:extLst>
            </p:cNvPr>
            <p:cNvCxnSpPr>
              <a:cxnSpLocks/>
            </p:cNvCxnSpPr>
            <p:nvPr/>
          </p:nvCxnSpPr>
          <p:spPr>
            <a:xfrm flipH="1" flipV="1">
              <a:off x="2525424" y="3157766"/>
              <a:ext cx="878206" cy="294973"/>
            </a:xfrm>
            <a:prstGeom prst="line">
              <a:avLst/>
            </a:prstGeom>
            <a:ln w="28575"/>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E7FAD0F5-D1DA-F845-9666-90AE3D6C99A4}"/>
                </a:ext>
              </a:extLst>
            </p:cNvPr>
            <p:cNvCxnSpPr>
              <a:cxnSpLocks/>
            </p:cNvCxnSpPr>
            <p:nvPr/>
          </p:nvCxnSpPr>
          <p:spPr>
            <a:xfrm flipH="1">
              <a:off x="2636691" y="3979221"/>
              <a:ext cx="684690" cy="215888"/>
            </a:xfrm>
            <a:prstGeom prst="line">
              <a:avLst/>
            </a:prstGeom>
            <a:ln w="28575"/>
          </p:spPr>
          <p:style>
            <a:lnRef idx="1">
              <a:schemeClr val="dk1"/>
            </a:lnRef>
            <a:fillRef idx="0">
              <a:schemeClr val="dk1"/>
            </a:fillRef>
            <a:effectRef idx="0">
              <a:schemeClr val="dk1"/>
            </a:effectRef>
            <a:fontRef idx="minor">
              <a:schemeClr val="tx1"/>
            </a:fontRef>
          </p:style>
        </p:cxnSp>
      </p:grpSp>
      <p:sp>
        <p:nvSpPr>
          <p:cNvPr id="7" name="TextBox 8">
            <a:extLst>
              <a:ext uri="{FF2B5EF4-FFF2-40B4-BE49-F238E27FC236}">
                <a16:creationId xmlns:a16="http://schemas.microsoft.com/office/drawing/2014/main" id="{B632E459-9B27-4467-B89C-78410207B713}"/>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spTree>
    <p:extLst>
      <p:ext uri="{BB962C8B-B14F-4D97-AF65-F5344CB8AC3E}">
        <p14:creationId xmlns:p14="http://schemas.microsoft.com/office/powerpoint/2010/main" val="42430988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Varied Fluency 2</a:t>
            </a:r>
            <a:endParaRPr lang="en-GB" sz="2000" b="1" u="sng" dirty="0">
              <a:solidFill>
                <a:schemeClr val="bg2">
                  <a:lumMod val="50000"/>
                </a:schemeClr>
              </a:solidFill>
              <a:latin typeface="Century Gothic" panose="020B0502020202020204" pitchFamily="34" charset="0"/>
            </a:endParaRPr>
          </a:p>
          <a:p>
            <a:pPr algn="ctr"/>
            <a:endParaRPr lang="en-GB" sz="2000" b="1" u="sng" dirty="0">
              <a:solidFill>
                <a:schemeClr val="bg2">
                  <a:lumMod val="50000"/>
                </a:schemeClr>
              </a:solidFill>
              <a:latin typeface="Century Gothic" panose="020B0502020202020204" pitchFamily="34" charset="0"/>
            </a:endParaRPr>
          </a:p>
          <a:p>
            <a:pPr algn="ctr"/>
            <a:r>
              <a:rPr lang="en-GB" sz="2000" b="1" dirty="0">
                <a:solidFill>
                  <a:schemeClr val="tx1"/>
                </a:solidFill>
                <a:latin typeface="Century Gothic" panose="020B0502020202020204" pitchFamily="34" charset="0"/>
              </a:rPr>
              <a:t>Complete the part whole model. </a:t>
            </a:r>
            <a:endParaRPr lang="en-GB" sz="2000" b="1" u="sng" dirty="0">
              <a:solidFill>
                <a:schemeClr val="tx1"/>
              </a:solidFill>
              <a:latin typeface="Century Gothic" panose="020B0502020202020204" pitchFamily="34" charset="0"/>
            </a:endParaRPr>
          </a:p>
          <a:p>
            <a:pPr algn="ctr"/>
            <a:endParaRPr lang="en-GB" sz="2000" u="sng" dirty="0">
              <a:solidFill>
                <a:schemeClr val="bg2">
                  <a:lumMod val="50000"/>
                </a:schemeClr>
              </a:solidFill>
              <a:latin typeface="SassoonCRInfantMedium" panose="02000603020000020003" pitchFamily="2" charset="0"/>
            </a:endParaRPr>
          </a:p>
        </p:txBody>
      </p:sp>
      <p:grpSp>
        <p:nvGrpSpPr>
          <p:cNvPr id="2" name="Group 1">
            <a:extLst>
              <a:ext uri="{FF2B5EF4-FFF2-40B4-BE49-F238E27FC236}">
                <a16:creationId xmlns:a16="http://schemas.microsoft.com/office/drawing/2014/main" id="{75D28E62-9A21-CF4C-BE57-1D2B76E011F3}"/>
              </a:ext>
            </a:extLst>
          </p:cNvPr>
          <p:cNvGrpSpPr/>
          <p:nvPr/>
        </p:nvGrpSpPr>
        <p:grpSpPr>
          <a:xfrm>
            <a:off x="2773218" y="1789975"/>
            <a:ext cx="3597563" cy="3278050"/>
            <a:chOff x="1168990" y="2064642"/>
            <a:chExt cx="3597563" cy="3278050"/>
          </a:xfrm>
        </p:grpSpPr>
        <p:sp>
          <p:nvSpPr>
            <p:cNvPr id="9" name="Oval 8">
              <a:extLst>
                <a:ext uri="{FF2B5EF4-FFF2-40B4-BE49-F238E27FC236}">
                  <a16:creationId xmlns:a16="http://schemas.microsoft.com/office/drawing/2014/main" id="{93BB8CBA-4C3F-D24E-A9D4-57012346D66D}"/>
                </a:ext>
              </a:extLst>
            </p:cNvPr>
            <p:cNvSpPr/>
            <p:nvPr/>
          </p:nvSpPr>
          <p:spPr>
            <a:xfrm flipH="1">
              <a:off x="3298561" y="3075777"/>
              <a:ext cx="1467992" cy="1467992"/>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4000" b="1" dirty="0">
                  <a:solidFill>
                    <a:schemeClr val="tx1"/>
                  </a:solidFill>
                  <a:latin typeface="Century Gothic" panose="020B0502020202020204" pitchFamily="34" charset="0"/>
                </a:rPr>
                <a:t>81</a:t>
              </a:r>
            </a:p>
          </p:txBody>
        </p:sp>
        <p:sp>
          <p:nvSpPr>
            <p:cNvPr id="10" name="Oval 9">
              <a:extLst>
                <a:ext uri="{FF2B5EF4-FFF2-40B4-BE49-F238E27FC236}">
                  <a16:creationId xmlns:a16="http://schemas.microsoft.com/office/drawing/2014/main" id="{E46C0B49-F582-0640-9F35-2CF216D4282F}"/>
                </a:ext>
              </a:extLst>
            </p:cNvPr>
            <p:cNvSpPr/>
            <p:nvPr/>
          </p:nvSpPr>
          <p:spPr>
            <a:xfrm flipH="1">
              <a:off x="1168990" y="2064642"/>
              <a:ext cx="1467992" cy="1467992"/>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4000" b="1" dirty="0">
                  <a:solidFill>
                    <a:srgbClr val="FF0000"/>
                  </a:solidFill>
                  <a:latin typeface="Century Gothic" panose="020B0502020202020204" pitchFamily="34" charset="0"/>
                </a:rPr>
                <a:t>39</a:t>
              </a:r>
            </a:p>
          </p:txBody>
        </p:sp>
        <p:sp>
          <p:nvSpPr>
            <p:cNvPr id="11" name="Oval 10">
              <a:extLst>
                <a:ext uri="{FF2B5EF4-FFF2-40B4-BE49-F238E27FC236}">
                  <a16:creationId xmlns:a16="http://schemas.microsoft.com/office/drawing/2014/main" id="{A7EE7D58-F283-A844-A2F1-8DAFE765184E}"/>
                </a:ext>
              </a:extLst>
            </p:cNvPr>
            <p:cNvSpPr/>
            <p:nvPr/>
          </p:nvSpPr>
          <p:spPr>
            <a:xfrm flipH="1">
              <a:off x="1282206" y="3874700"/>
              <a:ext cx="1467992" cy="1467992"/>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4000" b="1" dirty="0">
                  <a:solidFill>
                    <a:schemeClr val="tx1"/>
                  </a:solidFill>
                  <a:latin typeface="Century Gothic" panose="020B0502020202020204" pitchFamily="34" charset="0"/>
                </a:rPr>
                <a:t>42</a:t>
              </a:r>
            </a:p>
          </p:txBody>
        </p:sp>
        <p:cxnSp>
          <p:nvCxnSpPr>
            <p:cNvPr id="12" name="Straight Connector 11">
              <a:extLst>
                <a:ext uri="{FF2B5EF4-FFF2-40B4-BE49-F238E27FC236}">
                  <a16:creationId xmlns:a16="http://schemas.microsoft.com/office/drawing/2014/main" id="{E734C86C-EF3C-2345-BC68-047C4D2ABB5E}"/>
                </a:ext>
              </a:extLst>
            </p:cNvPr>
            <p:cNvCxnSpPr>
              <a:cxnSpLocks/>
            </p:cNvCxnSpPr>
            <p:nvPr/>
          </p:nvCxnSpPr>
          <p:spPr>
            <a:xfrm flipH="1" flipV="1">
              <a:off x="2525424" y="3157766"/>
              <a:ext cx="878206" cy="294973"/>
            </a:xfrm>
            <a:prstGeom prst="line">
              <a:avLst/>
            </a:prstGeom>
            <a:ln w="28575"/>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E7FAD0F5-D1DA-F845-9666-90AE3D6C99A4}"/>
                </a:ext>
              </a:extLst>
            </p:cNvPr>
            <p:cNvCxnSpPr>
              <a:cxnSpLocks/>
            </p:cNvCxnSpPr>
            <p:nvPr/>
          </p:nvCxnSpPr>
          <p:spPr>
            <a:xfrm flipH="1">
              <a:off x="2636691" y="3979221"/>
              <a:ext cx="684690" cy="215888"/>
            </a:xfrm>
            <a:prstGeom prst="line">
              <a:avLst/>
            </a:prstGeom>
            <a:ln w="28575"/>
          </p:spPr>
          <p:style>
            <a:lnRef idx="1">
              <a:schemeClr val="dk1"/>
            </a:lnRef>
            <a:fillRef idx="0">
              <a:schemeClr val="dk1"/>
            </a:fillRef>
            <a:effectRef idx="0">
              <a:schemeClr val="dk1"/>
            </a:effectRef>
            <a:fontRef idx="minor">
              <a:schemeClr val="tx1"/>
            </a:fontRef>
          </p:style>
        </p:cxnSp>
      </p:grpSp>
      <p:sp>
        <p:nvSpPr>
          <p:cNvPr id="7" name="TextBox 8">
            <a:extLst>
              <a:ext uri="{FF2B5EF4-FFF2-40B4-BE49-F238E27FC236}">
                <a16:creationId xmlns:a16="http://schemas.microsoft.com/office/drawing/2014/main" id="{B632E459-9B27-4467-B89C-78410207B713}"/>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spTree>
    <p:extLst>
      <p:ext uri="{BB962C8B-B14F-4D97-AF65-F5344CB8AC3E}">
        <p14:creationId xmlns:p14="http://schemas.microsoft.com/office/powerpoint/2010/main" val="412724313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E2B28500E97074E9232E002F87A0DA8" ma:contentTypeVersion="8" ma:contentTypeDescription="Create a new document." ma:contentTypeScope="" ma:versionID="ae93138026cb8753332041e59d65cf54">
  <xsd:schema xmlns:xsd="http://www.w3.org/2001/XMLSchema" xmlns:xs="http://www.w3.org/2001/XMLSchema" xmlns:p="http://schemas.microsoft.com/office/2006/metadata/properties" xmlns:ns2="86144f90-c7b6-48d0-aae5-f5e9e48cc3df" xmlns:ns3="5c7a0828-c5e4-45f8-a074-18a8fdc88ec6" targetNamespace="http://schemas.microsoft.com/office/2006/metadata/properties" ma:root="true" ma:fieldsID="5155117ecf8037f21a971aa2ed66271a" ns2:_="" ns3:_="">
    <xsd:import namespace="86144f90-c7b6-48d0-aae5-f5e9e48cc3df"/>
    <xsd:import namespace="5c7a0828-c5e4-45f8-a074-18a8fdc88ec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EventHashCode" minOccurs="0"/>
                <xsd:element ref="ns3: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6144f90-c7b6-48d0-aae5-f5e9e48cc3df"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c7a0828-c5e4-45f8-a074-18a8fdc88ec6"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BE7001C-4FE1-4FF1-8D32-419BDEA7C0F6}">
  <ds:schemaRefs>
    <ds:schemaRef ds:uri="http://schemas.microsoft.com/sharepoint/v3/contenttype/forms"/>
  </ds:schemaRefs>
</ds:datastoreItem>
</file>

<file path=customXml/itemProps2.xml><?xml version="1.0" encoding="utf-8"?>
<ds:datastoreItem xmlns:ds="http://schemas.openxmlformats.org/officeDocument/2006/customXml" ds:itemID="{DD06789A-E66A-49C9-83D3-8E48DA65704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6144f90-c7b6-48d0-aae5-f5e9e48cc3df"/>
    <ds:schemaRef ds:uri="5c7a0828-c5e4-45f8-a074-18a8fdc88ec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EF8F11D-A449-4684-B8E0-461263A2E192}">
  <ds:schemaRefs>
    <ds:schemaRef ds:uri="http://schemas.microsoft.com/office/2006/documentManagement/types"/>
    <ds:schemaRef ds:uri="http://purl.org/dc/terms/"/>
    <ds:schemaRef ds:uri="http://schemas.microsoft.com/sharepoint/v3"/>
    <ds:schemaRef ds:uri="0f0ae0ff-29c4-4766-b250-c1a9bee8d430"/>
    <ds:schemaRef ds:uri="http://schemas.openxmlformats.org/package/2006/metadata/core-properties"/>
    <ds:schemaRef ds:uri="http://purl.org/dc/elements/1.1/"/>
    <ds:schemaRef ds:uri="http://schemas.microsoft.com/office/infopath/2007/PartnerControls"/>
    <ds:schemaRef ds:uri="86144f90-c7b6-48d0-aae5-f5e9e48cc3df"/>
    <ds:schemaRef ds:uri="http://schemas.microsoft.com/office/2006/metadata/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Office Theme</Template>
  <TotalTime>2317</TotalTime>
  <Words>689</Words>
  <Application>Microsoft Office PowerPoint</Application>
  <PresentationFormat>On-screen Show (4:3)</PresentationFormat>
  <Paragraphs>332</Paragraphs>
  <Slides>20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Arial</vt:lpstr>
      <vt:lpstr>Calibri</vt:lpstr>
      <vt:lpstr>Calibri Light</vt:lpstr>
      <vt:lpstr>Century Gothic</vt:lpstr>
      <vt:lpstr>SassoonCRInfantMedium</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Ashleigh Sobol</dc:creator>
  <cp:lastModifiedBy>Christina Hulme</cp:lastModifiedBy>
  <cp:revision>49</cp:revision>
  <dcterms:created xsi:type="dcterms:W3CDTF">2018-03-17T10:08:43Z</dcterms:created>
  <dcterms:modified xsi:type="dcterms:W3CDTF">2019-01-04T10:29:19Z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0x0101002E2B28500E97074E9232E002F87A0DA8</vt:lpwstr>
  </property>
  <property fmtid="{D5CDD505-2E9C-101B-9397-08002B2CF9AE}" pid="3" name="TaxKeyword">
    <vt:lpwstr/>
  </property>
</Properties>
</file>