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01" r:id="rId5"/>
    <p:sldId id="375" r:id="rId6"/>
    <p:sldId id="400" r:id="rId7"/>
    <p:sldId id="416" r:id="rId8"/>
    <p:sldId id="417" r:id="rId9"/>
    <p:sldId id="391" r:id="rId10"/>
    <p:sldId id="393" r:id="rId11"/>
    <p:sldId id="368" r:id="rId12"/>
    <p:sldId id="394" r:id="rId13"/>
    <p:sldId id="370" r:id="rId14"/>
    <p:sldId id="395" r:id="rId15"/>
    <p:sldId id="418" r:id="rId16"/>
    <p:sldId id="420" r:id="rId17"/>
    <p:sldId id="419" r:id="rId18"/>
    <p:sldId id="421" r:id="rId19"/>
    <p:sldId id="3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FF99"/>
    <a:srgbClr val="FF0066"/>
    <a:srgbClr val="4472C4"/>
    <a:srgbClr val="7030A0"/>
    <a:srgbClr val="FF99CC"/>
    <a:srgbClr val="FFFF00"/>
    <a:srgbClr val="70AD47"/>
    <a:srgbClr val="54823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4C826-A852-43B9-830E-DBFEE0BBDCE7}" v="7" dt="2020-01-31T12:35:19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66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68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748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99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66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16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138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33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3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06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848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3C518-2E58-4E98-8F61-29A47E1D445A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0018D-5503-4B9E-8996-530C5B2D4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411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31300A9-E3C5-4701-8EF1-45ED088A04DD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36360" y="6454317"/>
            <a:chExt cx="1231337" cy="403587"/>
          </a:xfrm>
        </p:grpSpPr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0F18B4CD-798D-4EA5-92CF-7A4BB6DD9812}"/>
                </a:ext>
              </a:extLst>
            </p:cNvPr>
            <p:cNvSpPr txBox="1"/>
            <p:nvPr/>
          </p:nvSpPr>
          <p:spPr>
            <a:xfrm>
              <a:off x="36360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2019</a:t>
              </a:r>
            </a:p>
          </p:txBody>
        </p:sp>
        <p:pic>
          <p:nvPicPr>
            <p:cNvPr id="18" name="Picture 17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AF62330C-AB9B-43BE-82E4-98A7F5B9D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85" y="6454317"/>
              <a:ext cx="1174025" cy="278902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GB" sz="1600" b="1" u="sng" dirty="0">
                <a:solidFill>
                  <a:srgbClr val="E7E6E6">
                    <a:lumMod val="50000"/>
                  </a:srgbClr>
                </a:solidFill>
                <a:latin typeface="Century Gothic" panose="020B0502020202020204" pitchFamily="34" charset="0"/>
              </a:rPr>
              <a:t>Year 3 – Spring Block 3 – Statistics</a:t>
            </a:r>
            <a:b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endParaRPr lang="en-GB" sz="16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40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48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Step 2: Bar Charts</a:t>
            </a:r>
          </a:p>
          <a:p>
            <a:pPr lvl="0" fontAlgn="base">
              <a:defRPr/>
            </a:pPr>
            <a:endParaRPr lang="en-GB" sz="1400" dirty="0">
              <a:solidFill>
                <a:prstClr val="black"/>
              </a:solidFill>
              <a:latin typeface="SassoonCRInfantMedium" panose="020006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900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Challenge Q: The bar chart shows favourite drinks.</a:t>
            </a: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More children like juice than tea, but fewer like juice than milk. Complete the bar chart showing how many children could like tea and juice.</a:t>
            </a: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E5B310-DBAC-4CB5-A21C-4150F44359D7}"/>
              </a:ext>
            </a:extLst>
          </p:cNvPr>
          <p:cNvSpPr/>
          <p:nvPr/>
        </p:nvSpPr>
        <p:spPr>
          <a:xfrm>
            <a:off x="1438275" y="1276350"/>
            <a:ext cx="6219825" cy="331470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562D40E-B665-47E1-AC45-258BEE54D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566705"/>
              </p:ext>
            </p:extLst>
          </p:nvPr>
        </p:nvGraphicFramePr>
        <p:xfrm>
          <a:off x="2073016" y="1793226"/>
          <a:ext cx="4956433" cy="25059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994">
                  <a:extLst>
                    <a:ext uri="{9D8B030D-6E8A-4147-A177-3AD203B41FA5}">
                      <a16:colId xmlns:a16="http://schemas.microsoft.com/office/drawing/2014/main" val="2134479284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722389989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3552427360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1844313677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3471168327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580473102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3816958097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4115609022"/>
                    </a:ext>
                  </a:extLst>
                </a:gridCol>
              </a:tblGrid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Century Gothic" panose="020B0502020202020204" pitchFamily="34" charset="0"/>
                        </a:rPr>
                        <a:t>Milk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Century Gothic" panose="020B0502020202020204" pitchFamily="34" charset="0"/>
                        </a:rPr>
                        <a:t>Water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Century Gothic" panose="020B0502020202020204" pitchFamily="34" charset="0"/>
                        </a:rPr>
                        <a:t>Tea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Century Gothic" panose="020B0502020202020204" pitchFamily="34" charset="0"/>
                        </a:rPr>
                        <a:t>Juice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Century Gothic" panose="020B0502020202020204" pitchFamily="34" charset="0"/>
                        </a:rPr>
                        <a:t>Cola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BA69975-C821-4AFE-A3B2-2C6874C9D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902103"/>
              </p:ext>
            </p:extLst>
          </p:nvPr>
        </p:nvGraphicFramePr>
        <p:xfrm>
          <a:off x="1803000" y="1695819"/>
          <a:ext cx="252000" cy="2505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706282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8A2884CF-538D-4033-B7F2-BD1DBE305A50}"/>
              </a:ext>
            </a:extLst>
          </p:cNvPr>
          <p:cNvSpPr/>
          <p:nvPr/>
        </p:nvSpPr>
        <p:spPr>
          <a:xfrm>
            <a:off x="2289454" y="1797217"/>
            <a:ext cx="838800" cy="2192400"/>
          </a:xfrm>
          <a:prstGeom prst="rect">
            <a:avLst/>
          </a:prstGeom>
          <a:solidFill>
            <a:srgbClr val="70AD4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EE11CD-26A0-4B4A-80C8-CF54D21617B6}"/>
              </a:ext>
            </a:extLst>
          </p:cNvPr>
          <p:cNvSpPr/>
          <p:nvPr/>
        </p:nvSpPr>
        <p:spPr>
          <a:xfrm>
            <a:off x="3238345" y="2095501"/>
            <a:ext cx="838800" cy="1892386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7536B9-669A-4202-9AC4-1322DB9C00AE}"/>
              </a:ext>
            </a:extLst>
          </p:cNvPr>
          <p:cNvSpPr/>
          <p:nvPr/>
        </p:nvSpPr>
        <p:spPr>
          <a:xfrm>
            <a:off x="6081326" y="3673314"/>
            <a:ext cx="838800" cy="314573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480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Challenge Q: The bar chart shows favourite drinks.</a:t>
            </a: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More children like juice than tea, but fewer like juice than milk. Complete the bar chart showing how many children could like tea and juice.</a:t>
            </a:r>
          </a:p>
          <a:p>
            <a:pPr lvl="0" algn="ctr" defTabSz="51435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Various answers, for example: </a:t>
            </a:r>
          </a:p>
          <a:p>
            <a:pPr lvl="0" algn="ctr" defTabSz="51435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 children like tea and 12 children like juice.</a:t>
            </a: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E5B310-DBAC-4CB5-A21C-4150F44359D7}"/>
              </a:ext>
            </a:extLst>
          </p:cNvPr>
          <p:cNvSpPr/>
          <p:nvPr/>
        </p:nvSpPr>
        <p:spPr>
          <a:xfrm>
            <a:off x="1438275" y="1276350"/>
            <a:ext cx="6219825" cy="331470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562D40E-B665-47E1-AC45-258BEE54D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86099"/>
              </p:ext>
            </p:extLst>
          </p:nvPr>
        </p:nvGraphicFramePr>
        <p:xfrm>
          <a:off x="2073016" y="1793226"/>
          <a:ext cx="4956433" cy="25059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994">
                  <a:extLst>
                    <a:ext uri="{9D8B030D-6E8A-4147-A177-3AD203B41FA5}">
                      <a16:colId xmlns:a16="http://schemas.microsoft.com/office/drawing/2014/main" val="2134479284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722389989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3552427360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1844313677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3471168327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580473102"/>
                    </a:ext>
                  </a:extLst>
                </a:gridCol>
                <a:gridCol w="838695">
                  <a:extLst>
                    <a:ext uri="{9D8B030D-6E8A-4147-A177-3AD203B41FA5}">
                      <a16:colId xmlns:a16="http://schemas.microsoft.com/office/drawing/2014/main" val="3816958097"/>
                    </a:ext>
                  </a:extLst>
                </a:gridCol>
                <a:gridCol w="108994">
                  <a:extLst>
                    <a:ext uri="{9D8B030D-6E8A-4147-A177-3AD203B41FA5}">
                      <a16:colId xmlns:a16="http://schemas.microsoft.com/office/drawing/2014/main" val="4115609022"/>
                    </a:ext>
                  </a:extLst>
                </a:gridCol>
              </a:tblGrid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13246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Milk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Water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Tea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Juice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Cola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BA69975-C821-4AFE-A3B2-2C6874C9D89D}"/>
              </a:ext>
            </a:extLst>
          </p:cNvPr>
          <p:cNvGraphicFramePr>
            <a:graphicFrameLocks noGrp="1"/>
          </p:cNvGraphicFramePr>
          <p:nvPr/>
        </p:nvGraphicFramePr>
        <p:xfrm>
          <a:off x="1803000" y="1695819"/>
          <a:ext cx="252000" cy="2505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706282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32D2500E-405B-4506-BF46-E7B3BFC99177}"/>
              </a:ext>
            </a:extLst>
          </p:cNvPr>
          <p:cNvGrpSpPr/>
          <p:nvPr/>
        </p:nvGrpSpPr>
        <p:grpSpPr>
          <a:xfrm>
            <a:off x="2289453" y="1797535"/>
            <a:ext cx="4630673" cy="2192400"/>
            <a:chOff x="2289453" y="1797535"/>
            <a:chExt cx="4630673" cy="21924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02871C6-48A2-45CC-AC95-4BB0594D922C}"/>
                </a:ext>
              </a:extLst>
            </p:cNvPr>
            <p:cNvSpPr/>
            <p:nvPr/>
          </p:nvSpPr>
          <p:spPr>
            <a:xfrm>
              <a:off x="2289453" y="1797535"/>
              <a:ext cx="838800" cy="21924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CA1C09A-493F-4F0B-AADF-F35341825452}"/>
                </a:ext>
              </a:extLst>
            </p:cNvPr>
            <p:cNvSpPr/>
            <p:nvPr/>
          </p:nvSpPr>
          <p:spPr>
            <a:xfrm>
              <a:off x="3238345" y="2095501"/>
              <a:ext cx="838800" cy="189238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342A22D-DBDF-4E43-8D90-70AA8E04CEAD}"/>
                </a:ext>
              </a:extLst>
            </p:cNvPr>
            <p:cNvSpPr/>
            <p:nvPr/>
          </p:nvSpPr>
          <p:spPr>
            <a:xfrm>
              <a:off x="5135784" y="2095499"/>
              <a:ext cx="838800" cy="189238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7A60AF4-88B8-4AE3-B9F3-B11777AD49DC}"/>
                </a:ext>
              </a:extLst>
            </p:cNvPr>
            <p:cNvSpPr/>
            <p:nvPr/>
          </p:nvSpPr>
          <p:spPr>
            <a:xfrm>
              <a:off x="4186896" y="2423742"/>
              <a:ext cx="838800" cy="15641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9FCA526-B71F-475E-8E60-3C7C3BCE5B1B}"/>
                </a:ext>
              </a:extLst>
            </p:cNvPr>
            <p:cNvSpPr/>
            <p:nvPr/>
          </p:nvSpPr>
          <p:spPr>
            <a:xfrm>
              <a:off x="6081326" y="3673314"/>
              <a:ext cx="838800" cy="31457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50728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6B46213-8FD4-494E-A916-62C30DBFFB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869" b="25535" l="12695" r="25159">
                        <a14:foregroundMark x1="15868" y1="20323" x2="16561" y2="20525"/>
                        <a14:foregroundMark x1="20485" y1="20566" x2="21177" y2="20646"/>
                        <a14:foregroundMark x1="17253" y1="24040" x2="16907" y2="24404"/>
                        <a14:foregroundMark x1="17080" y1="24121" x2="16965" y2="25010"/>
                        <a14:foregroundMark x1="17080" y1="25010" x2="19331" y2="25010"/>
                        <a14:foregroundMark x1="15753" y1="25455" x2="20658" y2="25535"/>
                        <a14:foregroundMark x1="18754" y1="15152" x2="19850" y2="149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1" t="13766" r="73100" b="74251"/>
          <a:stretch/>
        </p:blipFill>
        <p:spPr>
          <a:xfrm>
            <a:off x="7104825" y="4240252"/>
            <a:ext cx="747775" cy="812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26CEC2-B507-40B5-9BE1-66D5C9B935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A69F91D-29C6-461D-B28C-D817BF4B15E7}"/>
              </a:ext>
            </a:extLst>
          </p:cNvPr>
          <p:cNvSpPr/>
          <p:nvPr/>
        </p:nvSpPr>
        <p:spPr>
          <a:xfrm>
            <a:off x="1665288" y="1276350"/>
            <a:ext cx="5813425" cy="289260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27F2AFE2-974A-4084-A106-8685D1E926E7}"/>
              </a:ext>
            </a:extLst>
          </p:cNvPr>
          <p:cNvSpPr/>
          <p:nvPr/>
        </p:nvSpPr>
        <p:spPr>
          <a:xfrm flipH="1">
            <a:off x="1754614" y="4295842"/>
            <a:ext cx="4863147" cy="663419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More children like athletics than games.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E1C7DB38-206A-404B-A919-14B922217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27901"/>
              </p:ext>
            </p:extLst>
          </p:nvPr>
        </p:nvGraphicFramePr>
        <p:xfrm>
          <a:off x="2267994" y="1436764"/>
          <a:ext cx="187325" cy="259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0A83D986-8DDB-4726-AE41-5045BCBFB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165006"/>
              </p:ext>
            </p:extLst>
          </p:nvPr>
        </p:nvGraphicFramePr>
        <p:xfrm>
          <a:off x="2562354" y="1504950"/>
          <a:ext cx="4019292" cy="266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Gym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Dance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Games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Athletics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pSp>
        <p:nvGrpSpPr>
          <p:cNvPr id="33" name="Group 32">
            <a:extLst>
              <a:ext uri="{FF2B5EF4-FFF2-40B4-BE49-F238E27FC236}">
                <a16:creationId xmlns:a16="http://schemas.microsoft.com/office/drawing/2014/main" id="{447BC6A5-3C8A-4FCF-9BA3-4A65FA31C475}"/>
              </a:ext>
            </a:extLst>
          </p:cNvPr>
          <p:cNvGrpSpPr/>
          <p:nvPr/>
        </p:nvGrpSpPr>
        <p:grpSpPr>
          <a:xfrm>
            <a:off x="2698067" y="2362200"/>
            <a:ext cx="3808193" cy="1445333"/>
            <a:chOff x="2910926" y="2362200"/>
            <a:chExt cx="3808193" cy="14453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7F1030-C829-4415-A635-51558F1D12A5}"/>
                </a:ext>
              </a:extLst>
            </p:cNvPr>
            <p:cNvSpPr/>
            <p:nvPr/>
          </p:nvSpPr>
          <p:spPr>
            <a:xfrm>
              <a:off x="4850341" y="2933700"/>
              <a:ext cx="900000" cy="873832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6415A10-895F-4918-8B9C-9E11948F0D73}"/>
                </a:ext>
              </a:extLst>
            </p:cNvPr>
            <p:cNvSpPr/>
            <p:nvPr/>
          </p:nvSpPr>
          <p:spPr>
            <a:xfrm>
              <a:off x="2910926" y="2655533"/>
              <a:ext cx="900000" cy="115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7331DBF-317F-42B8-AE8B-0A6215AD0A88}"/>
                </a:ext>
              </a:extLst>
            </p:cNvPr>
            <p:cNvSpPr/>
            <p:nvPr/>
          </p:nvSpPr>
          <p:spPr>
            <a:xfrm>
              <a:off x="5819119" y="3228975"/>
              <a:ext cx="900000" cy="578558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5918AEF-370E-48AB-BF7A-3E40AB007782}"/>
                </a:ext>
              </a:extLst>
            </p:cNvPr>
            <p:cNvSpPr/>
            <p:nvPr/>
          </p:nvSpPr>
          <p:spPr>
            <a:xfrm>
              <a:off x="3879704" y="2362200"/>
              <a:ext cx="900000" cy="1440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E892132E-DE42-4838-BE4D-AFEA5A550350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Ben interprets the bar chart below about favourite types of P.E.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891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6B46213-8FD4-494E-A916-62C30DBFFB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869" b="25535" l="12695" r="25159">
                        <a14:foregroundMark x1="15868" y1="20323" x2="16561" y2="20525"/>
                        <a14:foregroundMark x1="20485" y1="20566" x2="21177" y2="20646"/>
                        <a14:foregroundMark x1="17253" y1="24040" x2="16907" y2="24404"/>
                        <a14:foregroundMark x1="17080" y1="24121" x2="16965" y2="25010"/>
                        <a14:foregroundMark x1="17080" y1="25010" x2="19331" y2="25010"/>
                        <a14:foregroundMark x1="15753" y1="25455" x2="20658" y2="25535"/>
                        <a14:foregroundMark x1="18754" y1="15152" x2="19850" y2="149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1" t="13766" r="73100" b="74251"/>
          <a:stretch/>
        </p:blipFill>
        <p:spPr>
          <a:xfrm>
            <a:off x="7104825" y="4240252"/>
            <a:ext cx="747775" cy="812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26CEC2-B507-40B5-9BE1-66D5C9B935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A69F91D-29C6-461D-B28C-D817BF4B15E7}"/>
              </a:ext>
            </a:extLst>
          </p:cNvPr>
          <p:cNvSpPr/>
          <p:nvPr/>
        </p:nvSpPr>
        <p:spPr>
          <a:xfrm>
            <a:off x="1665288" y="1276350"/>
            <a:ext cx="5813425" cy="289260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27F2AFE2-974A-4084-A106-8685D1E926E7}"/>
              </a:ext>
            </a:extLst>
          </p:cNvPr>
          <p:cNvSpPr/>
          <p:nvPr/>
        </p:nvSpPr>
        <p:spPr>
          <a:xfrm flipH="1">
            <a:off x="1754614" y="4295842"/>
            <a:ext cx="4863147" cy="663419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More children like athletics than games.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E1C7DB38-206A-404B-A919-14B922217136}"/>
              </a:ext>
            </a:extLst>
          </p:cNvPr>
          <p:cNvGraphicFramePr>
            <a:graphicFrameLocks noGrp="1"/>
          </p:cNvGraphicFramePr>
          <p:nvPr/>
        </p:nvGraphicFramePr>
        <p:xfrm>
          <a:off x="2267994" y="1436764"/>
          <a:ext cx="187325" cy="259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0A83D986-8DDB-4726-AE41-5045BCBFBB84}"/>
              </a:ext>
            </a:extLst>
          </p:cNvPr>
          <p:cNvGraphicFramePr>
            <a:graphicFrameLocks noGrp="1"/>
          </p:cNvGraphicFramePr>
          <p:nvPr/>
        </p:nvGraphicFramePr>
        <p:xfrm>
          <a:off x="2562354" y="1504950"/>
          <a:ext cx="4019292" cy="266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Gym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Dance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Games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Athletics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pSp>
        <p:nvGrpSpPr>
          <p:cNvPr id="33" name="Group 32">
            <a:extLst>
              <a:ext uri="{FF2B5EF4-FFF2-40B4-BE49-F238E27FC236}">
                <a16:creationId xmlns:a16="http://schemas.microsoft.com/office/drawing/2014/main" id="{447BC6A5-3C8A-4FCF-9BA3-4A65FA31C475}"/>
              </a:ext>
            </a:extLst>
          </p:cNvPr>
          <p:cNvGrpSpPr/>
          <p:nvPr/>
        </p:nvGrpSpPr>
        <p:grpSpPr>
          <a:xfrm>
            <a:off x="2698067" y="2362200"/>
            <a:ext cx="3808193" cy="1445333"/>
            <a:chOff x="2910926" y="2362200"/>
            <a:chExt cx="3808193" cy="14453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7F1030-C829-4415-A635-51558F1D12A5}"/>
                </a:ext>
              </a:extLst>
            </p:cNvPr>
            <p:cNvSpPr/>
            <p:nvPr/>
          </p:nvSpPr>
          <p:spPr>
            <a:xfrm>
              <a:off x="4850341" y="2933700"/>
              <a:ext cx="900000" cy="873832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6415A10-895F-4918-8B9C-9E11948F0D73}"/>
                </a:ext>
              </a:extLst>
            </p:cNvPr>
            <p:cNvSpPr/>
            <p:nvPr/>
          </p:nvSpPr>
          <p:spPr>
            <a:xfrm>
              <a:off x="2910926" y="2655533"/>
              <a:ext cx="900000" cy="115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7331DBF-317F-42B8-AE8B-0A6215AD0A88}"/>
                </a:ext>
              </a:extLst>
            </p:cNvPr>
            <p:cNvSpPr/>
            <p:nvPr/>
          </p:nvSpPr>
          <p:spPr>
            <a:xfrm>
              <a:off x="5819119" y="3228975"/>
              <a:ext cx="900000" cy="578558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5918AEF-370E-48AB-BF7A-3E40AB007782}"/>
                </a:ext>
              </a:extLst>
            </p:cNvPr>
            <p:cNvSpPr/>
            <p:nvPr/>
          </p:nvSpPr>
          <p:spPr>
            <a:xfrm>
              <a:off x="3879704" y="2362200"/>
              <a:ext cx="900000" cy="1440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E892132E-DE42-4838-BE4D-AFEA5A550350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Ben interprets the bar chart below about favourite types of P.E.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Ben is not correct because…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2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6B46213-8FD4-494E-A916-62C30DBFFB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869" b="25535" l="12695" r="25159">
                        <a14:foregroundMark x1="15868" y1="20323" x2="16561" y2="20525"/>
                        <a14:foregroundMark x1="20485" y1="20566" x2="21177" y2="20646"/>
                        <a14:foregroundMark x1="17253" y1="24040" x2="16907" y2="24404"/>
                        <a14:foregroundMark x1="17080" y1="24121" x2="16965" y2="25010"/>
                        <a14:foregroundMark x1="17080" y1="25010" x2="19331" y2="25010"/>
                        <a14:foregroundMark x1="15753" y1="25455" x2="20658" y2="25535"/>
                        <a14:foregroundMark x1="18754" y1="15152" x2="19850" y2="149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1" t="13766" r="73100" b="74251"/>
          <a:stretch/>
        </p:blipFill>
        <p:spPr>
          <a:xfrm>
            <a:off x="7104825" y="4240252"/>
            <a:ext cx="747775" cy="812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26CEC2-B507-40B5-9BE1-66D5C9B935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A69F91D-29C6-461D-B28C-D817BF4B15E7}"/>
              </a:ext>
            </a:extLst>
          </p:cNvPr>
          <p:cNvSpPr/>
          <p:nvPr/>
        </p:nvSpPr>
        <p:spPr>
          <a:xfrm>
            <a:off x="1665288" y="1276350"/>
            <a:ext cx="5813425" cy="289260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27F2AFE2-974A-4084-A106-8685D1E926E7}"/>
              </a:ext>
            </a:extLst>
          </p:cNvPr>
          <p:cNvSpPr/>
          <p:nvPr/>
        </p:nvSpPr>
        <p:spPr>
          <a:xfrm flipH="1">
            <a:off x="1754614" y="4295842"/>
            <a:ext cx="4863147" cy="663419"/>
          </a:xfrm>
          <a:prstGeom prst="wedgeRoundRectCallout">
            <a:avLst>
              <a:gd name="adj1" fmla="val -56411"/>
              <a:gd name="adj2" fmla="val 8875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More children like athletics than games.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E1C7DB38-206A-404B-A919-14B922217136}"/>
              </a:ext>
            </a:extLst>
          </p:cNvPr>
          <p:cNvGraphicFramePr>
            <a:graphicFrameLocks noGrp="1"/>
          </p:cNvGraphicFramePr>
          <p:nvPr/>
        </p:nvGraphicFramePr>
        <p:xfrm>
          <a:off x="2267994" y="1436764"/>
          <a:ext cx="187325" cy="259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0A83D986-8DDB-4726-AE41-5045BCBFBB84}"/>
              </a:ext>
            </a:extLst>
          </p:cNvPr>
          <p:cNvGraphicFramePr>
            <a:graphicFrameLocks noGrp="1"/>
          </p:cNvGraphicFramePr>
          <p:nvPr/>
        </p:nvGraphicFramePr>
        <p:xfrm>
          <a:off x="2562354" y="1504950"/>
          <a:ext cx="4019292" cy="266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Gym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Dance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Games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Athletics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pSp>
        <p:nvGrpSpPr>
          <p:cNvPr id="33" name="Group 32">
            <a:extLst>
              <a:ext uri="{FF2B5EF4-FFF2-40B4-BE49-F238E27FC236}">
                <a16:creationId xmlns:a16="http://schemas.microsoft.com/office/drawing/2014/main" id="{447BC6A5-3C8A-4FCF-9BA3-4A65FA31C475}"/>
              </a:ext>
            </a:extLst>
          </p:cNvPr>
          <p:cNvGrpSpPr/>
          <p:nvPr/>
        </p:nvGrpSpPr>
        <p:grpSpPr>
          <a:xfrm>
            <a:off x="2698067" y="2362200"/>
            <a:ext cx="3808193" cy="1445333"/>
            <a:chOff x="2910926" y="2362200"/>
            <a:chExt cx="3808193" cy="14453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7F1030-C829-4415-A635-51558F1D12A5}"/>
                </a:ext>
              </a:extLst>
            </p:cNvPr>
            <p:cNvSpPr/>
            <p:nvPr/>
          </p:nvSpPr>
          <p:spPr>
            <a:xfrm>
              <a:off x="4850341" y="2933700"/>
              <a:ext cx="900000" cy="873832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6415A10-895F-4918-8B9C-9E11948F0D73}"/>
                </a:ext>
              </a:extLst>
            </p:cNvPr>
            <p:cNvSpPr/>
            <p:nvPr/>
          </p:nvSpPr>
          <p:spPr>
            <a:xfrm>
              <a:off x="2910926" y="2655533"/>
              <a:ext cx="900000" cy="115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7331DBF-317F-42B8-AE8B-0A6215AD0A88}"/>
                </a:ext>
              </a:extLst>
            </p:cNvPr>
            <p:cNvSpPr/>
            <p:nvPr/>
          </p:nvSpPr>
          <p:spPr>
            <a:xfrm>
              <a:off x="5819119" y="3228975"/>
              <a:ext cx="900000" cy="578558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5918AEF-370E-48AB-BF7A-3E40AB007782}"/>
                </a:ext>
              </a:extLst>
            </p:cNvPr>
            <p:cNvSpPr/>
            <p:nvPr/>
          </p:nvSpPr>
          <p:spPr>
            <a:xfrm>
              <a:off x="3879704" y="2362200"/>
              <a:ext cx="900000" cy="1440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E892132E-DE42-4838-BE4D-AFEA5A550350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Ben interprets the bar chart below about favourite types of P.E.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Is he correct? Explain your answer.</a:t>
            </a:r>
          </a:p>
          <a:p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Ben is not correct because 4 children like athletics and 6 children like games.</a:t>
            </a:r>
            <a:endParaRPr lang="en-GB" sz="3200" b="1" dirty="0">
              <a:solidFill>
                <a:srgbClr val="FF0000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370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DD92484-2553-4E2D-9249-055EDD5A2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C76676D-A657-4670-9F2C-C10CA85A96C1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Challenge Q: A class collects data about houses.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Draw a bar chart to display this information. </a:t>
            </a:r>
          </a:p>
          <a:p>
            <a:pPr lvl="0" algn="ctr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Choose a suitable scale.</a:t>
            </a:r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endParaRPr lang="en-GB" sz="28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lvl="0" algn="ctr"/>
            <a:endParaRPr lang="en-GB" sz="28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8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 defTabSz="514350">
              <a:defRPr/>
            </a:pPr>
            <a:endParaRPr lang="en-GB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39AF6D2C-FBC1-4E4E-95C8-01B23AF1BAC7}"/>
              </a:ext>
            </a:extLst>
          </p:cNvPr>
          <p:cNvSpPr/>
          <p:nvPr/>
        </p:nvSpPr>
        <p:spPr>
          <a:xfrm>
            <a:off x="2563606" y="3477548"/>
            <a:ext cx="4236958" cy="570228"/>
          </a:xfrm>
          <a:prstGeom prst="wedgeRoundRectCallout">
            <a:avLst>
              <a:gd name="adj1" fmla="val -56411"/>
              <a:gd name="adj2" fmla="val 3021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8 more children live in a flat than in a terraced house.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1538C5C0-13A4-4178-B915-C6822733F2DD}"/>
              </a:ext>
            </a:extLst>
          </p:cNvPr>
          <p:cNvSpPr/>
          <p:nvPr/>
        </p:nvSpPr>
        <p:spPr>
          <a:xfrm flipH="1">
            <a:off x="2563606" y="4208364"/>
            <a:ext cx="4236958" cy="570228"/>
          </a:xfrm>
          <a:prstGeom prst="wedgeRoundRectCallout">
            <a:avLst>
              <a:gd name="adj1" fmla="val -56411"/>
              <a:gd name="adj2" fmla="val 3021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entury Gothic" panose="020B0502020202020204" pitchFamily="34" charset="0"/>
              </a:rPr>
              <a:t>10 fewer children live in a terraced house than a semi.</a:t>
            </a:r>
          </a:p>
        </p:txBody>
      </p:sp>
    </p:spTree>
    <p:extLst>
      <p:ext uri="{BB962C8B-B14F-4D97-AF65-F5344CB8AC3E}">
        <p14:creationId xmlns:p14="http://schemas.microsoft.com/office/powerpoint/2010/main" val="1540458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2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An example of the bar chart is shown below.</a:t>
            </a:r>
            <a:endParaRPr lang="en-GB" sz="20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2267ACB-233E-41BC-B01B-8F3DC45483E4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A06F1-1E31-461F-AB89-13D4507D4875}"/>
              </a:ext>
            </a:extLst>
          </p:cNvPr>
          <p:cNvSpPr/>
          <p:nvPr/>
        </p:nvSpPr>
        <p:spPr>
          <a:xfrm>
            <a:off x="771525" y="1504950"/>
            <a:ext cx="7724775" cy="421957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74BDB7F-1F2E-4924-B56E-C1755F525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273844"/>
              </p:ext>
            </p:extLst>
          </p:nvPr>
        </p:nvGraphicFramePr>
        <p:xfrm>
          <a:off x="1137694" y="1890429"/>
          <a:ext cx="187325" cy="3142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73F86BD-8578-4AB7-81C8-40A855197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168015"/>
              </p:ext>
            </p:extLst>
          </p:nvPr>
        </p:nvGraphicFramePr>
        <p:xfrm>
          <a:off x="1432054" y="1958615"/>
          <a:ext cx="6695944" cy="3438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420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116420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1499356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116420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1499356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116420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1499356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116420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1499356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116420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4876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Detached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Semi-detached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Terraced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Flat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5C8B2D56-826E-4B00-BBB5-BBAF44AB813B}"/>
              </a:ext>
            </a:extLst>
          </p:cNvPr>
          <p:cNvGrpSpPr/>
          <p:nvPr/>
        </p:nvGrpSpPr>
        <p:grpSpPr>
          <a:xfrm>
            <a:off x="1664376" y="1958615"/>
            <a:ext cx="6353722" cy="2788887"/>
            <a:chOff x="2910926" y="2152336"/>
            <a:chExt cx="3760642" cy="16506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2BBC5E-56AC-4E9A-9D8A-22924223E4BE}"/>
                </a:ext>
              </a:extLst>
            </p:cNvPr>
            <p:cNvSpPr/>
            <p:nvPr/>
          </p:nvSpPr>
          <p:spPr>
            <a:xfrm>
              <a:off x="4820273" y="3174844"/>
              <a:ext cx="888531" cy="62817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DA5ADE2-0370-43F3-8511-B28FC411BC2C}"/>
                </a:ext>
              </a:extLst>
            </p:cNvPr>
            <p:cNvSpPr/>
            <p:nvPr/>
          </p:nvSpPr>
          <p:spPr>
            <a:xfrm>
              <a:off x="2910926" y="2768934"/>
              <a:ext cx="888531" cy="1033423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00C1C0-FD86-4406-991E-12684C7C9B01}"/>
                </a:ext>
              </a:extLst>
            </p:cNvPr>
            <p:cNvSpPr/>
            <p:nvPr/>
          </p:nvSpPr>
          <p:spPr>
            <a:xfrm>
              <a:off x="5783037" y="2363022"/>
              <a:ext cx="888531" cy="1440001"/>
            </a:xfrm>
            <a:prstGeom prst="rect">
              <a:avLst/>
            </a:prstGeom>
            <a:solidFill>
              <a:srgbClr val="4472C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1D3B781-9442-4983-A2D0-29011E2BFA17}"/>
                </a:ext>
              </a:extLst>
            </p:cNvPr>
            <p:cNvSpPr/>
            <p:nvPr/>
          </p:nvSpPr>
          <p:spPr>
            <a:xfrm>
              <a:off x="3864670" y="2152336"/>
              <a:ext cx="888531" cy="1649864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93655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Introduction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Explain the similarities and differences between these two charts.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         </a:t>
            </a:r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4ACA679-7B49-4C29-AF87-653EE87049A1}"/>
              </a:ext>
            </a:extLst>
          </p:cNvPr>
          <p:cNvSpPr/>
          <p:nvPr/>
        </p:nvSpPr>
        <p:spPr>
          <a:xfrm>
            <a:off x="614907" y="2107230"/>
            <a:ext cx="7919493" cy="4106476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AE09A84-89A6-43E7-B67C-C74D583C4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591879"/>
              </p:ext>
            </p:extLst>
          </p:nvPr>
        </p:nvGraphicFramePr>
        <p:xfrm>
          <a:off x="5145528" y="2476753"/>
          <a:ext cx="3011292" cy="370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920688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33303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722735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572702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Red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Green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Yellow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94" name="Table 93">
            <a:extLst>
              <a:ext uri="{FF2B5EF4-FFF2-40B4-BE49-F238E27FC236}">
                <a16:creationId xmlns:a16="http://schemas.microsoft.com/office/drawing/2014/main" id="{B35CCA62-4657-463F-9EC1-E8E82120A2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36390"/>
              </p:ext>
            </p:extLst>
          </p:nvPr>
        </p:nvGraphicFramePr>
        <p:xfrm>
          <a:off x="4760225" y="2370467"/>
          <a:ext cx="324000" cy="374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67455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86789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6005665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08532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95" name="Table 94">
            <a:extLst>
              <a:ext uri="{FF2B5EF4-FFF2-40B4-BE49-F238E27FC236}">
                <a16:creationId xmlns:a16="http://schemas.microsoft.com/office/drawing/2014/main" id="{589ED55F-5E5E-45AC-A2F0-86F1FB697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413223"/>
              </p:ext>
            </p:extLst>
          </p:nvPr>
        </p:nvGraphicFramePr>
        <p:xfrm>
          <a:off x="1309047" y="2476753"/>
          <a:ext cx="3011292" cy="370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774274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458669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493245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667985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Red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Green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Yellow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96" name="Table 95">
            <a:extLst>
              <a:ext uri="{FF2B5EF4-FFF2-40B4-BE49-F238E27FC236}">
                <a16:creationId xmlns:a16="http://schemas.microsoft.com/office/drawing/2014/main" id="{56AA0D0D-D902-4134-98E1-F4247E413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273415"/>
              </p:ext>
            </p:extLst>
          </p:nvPr>
        </p:nvGraphicFramePr>
        <p:xfrm>
          <a:off x="1085669" y="2370467"/>
          <a:ext cx="187325" cy="374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299258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21358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31972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82714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pSp>
        <p:nvGrpSpPr>
          <p:cNvPr id="97" name="Group 96">
            <a:extLst>
              <a:ext uri="{FF2B5EF4-FFF2-40B4-BE49-F238E27FC236}">
                <a16:creationId xmlns:a16="http://schemas.microsoft.com/office/drawing/2014/main" id="{7BE946E9-2DC5-4EF6-91CE-890111082728}"/>
              </a:ext>
            </a:extLst>
          </p:cNvPr>
          <p:cNvGrpSpPr/>
          <p:nvPr/>
        </p:nvGrpSpPr>
        <p:grpSpPr>
          <a:xfrm>
            <a:off x="5283329" y="4484256"/>
            <a:ext cx="2804073" cy="1440000"/>
            <a:chOff x="5283329" y="4137950"/>
            <a:chExt cx="2804073" cy="1440000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C2BC946-6215-48BE-AB02-99B221039DAC}"/>
                </a:ext>
              </a:extLst>
            </p:cNvPr>
            <p:cNvSpPr/>
            <p:nvPr/>
          </p:nvSpPr>
          <p:spPr>
            <a:xfrm>
              <a:off x="6720296" y="5289950"/>
              <a:ext cx="648000" cy="2880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1611EA09-F53F-4691-BCA6-E5D14A06E87B}"/>
                </a:ext>
              </a:extLst>
            </p:cNvPr>
            <p:cNvSpPr/>
            <p:nvPr/>
          </p:nvSpPr>
          <p:spPr>
            <a:xfrm>
              <a:off x="5283329" y="4713950"/>
              <a:ext cx="648000" cy="864000"/>
            </a:xfrm>
            <a:prstGeom prst="rect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9D5C3E3-95E9-465E-A869-F9EFC289FB02}"/>
                </a:ext>
              </a:extLst>
            </p:cNvPr>
            <p:cNvSpPr/>
            <p:nvPr/>
          </p:nvSpPr>
          <p:spPr>
            <a:xfrm>
              <a:off x="7439402" y="4425950"/>
              <a:ext cx="648000" cy="115200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2A424F2-247A-420D-9094-DAB79062C307}"/>
                </a:ext>
              </a:extLst>
            </p:cNvPr>
            <p:cNvSpPr/>
            <p:nvPr/>
          </p:nvSpPr>
          <p:spPr>
            <a:xfrm>
              <a:off x="6002435" y="4137950"/>
              <a:ext cx="648000" cy="144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BF365243-B9A0-40A0-8F28-D77F60EBD2DC}"/>
              </a:ext>
            </a:extLst>
          </p:cNvPr>
          <p:cNvGrpSpPr/>
          <p:nvPr/>
        </p:nvGrpSpPr>
        <p:grpSpPr>
          <a:xfrm>
            <a:off x="1448642" y="3047170"/>
            <a:ext cx="2803278" cy="2880000"/>
            <a:chOff x="1448642" y="2686575"/>
            <a:chExt cx="2803278" cy="2880000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5A855E4A-0810-4313-9EA8-67D46F019420}"/>
                </a:ext>
              </a:extLst>
            </p:cNvPr>
            <p:cNvSpPr/>
            <p:nvPr/>
          </p:nvSpPr>
          <p:spPr>
            <a:xfrm>
              <a:off x="2886402" y="4990575"/>
              <a:ext cx="648000" cy="5760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514F0DD6-19C5-4E5C-9CA1-F6A2D15A3435}"/>
                </a:ext>
              </a:extLst>
            </p:cNvPr>
            <p:cNvSpPr/>
            <p:nvPr/>
          </p:nvSpPr>
          <p:spPr>
            <a:xfrm>
              <a:off x="1448642" y="3838575"/>
              <a:ext cx="648000" cy="1728000"/>
            </a:xfrm>
            <a:prstGeom prst="rect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06692AA-CEE5-4FBF-96F6-FE621CE4ABB1}"/>
                </a:ext>
              </a:extLst>
            </p:cNvPr>
            <p:cNvSpPr/>
            <p:nvPr/>
          </p:nvSpPr>
          <p:spPr>
            <a:xfrm>
              <a:off x="3603920" y="3262575"/>
              <a:ext cx="648000" cy="230400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5405A217-50DC-4B84-A8CB-8EA307DED2AE}"/>
                </a:ext>
              </a:extLst>
            </p:cNvPr>
            <p:cNvSpPr/>
            <p:nvPr/>
          </p:nvSpPr>
          <p:spPr>
            <a:xfrm>
              <a:off x="2169502" y="2686575"/>
              <a:ext cx="648000" cy="288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07" name="Table 5">
            <a:extLst>
              <a:ext uri="{FF2B5EF4-FFF2-40B4-BE49-F238E27FC236}">
                <a16:creationId xmlns:a16="http://schemas.microsoft.com/office/drawing/2014/main" id="{1519315D-4343-4E58-8C13-97D9D31CE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118302"/>
              </p:ext>
            </p:extLst>
          </p:nvPr>
        </p:nvGraphicFramePr>
        <p:xfrm>
          <a:off x="590325" y="2444335"/>
          <a:ext cx="693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8000">
                  <a:extLst>
                    <a:ext uri="{9D8B030D-6E8A-4147-A177-3AD203B41FA5}">
                      <a16:colId xmlns:a16="http://schemas.microsoft.com/office/drawing/2014/main" val="2254616353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828082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6435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812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Introduction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Explain the similarities and differences between these two charts.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Answer: different scale is used, same data is shown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         </a:t>
            </a:r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2254C9C-5B93-4D20-810F-58521F9A99A5}"/>
              </a:ext>
            </a:extLst>
          </p:cNvPr>
          <p:cNvSpPr/>
          <p:nvPr/>
        </p:nvSpPr>
        <p:spPr>
          <a:xfrm>
            <a:off x="614907" y="2107230"/>
            <a:ext cx="7919493" cy="4106476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5" name="Table 54">
            <a:extLst>
              <a:ext uri="{FF2B5EF4-FFF2-40B4-BE49-F238E27FC236}">
                <a16:creationId xmlns:a16="http://schemas.microsoft.com/office/drawing/2014/main" id="{3930B945-0183-420D-8F4C-571FB1463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914074"/>
              </p:ext>
            </p:extLst>
          </p:nvPr>
        </p:nvGraphicFramePr>
        <p:xfrm>
          <a:off x="5145528" y="2476753"/>
          <a:ext cx="3011292" cy="370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920688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33303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722735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572702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Red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Green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Yellow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7535CD3E-1E2D-461C-87EE-2FAEFA262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391516"/>
              </p:ext>
            </p:extLst>
          </p:nvPr>
        </p:nvGraphicFramePr>
        <p:xfrm>
          <a:off x="4760225" y="2370467"/>
          <a:ext cx="324000" cy="374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67455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86789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6005665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08532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id="{56584552-ED44-456C-B83F-65056BF90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09196"/>
              </p:ext>
            </p:extLst>
          </p:nvPr>
        </p:nvGraphicFramePr>
        <p:xfrm>
          <a:off x="1309047" y="2476753"/>
          <a:ext cx="3011292" cy="370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774274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458669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493245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667985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Red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Green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Yellow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85" name="Table 84">
            <a:extLst>
              <a:ext uri="{FF2B5EF4-FFF2-40B4-BE49-F238E27FC236}">
                <a16:creationId xmlns:a16="http://schemas.microsoft.com/office/drawing/2014/main" id="{A1D16616-2059-44C0-8625-EB481820C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223465"/>
              </p:ext>
            </p:extLst>
          </p:nvPr>
        </p:nvGraphicFramePr>
        <p:xfrm>
          <a:off x="1085669" y="2370467"/>
          <a:ext cx="187325" cy="374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299258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21358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31972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82714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09E7CE5B-79FD-432E-B1DB-309F9799B627}"/>
              </a:ext>
            </a:extLst>
          </p:cNvPr>
          <p:cNvGrpSpPr/>
          <p:nvPr/>
        </p:nvGrpSpPr>
        <p:grpSpPr>
          <a:xfrm>
            <a:off x="5283329" y="4484256"/>
            <a:ext cx="2804073" cy="1440000"/>
            <a:chOff x="5283329" y="4137950"/>
            <a:chExt cx="2804073" cy="14400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24B6340-9F8C-499A-AC7E-6FE3848E2284}"/>
                </a:ext>
              </a:extLst>
            </p:cNvPr>
            <p:cNvSpPr/>
            <p:nvPr/>
          </p:nvSpPr>
          <p:spPr>
            <a:xfrm>
              <a:off x="6720296" y="5289950"/>
              <a:ext cx="648000" cy="288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8BEB6BB-BBFB-41EF-A567-3BDEA61B2F51}"/>
                </a:ext>
              </a:extLst>
            </p:cNvPr>
            <p:cNvSpPr/>
            <p:nvPr/>
          </p:nvSpPr>
          <p:spPr>
            <a:xfrm>
              <a:off x="5283329" y="4713950"/>
              <a:ext cx="648000" cy="86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46BCE57-5147-4E31-BDD8-1869001F64A5}"/>
                </a:ext>
              </a:extLst>
            </p:cNvPr>
            <p:cNvSpPr/>
            <p:nvPr/>
          </p:nvSpPr>
          <p:spPr>
            <a:xfrm>
              <a:off x="7439402" y="4425950"/>
              <a:ext cx="648000" cy="115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C23C0E0-C507-481B-A992-385E773E5E5C}"/>
                </a:ext>
              </a:extLst>
            </p:cNvPr>
            <p:cNvSpPr/>
            <p:nvPr/>
          </p:nvSpPr>
          <p:spPr>
            <a:xfrm>
              <a:off x="6002435" y="4137950"/>
              <a:ext cx="648000" cy="14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B04D38C-60AC-4861-B9D5-AD1BFF3FCDAC}"/>
              </a:ext>
            </a:extLst>
          </p:cNvPr>
          <p:cNvGrpSpPr/>
          <p:nvPr/>
        </p:nvGrpSpPr>
        <p:grpSpPr>
          <a:xfrm>
            <a:off x="1448642" y="3047170"/>
            <a:ext cx="2803278" cy="2880000"/>
            <a:chOff x="1448642" y="2686575"/>
            <a:chExt cx="2803278" cy="2880000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3B4040C-856D-485B-9E2B-9BD0697D4C42}"/>
                </a:ext>
              </a:extLst>
            </p:cNvPr>
            <p:cNvSpPr/>
            <p:nvPr/>
          </p:nvSpPr>
          <p:spPr>
            <a:xfrm>
              <a:off x="2886402" y="4990575"/>
              <a:ext cx="648000" cy="576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EB46EF4-A998-421A-A5D3-4F41F973CBC2}"/>
                </a:ext>
              </a:extLst>
            </p:cNvPr>
            <p:cNvSpPr/>
            <p:nvPr/>
          </p:nvSpPr>
          <p:spPr>
            <a:xfrm>
              <a:off x="1448642" y="3838575"/>
              <a:ext cx="648000" cy="1728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90DC477-AE57-4560-855C-F24B80156987}"/>
                </a:ext>
              </a:extLst>
            </p:cNvPr>
            <p:cNvSpPr/>
            <p:nvPr/>
          </p:nvSpPr>
          <p:spPr>
            <a:xfrm>
              <a:off x="3603920" y="3262575"/>
              <a:ext cx="648000" cy="2304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4287DDCE-C770-48BF-B7D2-32F67BBD9FCA}"/>
                </a:ext>
              </a:extLst>
            </p:cNvPr>
            <p:cNvSpPr/>
            <p:nvPr/>
          </p:nvSpPr>
          <p:spPr>
            <a:xfrm>
              <a:off x="2169502" y="2686575"/>
              <a:ext cx="648000" cy="288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21" name="Table 5">
            <a:extLst>
              <a:ext uri="{FF2B5EF4-FFF2-40B4-BE49-F238E27FC236}">
                <a16:creationId xmlns:a16="http://schemas.microsoft.com/office/drawing/2014/main" id="{EF4A902A-0804-4381-9451-036D394E8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324740"/>
              </p:ext>
            </p:extLst>
          </p:nvPr>
        </p:nvGraphicFramePr>
        <p:xfrm>
          <a:off x="590325" y="2444335"/>
          <a:ext cx="693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8000">
                  <a:extLst>
                    <a:ext uri="{9D8B030D-6E8A-4147-A177-3AD203B41FA5}">
                      <a16:colId xmlns:a16="http://schemas.microsoft.com/office/drawing/2014/main" val="2254616353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828082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6435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7376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1EB2212-1DAF-412A-8B88-47EF3C4FE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8F077B24-9ACE-4585-AE40-438B20EE8E87}"/>
              </a:ext>
            </a:extLst>
          </p:cNvPr>
          <p:cNvGraphicFramePr>
            <a:graphicFrameLocks noGrp="1"/>
          </p:cNvGraphicFramePr>
          <p:nvPr/>
        </p:nvGraphicFramePr>
        <p:xfrm>
          <a:off x="5145528" y="2590822"/>
          <a:ext cx="3011292" cy="298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Fluffy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Snowy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Thumper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Bugs Bunny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18FADBDC-6D4A-45D9-AC92-4A04F33EBE01}"/>
              </a:ext>
            </a:extLst>
          </p:cNvPr>
          <p:cNvGraphicFramePr>
            <a:graphicFrameLocks noGrp="1"/>
          </p:cNvGraphicFramePr>
          <p:nvPr/>
        </p:nvGraphicFramePr>
        <p:xfrm>
          <a:off x="4922150" y="2522636"/>
          <a:ext cx="187325" cy="259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id="{DCB6902D-6A4A-4890-B0FF-8AD5CCD2D429}"/>
              </a:ext>
            </a:extLst>
          </p:cNvPr>
          <p:cNvSpPr/>
          <p:nvPr/>
        </p:nvSpPr>
        <p:spPr>
          <a:xfrm>
            <a:off x="5285710" y="4316150"/>
            <a:ext cx="648000" cy="5760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138C93-28EE-4E35-A582-D8CC1D02F82F}"/>
              </a:ext>
            </a:extLst>
          </p:cNvPr>
          <p:cNvSpPr/>
          <p:nvPr/>
        </p:nvSpPr>
        <p:spPr>
          <a:xfrm>
            <a:off x="6729820" y="3452550"/>
            <a:ext cx="648000" cy="1440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E3AD6E-6CD0-4D82-B54D-3C8362EA6AAC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1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the information to explain how to complete the pictogram and the bar chart.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74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A0CB73F-759F-40EC-A62E-EE9D6427F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38" y="134780"/>
            <a:ext cx="8913124" cy="6322100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59AB7286-D2DB-4A26-B4B8-EA822090A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648484"/>
              </p:ext>
            </p:extLst>
          </p:nvPr>
        </p:nvGraphicFramePr>
        <p:xfrm>
          <a:off x="5145528" y="2590822"/>
          <a:ext cx="3011292" cy="298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82">
                  <a:extLst>
                    <a:ext uri="{9D8B030D-6E8A-4147-A177-3AD203B41FA5}">
                      <a16:colId xmlns:a16="http://schemas.microsoft.com/office/drawing/2014/main" val="3666955345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54253751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29815305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047271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69398042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69882">
                  <a:extLst>
                    <a:ext uri="{9D8B030D-6E8A-4147-A177-3AD203B41FA5}">
                      <a16:colId xmlns:a16="http://schemas.microsoft.com/office/drawing/2014/main" val="76777914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7043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010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Fluffy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Snowy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entury Gothic" panose="020B0502020202020204" pitchFamily="34" charset="0"/>
                        </a:rPr>
                        <a:t>Thumper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Bugs Bunny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18411557-E031-4F81-B356-51E5B10CE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421143"/>
              </p:ext>
            </p:extLst>
          </p:nvPr>
        </p:nvGraphicFramePr>
        <p:xfrm>
          <a:off x="4922150" y="2522636"/>
          <a:ext cx="187325" cy="259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325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40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2274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081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895378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3C2FA6C6-0595-407B-B277-74251F198C0D}"/>
              </a:ext>
            </a:extLst>
          </p:cNvPr>
          <p:cNvSpPr/>
          <p:nvPr/>
        </p:nvSpPr>
        <p:spPr>
          <a:xfrm>
            <a:off x="6729820" y="3452550"/>
            <a:ext cx="648000" cy="14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4F490B3-3003-4135-AC6B-93EC9025A07F}"/>
              </a:ext>
            </a:extLst>
          </p:cNvPr>
          <p:cNvSpPr/>
          <p:nvPr/>
        </p:nvSpPr>
        <p:spPr>
          <a:xfrm>
            <a:off x="5285710" y="4316150"/>
            <a:ext cx="648000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293F594-E69A-4589-B4F3-19A9C8ACA9E9}"/>
              </a:ext>
            </a:extLst>
          </p:cNvPr>
          <p:cNvSpPr/>
          <p:nvPr/>
        </p:nvSpPr>
        <p:spPr>
          <a:xfrm>
            <a:off x="6007765" y="4019950"/>
            <a:ext cx="648000" cy="872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05FA1F-FDBE-4D0A-940C-3E74BCF1DFE6}"/>
              </a:ext>
            </a:extLst>
          </p:cNvPr>
          <p:cNvSpPr/>
          <p:nvPr/>
        </p:nvSpPr>
        <p:spPr>
          <a:xfrm>
            <a:off x="7478426" y="2876550"/>
            <a:ext cx="648000" cy="2016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B684FA-CE96-4020-B72D-64BE3A59F3C5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1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the information to explain how to complete the pictogram and the bar chart.</a:t>
            </a:r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25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2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this bar chart to answer the questions about 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the number of goals scored in a tournament.</a:t>
            </a: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10F34E-E4EC-4F1E-9282-197FB1B75992}"/>
              </a:ext>
            </a:extLst>
          </p:cNvPr>
          <p:cNvSpPr txBox="1"/>
          <p:nvPr/>
        </p:nvSpPr>
        <p:spPr>
          <a:xfrm>
            <a:off x="4616088" y="2037726"/>
            <a:ext cx="4068000" cy="40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sz="1600" b="1" dirty="0">
              <a:latin typeface="Century Gothic" panose="020B0502020202020204" pitchFamily="34" charset="0"/>
            </a:endParaRPr>
          </a:p>
          <a:p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CEF015-0FD6-4DE4-9BB0-A479B74BD489}"/>
              </a:ext>
            </a:extLst>
          </p:cNvPr>
          <p:cNvSpPr/>
          <p:nvPr/>
        </p:nvSpPr>
        <p:spPr>
          <a:xfrm>
            <a:off x="400049" y="2037727"/>
            <a:ext cx="4068000" cy="4058273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D79D33B-03EF-4CFD-83AE-2F283B2FB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15605"/>
              </p:ext>
            </p:extLst>
          </p:nvPr>
        </p:nvGraphicFramePr>
        <p:xfrm>
          <a:off x="689192" y="2864099"/>
          <a:ext cx="3731239" cy="23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177">
                  <a:extLst>
                    <a:ext uri="{9D8B030D-6E8A-4147-A177-3AD203B41FA5}">
                      <a16:colId xmlns:a16="http://schemas.microsoft.com/office/drawing/2014/main" val="2134479284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72238998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355242736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184431367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347116832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5804731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6958097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411560902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B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D01F414-C8C6-4B18-B154-3250A9745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240585"/>
              </p:ext>
            </p:extLst>
          </p:nvPr>
        </p:nvGraphicFramePr>
        <p:xfrm>
          <a:off x="419176" y="2760342"/>
          <a:ext cx="252000" cy="23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7062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6925B341-3F2A-426B-9BF9-35F66E794875}"/>
              </a:ext>
            </a:extLst>
          </p:cNvPr>
          <p:cNvSpPr/>
          <p:nvPr/>
        </p:nvSpPr>
        <p:spPr>
          <a:xfrm>
            <a:off x="830847" y="3434568"/>
            <a:ext cx="648000" cy="1440000"/>
          </a:xfrm>
          <a:prstGeom prst="rect">
            <a:avLst/>
          </a:prstGeom>
          <a:solidFill>
            <a:srgbClr val="4472C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DEB49D-E304-4A50-83AB-B906F1471D49}"/>
              </a:ext>
            </a:extLst>
          </p:cNvPr>
          <p:cNvSpPr/>
          <p:nvPr/>
        </p:nvSpPr>
        <p:spPr>
          <a:xfrm>
            <a:off x="1550931" y="4586564"/>
            <a:ext cx="648000" cy="28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DEC825-1F23-4112-9A39-D350D492C98B}"/>
              </a:ext>
            </a:extLst>
          </p:cNvPr>
          <p:cNvSpPr/>
          <p:nvPr/>
        </p:nvSpPr>
        <p:spPr>
          <a:xfrm>
            <a:off x="2986334" y="4298564"/>
            <a:ext cx="648000" cy="57600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E61B38-4F69-4D0A-A42B-39C85376289E}"/>
              </a:ext>
            </a:extLst>
          </p:cNvPr>
          <p:cNvSpPr/>
          <p:nvPr/>
        </p:nvSpPr>
        <p:spPr>
          <a:xfrm>
            <a:off x="2266253" y="4010564"/>
            <a:ext cx="648000" cy="864000"/>
          </a:xfrm>
          <a:prstGeom prst="rect">
            <a:avLst/>
          </a:prstGeom>
          <a:solidFill>
            <a:srgbClr val="5482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2580D56-065A-46BD-988F-CE48BF82C0BE}"/>
              </a:ext>
            </a:extLst>
          </p:cNvPr>
          <p:cNvSpPr/>
          <p:nvPr/>
        </p:nvSpPr>
        <p:spPr>
          <a:xfrm>
            <a:off x="3704034" y="3146565"/>
            <a:ext cx="648000" cy="1727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3" name="Table 9">
            <a:extLst>
              <a:ext uri="{FF2B5EF4-FFF2-40B4-BE49-F238E27FC236}">
                <a16:creationId xmlns:a16="http://schemas.microsoft.com/office/drawing/2014/main" id="{591FA873-25A3-4550-8C00-317D15573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40636"/>
              </p:ext>
            </p:extLst>
          </p:nvPr>
        </p:nvGraphicFramePr>
        <p:xfrm>
          <a:off x="4672451" y="2783985"/>
          <a:ext cx="396000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381155243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393424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Which team scored the most goals?</a:t>
                      </a:r>
                    </a:p>
                    <a:p>
                      <a:pPr marL="0" indent="0">
                        <a:buNone/>
                      </a:pPr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4129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more goals did Team A score than Team D?</a:t>
                      </a:r>
                    </a:p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7808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goals did Teams C and E score altogether?</a:t>
                      </a:r>
                    </a:p>
                    <a:p>
                      <a:pPr algn="l"/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788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goals were scored in total?</a:t>
                      </a:r>
                      <a:endParaRPr lang="en-US" sz="1600" dirty="0"/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541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091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2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this bar chart to answer the questions about 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the number of goals scored in a tournament.</a:t>
            </a: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algn="ctr"/>
            <a:endParaRPr lang="en-GB" sz="24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10F34E-E4EC-4F1E-9282-197FB1B75992}"/>
              </a:ext>
            </a:extLst>
          </p:cNvPr>
          <p:cNvSpPr txBox="1"/>
          <p:nvPr/>
        </p:nvSpPr>
        <p:spPr>
          <a:xfrm>
            <a:off x="4616088" y="2037726"/>
            <a:ext cx="4068000" cy="40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sz="1600" b="1" dirty="0">
              <a:latin typeface="Century Gothic" panose="020B0502020202020204" pitchFamily="34" charset="0"/>
            </a:endParaRPr>
          </a:p>
          <a:p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CEF015-0FD6-4DE4-9BB0-A479B74BD489}"/>
              </a:ext>
            </a:extLst>
          </p:cNvPr>
          <p:cNvSpPr/>
          <p:nvPr/>
        </p:nvSpPr>
        <p:spPr>
          <a:xfrm>
            <a:off x="400049" y="2037727"/>
            <a:ext cx="4068000" cy="4058273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D79D33B-03EF-4CFD-83AE-2F283B2FB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291917"/>
              </p:ext>
            </p:extLst>
          </p:nvPr>
        </p:nvGraphicFramePr>
        <p:xfrm>
          <a:off x="689192" y="2864099"/>
          <a:ext cx="3731239" cy="23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177">
                  <a:extLst>
                    <a:ext uri="{9D8B030D-6E8A-4147-A177-3AD203B41FA5}">
                      <a16:colId xmlns:a16="http://schemas.microsoft.com/office/drawing/2014/main" val="2134479284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72238998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355242736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184431367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347116832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5804731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6958097"/>
                    </a:ext>
                  </a:extLst>
                </a:gridCol>
                <a:gridCol w="70177">
                  <a:extLst>
                    <a:ext uri="{9D8B030D-6E8A-4147-A177-3AD203B41FA5}">
                      <a16:colId xmlns:a16="http://schemas.microsoft.com/office/drawing/2014/main" val="411560902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solidFill>
                          <a:srgbClr val="FF99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5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B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Team 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D01F414-C8C6-4B18-B154-3250A9745FB0}"/>
              </a:ext>
            </a:extLst>
          </p:cNvPr>
          <p:cNvGraphicFramePr>
            <a:graphicFrameLocks noGrp="1"/>
          </p:cNvGraphicFramePr>
          <p:nvPr/>
        </p:nvGraphicFramePr>
        <p:xfrm>
          <a:off x="419176" y="2760342"/>
          <a:ext cx="252000" cy="23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7062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6925B341-3F2A-426B-9BF9-35F66E794875}"/>
              </a:ext>
            </a:extLst>
          </p:cNvPr>
          <p:cNvSpPr/>
          <p:nvPr/>
        </p:nvSpPr>
        <p:spPr>
          <a:xfrm>
            <a:off x="830847" y="3434568"/>
            <a:ext cx="648000" cy="1440000"/>
          </a:xfrm>
          <a:prstGeom prst="rect">
            <a:avLst/>
          </a:prstGeom>
          <a:solidFill>
            <a:srgbClr val="4472C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DEB49D-E304-4A50-83AB-B906F1471D49}"/>
              </a:ext>
            </a:extLst>
          </p:cNvPr>
          <p:cNvSpPr/>
          <p:nvPr/>
        </p:nvSpPr>
        <p:spPr>
          <a:xfrm>
            <a:off x="1550931" y="4586564"/>
            <a:ext cx="648000" cy="28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DEC825-1F23-4112-9A39-D350D492C98B}"/>
              </a:ext>
            </a:extLst>
          </p:cNvPr>
          <p:cNvSpPr/>
          <p:nvPr/>
        </p:nvSpPr>
        <p:spPr>
          <a:xfrm>
            <a:off x="2986334" y="4298564"/>
            <a:ext cx="648000" cy="57600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E61B38-4F69-4D0A-A42B-39C85376289E}"/>
              </a:ext>
            </a:extLst>
          </p:cNvPr>
          <p:cNvSpPr/>
          <p:nvPr/>
        </p:nvSpPr>
        <p:spPr>
          <a:xfrm>
            <a:off x="2266253" y="4010564"/>
            <a:ext cx="648000" cy="864000"/>
          </a:xfrm>
          <a:prstGeom prst="rect">
            <a:avLst/>
          </a:prstGeom>
          <a:solidFill>
            <a:srgbClr val="5482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2580D56-065A-46BD-988F-CE48BF82C0BE}"/>
              </a:ext>
            </a:extLst>
          </p:cNvPr>
          <p:cNvSpPr/>
          <p:nvPr/>
        </p:nvSpPr>
        <p:spPr>
          <a:xfrm>
            <a:off x="3704034" y="3146565"/>
            <a:ext cx="648000" cy="1727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3" name="Table 9">
            <a:extLst>
              <a:ext uri="{FF2B5EF4-FFF2-40B4-BE49-F238E27FC236}">
                <a16:creationId xmlns:a16="http://schemas.microsoft.com/office/drawing/2014/main" id="{591FA873-25A3-4550-8C00-317D15573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80955"/>
              </p:ext>
            </p:extLst>
          </p:nvPr>
        </p:nvGraphicFramePr>
        <p:xfrm>
          <a:off x="4672451" y="2783985"/>
          <a:ext cx="3960000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381155243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393424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Which team scored the most goals?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Team E</a:t>
                      </a: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4129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more goals did Team A score than Team D?</a:t>
                      </a:r>
                    </a:p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7808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goals did Teams C and E score altogether?</a:t>
                      </a:r>
                    </a:p>
                    <a:p>
                      <a:pPr algn="l"/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788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How many goals were scored in total?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85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541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053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3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Create a bar chart on paper/in your book using this tally chart.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a </a:t>
            </a:r>
            <a:r>
              <a:rPr lang="en-GB" sz="2000" b="1" u="sng" dirty="0">
                <a:solidFill>
                  <a:schemeClr val="tx1"/>
                </a:solidFill>
                <a:latin typeface="Century Gothic" panose="020B0502020202020204" pitchFamily="34" charset="0"/>
              </a:rPr>
              <a:t>scale of 5 </a:t>
            </a: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and add in the labels.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22B657C-5A12-4E2D-91BF-0CC32FF5F0C2}"/>
              </a:ext>
            </a:extLst>
          </p:cNvPr>
          <p:cNvSpPr/>
          <p:nvPr/>
        </p:nvSpPr>
        <p:spPr>
          <a:xfrm>
            <a:off x="4701107" y="1619250"/>
            <a:ext cx="3810482" cy="438150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52B4C0B-06FB-41C7-9B70-FD4D60591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823434"/>
              </p:ext>
            </p:extLst>
          </p:nvPr>
        </p:nvGraphicFramePr>
        <p:xfrm>
          <a:off x="5073455" y="1973076"/>
          <a:ext cx="3191056" cy="3451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00">
                  <a:extLst>
                    <a:ext uri="{9D8B030D-6E8A-4147-A177-3AD203B41FA5}">
                      <a16:colId xmlns:a16="http://schemas.microsoft.com/office/drawing/2014/main" val="2518481984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1800539825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1100021898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2501181903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3244750245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4283775750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1127285074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1133605429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4264757769"/>
                    </a:ext>
                  </a:extLst>
                </a:gridCol>
              </a:tblGrid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167573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28721">
                <a:tc rowSpan="2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1095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33007"/>
                  </a:ext>
                </a:extLst>
              </a:tr>
              <a:tr h="383508"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89" name="Table 88">
            <a:extLst>
              <a:ext uri="{FF2B5EF4-FFF2-40B4-BE49-F238E27FC236}">
                <a16:creationId xmlns:a16="http://schemas.microsoft.com/office/drawing/2014/main" id="{2767B1EA-2090-44F0-958A-06F4D9AC8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312251"/>
              </p:ext>
            </p:extLst>
          </p:nvPr>
        </p:nvGraphicFramePr>
        <p:xfrm>
          <a:off x="977115" y="2928938"/>
          <a:ext cx="3580652" cy="17819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8945">
                  <a:extLst>
                    <a:ext uri="{9D8B030D-6E8A-4147-A177-3AD203B41FA5}">
                      <a16:colId xmlns:a16="http://schemas.microsoft.com/office/drawing/2014/main" val="3816114136"/>
                    </a:ext>
                  </a:extLst>
                </a:gridCol>
                <a:gridCol w="2361707">
                  <a:extLst>
                    <a:ext uri="{9D8B030D-6E8A-4147-A177-3AD203B41FA5}">
                      <a16:colId xmlns:a16="http://schemas.microsoft.com/office/drawing/2014/main" val="3489683818"/>
                    </a:ext>
                  </a:extLst>
                </a:gridCol>
              </a:tblGrid>
              <a:tr h="46471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Favourite Dinosaur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Number of Children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712331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T-Rex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00696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Triceratops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974407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Raptor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261503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Diplodocus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86769"/>
                  </a:ext>
                </a:extLst>
              </a:tr>
            </a:tbl>
          </a:graphicData>
        </a:graphic>
      </p:graphicFrame>
      <p:grpSp>
        <p:nvGrpSpPr>
          <p:cNvPr id="90" name="Group 89">
            <a:extLst>
              <a:ext uri="{FF2B5EF4-FFF2-40B4-BE49-F238E27FC236}">
                <a16:creationId xmlns:a16="http://schemas.microsoft.com/office/drawing/2014/main" id="{C86C875E-4B81-4E13-8B9E-47EF161DF693}"/>
              </a:ext>
            </a:extLst>
          </p:cNvPr>
          <p:cNvGrpSpPr/>
          <p:nvPr/>
        </p:nvGrpSpPr>
        <p:grpSpPr>
          <a:xfrm>
            <a:off x="2294063" y="3467771"/>
            <a:ext cx="742860" cy="1190911"/>
            <a:chOff x="1980551" y="3023191"/>
            <a:chExt cx="702062" cy="945142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F61BD09-1028-4F8B-8A52-58DF1A724381}"/>
                </a:ext>
              </a:extLst>
            </p:cNvPr>
            <p:cNvGrpSpPr/>
            <p:nvPr/>
          </p:nvGrpSpPr>
          <p:grpSpPr>
            <a:xfrm>
              <a:off x="1980551" y="3023191"/>
              <a:ext cx="139288" cy="151675"/>
              <a:chOff x="1483360" y="1524000"/>
              <a:chExt cx="298574" cy="325120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18BC0782-2119-4451-9898-4CBB5463095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EB6347A9-33CE-4E18-BEA4-CF92C25F799B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63912179-066F-47C4-BECC-392357023FC0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A20F40C-189C-44D4-AF8D-C6DE82AE8CE7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8AB0F4AA-5042-4ABC-B126-0BD1834107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5F436A3-6331-400F-999A-BB376ED185B0}"/>
                </a:ext>
              </a:extLst>
            </p:cNvPr>
            <p:cNvGrpSpPr/>
            <p:nvPr/>
          </p:nvGrpSpPr>
          <p:grpSpPr>
            <a:xfrm>
              <a:off x="1980551" y="3288430"/>
              <a:ext cx="139288" cy="151675"/>
              <a:chOff x="1483360" y="1524000"/>
              <a:chExt cx="298574" cy="325120"/>
            </a:xfrm>
          </p:grpSpPr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74C663D-134B-4EA6-957D-E0C6C21BEF77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5B6C7972-5EE0-4C32-98B8-114E09AAF5F7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29DBB6D3-7B84-43D3-B7FE-6467EF121C4F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3B971C4A-3813-4BDE-ADA5-87B481E17ED1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789B8459-39FD-45CF-8656-EA2BC1DFBF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30549E0-A0AD-46B2-964C-D6DBBBBC1A05}"/>
                </a:ext>
              </a:extLst>
            </p:cNvPr>
            <p:cNvGrpSpPr/>
            <p:nvPr/>
          </p:nvGrpSpPr>
          <p:grpSpPr>
            <a:xfrm>
              <a:off x="1980551" y="3558597"/>
              <a:ext cx="139288" cy="151675"/>
              <a:chOff x="1483360" y="1524000"/>
              <a:chExt cx="298574" cy="325120"/>
            </a:xfrm>
          </p:grpSpPr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BD274DDC-1BE3-4A88-A699-61C4A1C17C2A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C055804B-0BBC-493E-AE24-0DC0CF572132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9B011F4-B7B2-467A-9CB0-6911B75F315D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CD4EBC2-9ABB-4036-83E9-BA86507DF3AB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09CFB270-9D52-4EA6-AF7D-B96D707EAB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2EA5DD5-AE2A-4AA7-87F8-FB78F1BE40C4}"/>
                </a:ext>
              </a:extLst>
            </p:cNvPr>
            <p:cNvGrpSpPr/>
            <p:nvPr/>
          </p:nvGrpSpPr>
          <p:grpSpPr>
            <a:xfrm>
              <a:off x="2266059" y="3288430"/>
              <a:ext cx="139288" cy="151675"/>
              <a:chOff x="1483360" y="1524000"/>
              <a:chExt cx="298574" cy="325120"/>
            </a:xfrm>
          </p:grpSpPr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EDAD09C-3D03-4B9A-A3CB-2C1C51796566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32DEF4D-AA97-4204-A2BD-5D5DCA134961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83196EA0-38F1-4D37-BCDE-D8B5DB1F1A91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0CABF711-8EBA-4182-AB47-428BD5FEB6A9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04DEBDC7-3F4D-45BA-9DF2-EA40F20D5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237B57BD-C58D-4AC5-800B-6D00B063E35C}"/>
                </a:ext>
              </a:extLst>
            </p:cNvPr>
            <p:cNvGrpSpPr/>
            <p:nvPr/>
          </p:nvGrpSpPr>
          <p:grpSpPr>
            <a:xfrm>
              <a:off x="2266059" y="3558597"/>
              <a:ext cx="139288" cy="151675"/>
              <a:chOff x="1483360" y="1524000"/>
              <a:chExt cx="298574" cy="325120"/>
            </a:xfrm>
          </p:grpSpPr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114D3F5B-FA92-4959-8D1E-FCC17BD39320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2274111F-9593-4070-98B5-4BD5E1ADB0D3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3A748549-1C73-4F6E-82E9-2E8C144E9A41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354EB955-CA09-48B9-9AA4-5FCA4B19F690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F24C9A-CD1E-4CCD-9614-B271AE75EB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7D55776-116B-49E1-8519-1053DA035A82}"/>
                </a:ext>
              </a:extLst>
            </p:cNvPr>
            <p:cNvGrpSpPr/>
            <p:nvPr/>
          </p:nvGrpSpPr>
          <p:grpSpPr>
            <a:xfrm>
              <a:off x="2263163" y="3813932"/>
              <a:ext cx="139288" cy="151675"/>
              <a:chOff x="1483360" y="1524000"/>
              <a:chExt cx="298574" cy="325120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D5C2D362-CFD5-4ED5-94FE-004A6DCC75C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4DB4EB5D-620D-40A5-A904-ACA9E7ACC7ED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C56B5261-96F2-4CB9-ADB2-84E3CD74F3BA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B5D958B7-ECB8-4CF3-9AE3-FB064B77D7F6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89B0E616-6AE6-447D-A937-4F0A389C21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EE50FF44-70D5-47FB-95EA-FACCF59A15A9}"/>
                </a:ext>
              </a:extLst>
            </p:cNvPr>
            <p:cNvGrpSpPr/>
            <p:nvPr/>
          </p:nvGrpSpPr>
          <p:grpSpPr>
            <a:xfrm>
              <a:off x="1980551" y="3816658"/>
              <a:ext cx="139288" cy="151675"/>
              <a:chOff x="1483360" y="1524000"/>
              <a:chExt cx="298574" cy="325120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FE3FA1FE-8895-43CA-B41B-80CDCEFFF21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399FC4FD-7491-4AA6-B190-3943280CB411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DD56C573-55F3-4C9D-B50A-E7F6CDDB4715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1D4D788-886D-4F7F-855B-363BD50913E6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245AA622-2FE5-414F-9141-F20FC6DB7C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BF70839-F760-4194-B917-3A59A743B1DB}"/>
                </a:ext>
              </a:extLst>
            </p:cNvPr>
            <p:cNvGrpSpPr/>
            <p:nvPr/>
          </p:nvGrpSpPr>
          <p:grpSpPr>
            <a:xfrm>
              <a:off x="2543325" y="3813932"/>
              <a:ext cx="139288" cy="151675"/>
              <a:chOff x="1483360" y="1524000"/>
              <a:chExt cx="298574" cy="325120"/>
            </a:xfrm>
          </p:grpSpPr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FF30937D-BAC4-43A2-BC0E-C04A3D2310D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41011081-631F-4FD9-8D77-98CDF85B759C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A128ED53-1480-4183-9E41-324F83BFF7B5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75A75730-6100-41DA-A071-D856A2FD2713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9B5D99C-2086-455E-B722-024C675916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96498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high confidence">
            <a:extLst>
              <a:ext uri="{FF2B5EF4-FFF2-40B4-BE49-F238E27FC236}">
                <a16:creationId xmlns:a16="http://schemas.microsoft.com/office/drawing/2014/main" id="{AF62330C-AB9B-43BE-82E4-98A7F5B9D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" y="6454317"/>
            <a:ext cx="1174025" cy="27890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3</a:t>
            </a:r>
          </a:p>
          <a:p>
            <a:pPr lvl="0" algn="ctr"/>
            <a:endParaRPr lang="en-GB" sz="2000" b="1" u="sng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Create a bar chart using this tally chart.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Use a scale of 5 and add in the labels.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B632E459-9B27-4467-B89C-78410207B713}"/>
              </a:ext>
            </a:extLst>
          </p:cNvPr>
          <p:cNvSpPr txBox="1"/>
          <p:nvPr/>
        </p:nvSpPr>
        <p:spPr>
          <a:xfrm>
            <a:off x="27814" y="6688627"/>
            <a:ext cx="123133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500" b="1" dirty="0">
                <a:latin typeface="Century Gothic" panose="020B0502020202020204" pitchFamily="34" charset="0"/>
              </a:rPr>
              <a:t>© Classroom Secrets Limited 2019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22B657C-5A12-4E2D-91BF-0CC32FF5F0C2}"/>
              </a:ext>
            </a:extLst>
          </p:cNvPr>
          <p:cNvSpPr/>
          <p:nvPr/>
        </p:nvSpPr>
        <p:spPr>
          <a:xfrm>
            <a:off x="4701107" y="1619250"/>
            <a:ext cx="3810482" cy="438150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52B4C0B-06FB-41C7-9B70-FD4D60591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328222"/>
              </p:ext>
            </p:extLst>
          </p:nvPr>
        </p:nvGraphicFramePr>
        <p:xfrm>
          <a:off x="5073455" y="1973076"/>
          <a:ext cx="3191056" cy="3451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00">
                  <a:extLst>
                    <a:ext uri="{9D8B030D-6E8A-4147-A177-3AD203B41FA5}">
                      <a16:colId xmlns:a16="http://schemas.microsoft.com/office/drawing/2014/main" val="2518481984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228897420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1800539825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1100021898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3575605710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2501181903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3244750245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647548918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4283775750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1127285074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29784472"/>
                    </a:ext>
                  </a:extLst>
                </a:gridCol>
                <a:gridCol w="533606">
                  <a:extLst>
                    <a:ext uri="{9D8B030D-6E8A-4147-A177-3AD203B41FA5}">
                      <a16:colId xmlns:a16="http://schemas.microsoft.com/office/drawing/2014/main" val="1133605429"/>
                    </a:ext>
                  </a:extLst>
                </a:gridCol>
                <a:gridCol w="118579">
                  <a:extLst>
                    <a:ext uri="{9D8B030D-6E8A-4147-A177-3AD203B41FA5}">
                      <a16:colId xmlns:a16="http://schemas.microsoft.com/office/drawing/2014/main" val="4264757769"/>
                    </a:ext>
                  </a:extLst>
                </a:gridCol>
              </a:tblGrid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167573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438294">
                <a:tc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328721">
                <a:tc rowSpan="2">
                  <a:txBody>
                    <a:bodyPr/>
                    <a:lstStyle/>
                    <a:p>
                      <a:pPr algn="ctr"/>
                      <a:endParaRPr lang="en-GB" sz="1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  <a:tr h="1095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33007"/>
                  </a:ext>
                </a:extLst>
              </a:tr>
              <a:tr h="383508">
                <a:tc>
                  <a:txBody>
                    <a:bodyPr/>
                    <a:lstStyle/>
                    <a:p>
                      <a:pPr algn="ctr"/>
                      <a:endParaRPr lang="en-GB" sz="10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05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T-Rex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05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Triceratops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05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Raptor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05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Diplodocus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98619"/>
                  </a:ext>
                </a:extLst>
              </a:tr>
            </a:tbl>
          </a:graphicData>
        </a:graphic>
      </p:graphicFrame>
      <p:graphicFrame>
        <p:nvGraphicFramePr>
          <p:cNvPr id="89" name="Table 88">
            <a:extLst>
              <a:ext uri="{FF2B5EF4-FFF2-40B4-BE49-F238E27FC236}">
                <a16:creationId xmlns:a16="http://schemas.microsoft.com/office/drawing/2014/main" id="{2767B1EA-2090-44F0-958A-06F4D9AC8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808903"/>
              </p:ext>
            </p:extLst>
          </p:nvPr>
        </p:nvGraphicFramePr>
        <p:xfrm>
          <a:off x="977115" y="2928938"/>
          <a:ext cx="3580652" cy="17819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8945">
                  <a:extLst>
                    <a:ext uri="{9D8B030D-6E8A-4147-A177-3AD203B41FA5}">
                      <a16:colId xmlns:a16="http://schemas.microsoft.com/office/drawing/2014/main" val="3816114136"/>
                    </a:ext>
                  </a:extLst>
                </a:gridCol>
                <a:gridCol w="2361707">
                  <a:extLst>
                    <a:ext uri="{9D8B030D-6E8A-4147-A177-3AD203B41FA5}">
                      <a16:colId xmlns:a16="http://schemas.microsoft.com/office/drawing/2014/main" val="3489683818"/>
                    </a:ext>
                  </a:extLst>
                </a:gridCol>
              </a:tblGrid>
              <a:tr h="46471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Favourite Dinosaur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Number of Children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712331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T-Rex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00696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Triceratops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974407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Raptor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261503"/>
                  </a:ext>
                </a:extLst>
              </a:tr>
              <a:tr h="32932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Century Gothic" panose="020B0502020202020204" pitchFamily="34" charset="0"/>
                        </a:rPr>
                        <a:t>Diplodocus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86769"/>
                  </a:ext>
                </a:extLst>
              </a:tr>
            </a:tbl>
          </a:graphicData>
        </a:graphic>
      </p:graphicFrame>
      <p:grpSp>
        <p:nvGrpSpPr>
          <p:cNvPr id="90" name="Group 89">
            <a:extLst>
              <a:ext uri="{FF2B5EF4-FFF2-40B4-BE49-F238E27FC236}">
                <a16:creationId xmlns:a16="http://schemas.microsoft.com/office/drawing/2014/main" id="{C86C875E-4B81-4E13-8B9E-47EF161DF693}"/>
              </a:ext>
            </a:extLst>
          </p:cNvPr>
          <p:cNvGrpSpPr/>
          <p:nvPr/>
        </p:nvGrpSpPr>
        <p:grpSpPr>
          <a:xfrm>
            <a:off x="2294063" y="3467771"/>
            <a:ext cx="742860" cy="1190911"/>
            <a:chOff x="1980551" y="3023191"/>
            <a:chExt cx="702062" cy="945142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F61BD09-1028-4F8B-8A52-58DF1A724381}"/>
                </a:ext>
              </a:extLst>
            </p:cNvPr>
            <p:cNvGrpSpPr/>
            <p:nvPr/>
          </p:nvGrpSpPr>
          <p:grpSpPr>
            <a:xfrm>
              <a:off x="1980551" y="3023191"/>
              <a:ext cx="139288" cy="151675"/>
              <a:chOff x="1483360" y="1524000"/>
              <a:chExt cx="298574" cy="325120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18BC0782-2119-4451-9898-4CBB5463095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EB6347A9-33CE-4E18-BEA4-CF92C25F799B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63912179-066F-47C4-BECC-392357023FC0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A20F40C-189C-44D4-AF8D-C6DE82AE8CE7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8AB0F4AA-5042-4ABC-B126-0BD1834107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5F436A3-6331-400F-999A-BB376ED185B0}"/>
                </a:ext>
              </a:extLst>
            </p:cNvPr>
            <p:cNvGrpSpPr/>
            <p:nvPr/>
          </p:nvGrpSpPr>
          <p:grpSpPr>
            <a:xfrm>
              <a:off x="1980551" y="3288430"/>
              <a:ext cx="139288" cy="151675"/>
              <a:chOff x="1483360" y="1524000"/>
              <a:chExt cx="298574" cy="325120"/>
            </a:xfrm>
          </p:grpSpPr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74C663D-134B-4EA6-957D-E0C6C21BEF77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5B6C7972-5EE0-4C32-98B8-114E09AAF5F7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29DBB6D3-7B84-43D3-B7FE-6467EF121C4F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3B971C4A-3813-4BDE-ADA5-87B481E17ED1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789B8459-39FD-45CF-8656-EA2BC1DFBF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30549E0-A0AD-46B2-964C-D6DBBBBC1A05}"/>
                </a:ext>
              </a:extLst>
            </p:cNvPr>
            <p:cNvGrpSpPr/>
            <p:nvPr/>
          </p:nvGrpSpPr>
          <p:grpSpPr>
            <a:xfrm>
              <a:off x="1980551" y="3558597"/>
              <a:ext cx="139288" cy="151675"/>
              <a:chOff x="1483360" y="1524000"/>
              <a:chExt cx="298574" cy="325120"/>
            </a:xfrm>
          </p:grpSpPr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BD274DDC-1BE3-4A88-A699-61C4A1C17C2A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C055804B-0BBC-493E-AE24-0DC0CF572132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9B011F4-B7B2-467A-9CB0-6911B75F315D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CD4EBC2-9ABB-4036-83E9-BA86507DF3AB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09CFB270-9D52-4EA6-AF7D-B96D707EAB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2EA5DD5-AE2A-4AA7-87F8-FB78F1BE40C4}"/>
                </a:ext>
              </a:extLst>
            </p:cNvPr>
            <p:cNvGrpSpPr/>
            <p:nvPr/>
          </p:nvGrpSpPr>
          <p:grpSpPr>
            <a:xfrm>
              <a:off x="2266059" y="3288430"/>
              <a:ext cx="139288" cy="151675"/>
              <a:chOff x="1483360" y="1524000"/>
              <a:chExt cx="298574" cy="325120"/>
            </a:xfrm>
          </p:grpSpPr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EDAD09C-3D03-4B9A-A3CB-2C1C51796566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32DEF4D-AA97-4204-A2BD-5D5DCA134961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83196EA0-38F1-4D37-BCDE-D8B5DB1F1A91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0CABF711-8EBA-4182-AB47-428BD5FEB6A9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04DEBDC7-3F4D-45BA-9DF2-EA40F20D5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237B57BD-C58D-4AC5-800B-6D00B063E35C}"/>
                </a:ext>
              </a:extLst>
            </p:cNvPr>
            <p:cNvGrpSpPr/>
            <p:nvPr/>
          </p:nvGrpSpPr>
          <p:grpSpPr>
            <a:xfrm>
              <a:off x="2266059" y="3558597"/>
              <a:ext cx="139288" cy="151675"/>
              <a:chOff x="1483360" y="1524000"/>
              <a:chExt cx="298574" cy="325120"/>
            </a:xfrm>
          </p:grpSpPr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114D3F5B-FA92-4959-8D1E-FCC17BD39320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2274111F-9593-4070-98B5-4BD5E1ADB0D3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3A748549-1C73-4F6E-82E9-2E8C144E9A41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354EB955-CA09-48B9-9AA4-5FCA4B19F690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F24C9A-CD1E-4CCD-9614-B271AE75EB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7D55776-116B-49E1-8519-1053DA035A82}"/>
                </a:ext>
              </a:extLst>
            </p:cNvPr>
            <p:cNvGrpSpPr/>
            <p:nvPr/>
          </p:nvGrpSpPr>
          <p:grpSpPr>
            <a:xfrm>
              <a:off x="2263163" y="3813932"/>
              <a:ext cx="139288" cy="151675"/>
              <a:chOff x="1483360" y="1524000"/>
              <a:chExt cx="298574" cy="325120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D5C2D362-CFD5-4ED5-94FE-004A6DCC75C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4DB4EB5D-620D-40A5-A904-ACA9E7ACC7ED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C56B5261-96F2-4CB9-ADB2-84E3CD74F3BA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B5D958B7-ECB8-4CF3-9AE3-FB064B77D7F6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89B0E616-6AE6-447D-A937-4F0A389C21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EE50FF44-70D5-47FB-95EA-FACCF59A15A9}"/>
                </a:ext>
              </a:extLst>
            </p:cNvPr>
            <p:cNvGrpSpPr/>
            <p:nvPr/>
          </p:nvGrpSpPr>
          <p:grpSpPr>
            <a:xfrm>
              <a:off x="1980551" y="3816658"/>
              <a:ext cx="139288" cy="151675"/>
              <a:chOff x="1483360" y="1524000"/>
              <a:chExt cx="298574" cy="325120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FE3FA1FE-8895-43CA-B41B-80CDCEFFF21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399FC4FD-7491-4AA6-B190-3943280CB411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DD56C573-55F3-4C9D-B50A-E7F6CDDB4715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1D4D788-886D-4F7F-855B-363BD50913E6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245AA622-2FE5-414F-9141-F20FC6DB7C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BF70839-F760-4194-B917-3A59A743B1DB}"/>
                </a:ext>
              </a:extLst>
            </p:cNvPr>
            <p:cNvGrpSpPr/>
            <p:nvPr/>
          </p:nvGrpSpPr>
          <p:grpSpPr>
            <a:xfrm>
              <a:off x="2543325" y="3813932"/>
              <a:ext cx="139288" cy="151675"/>
              <a:chOff x="1483360" y="1524000"/>
              <a:chExt cx="298574" cy="325120"/>
            </a:xfrm>
          </p:grpSpPr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FF30937D-BAC4-43A2-BC0E-C04A3D2310D5}"/>
                  </a:ext>
                </a:extLst>
              </p:cNvPr>
              <p:cNvCxnSpPr/>
              <p:nvPr/>
            </p:nvCxnSpPr>
            <p:spPr>
              <a:xfrm>
                <a:off x="1483360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41011081-631F-4FD9-8D77-98CDF85B759C}"/>
                  </a:ext>
                </a:extLst>
              </p:cNvPr>
              <p:cNvCxnSpPr/>
              <p:nvPr/>
            </p:nvCxnSpPr>
            <p:spPr>
              <a:xfrm>
                <a:off x="1582884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A128ED53-1480-4183-9E41-324F83BFF7B5}"/>
                  </a:ext>
                </a:extLst>
              </p:cNvPr>
              <p:cNvCxnSpPr/>
              <p:nvPr/>
            </p:nvCxnSpPr>
            <p:spPr>
              <a:xfrm>
                <a:off x="1682408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75A75730-6100-41DA-A071-D856A2FD2713}"/>
                  </a:ext>
                </a:extLst>
              </p:cNvPr>
              <p:cNvCxnSpPr/>
              <p:nvPr/>
            </p:nvCxnSpPr>
            <p:spPr>
              <a:xfrm>
                <a:off x="1781933" y="1524000"/>
                <a:ext cx="0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9B5D99C-2086-455E-B722-024C675916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3360" y="1524000"/>
                <a:ext cx="298574" cy="32512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D56EFCBC-AC5A-40C3-9E79-5BE61BE17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261184"/>
              </p:ext>
            </p:extLst>
          </p:nvPr>
        </p:nvGraphicFramePr>
        <p:xfrm>
          <a:off x="4703075" y="1854369"/>
          <a:ext cx="352519" cy="3513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2519">
                  <a:extLst>
                    <a:ext uri="{9D8B030D-6E8A-4147-A177-3AD203B41FA5}">
                      <a16:colId xmlns:a16="http://schemas.microsoft.com/office/drawing/2014/main" val="2629864076"/>
                    </a:ext>
                  </a:extLst>
                </a:gridCol>
              </a:tblGrid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706282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9569461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1787038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7438031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573266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029623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493765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algn="r"/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8098156"/>
                  </a:ext>
                </a:extLst>
              </a:tr>
            </a:tbl>
          </a:graphicData>
        </a:graphic>
      </p:graphicFrame>
      <p:sp>
        <p:nvSpPr>
          <p:cNvPr id="61" name="Rectangle 60">
            <a:extLst>
              <a:ext uri="{FF2B5EF4-FFF2-40B4-BE49-F238E27FC236}">
                <a16:creationId xmlns:a16="http://schemas.microsoft.com/office/drawing/2014/main" id="{709FE6FA-5CF3-46F1-BD7F-EB9B2DB9C5D7}"/>
              </a:ext>
            </a:extLst>
          </p:cNvPr>
          <p:cNvSpPr/>
          <p:nvPr/>
        </p:nvSpPr>
        <p:spPr>
          <a:xfrm>
            <a:off x="5299278" y="4598687"/>
            <a:ext cx="538793" cy="4392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2E12AA2-56AD-4928-888A-8F33BE73025D}"/>
              </a:ext>
            </a:extLst>
          </p:cNvPr>
          <p:cNvSpPr/>
          <p:nvPr/>
        </p:nvSpPr>
        <p:spPr>
          <a:xfrm>
            <a:off x="6063894" y="4159487"/>
            <a:ext cx="538792" cy="8784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DE58B47-316C-4CEB-B976-6093AD473320}"/>
              </a:ext>
            </a:extLst>
          </p:cNvPr>
          <p:cNvSpPr/>
          <p:nvPr/>
        </p:nvSpPr>
        <p:spPr>
          <a:xfrm>
            <a:off x="6838448" y="4159487"/>
            <a:ext cx="538792" cy="8784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483B6C0-4E5B-43C6-BCAA-3334825D3AE0}"/>
              </a:ext>
            </a:extLst>
          </p:cNvPr>
          <p:cNvSpPr/>
          <p:nvPr/>
        </p:nvSpPr>
        <p:spPr>
          <a:xfrm>
            <a:off x="7602842" y="3720287"/>
            <a:ext cx="538792" cy="1317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983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FAF844F8D8A5418E98F34D21016ED8" ma:contentTypeVersion="19" ma:contentTypeDescription="Create a new document." ma:contentTypeScope="" ma:versionID="3d29b775ef167967bd9c847bebe9d0ad">
  <xsd:schema xmlns:xsd="http://www.w3.org/2001/XMLSchema" xmlns:xs="http://www.w3.org/2001/XMLSchema" xmlns:p="http://schemas.microsoft.com/office/2006/metadata/properties" xmlns:ns1="http://schemas.microsoft.com/sharepoint/v3" xmlns:ns2="86144f90-c7b6-48d0-aae5-f5e9e48cc3df" xmlns:ns3="0f0ae0ff-29c4-4766-b250-c1a9bee8d430" targetNamespace="http://schemas.microsoft.com/office/2006/metadata/properties" ma:root="true" ma:fieldsID="ae44e3ff1b865bfb29d0dffb97d6c4e1" ns1:_="" ns2:_="" ns3:_="">
    <xsd:import namespace="http://schemas.microsoft.com/sharepoint/v3"/>
    <xsd:import namespace="86144f90-c7b6-48d0-aae5-f5e9e48cc3df"/>
    <xsd:import namespace="0f0ae0ff-29c4-4766-b250-c1a9bee8d43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f90-c7b6-48d0-aae5-f5e9e48cc3d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KeywordTaxHTField" ma:index="13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description="" ma:hidden="true" ma:list="{22ec0cf8-456d-4606-8852-2ed8c6b517f4}" ma:internalName="TaxCatchAll" ma:showField="CatchAllData" ma:web="86144f90-c7b6-48d0-aae5-f5e9e48cc3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e0ff-29c4-4766-b250-c1a9bee8d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2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86144f90-c7b6-48d0-aae5-f5e9e48cc3df">
      <Terms xmlns="http://schemas.microsoft.com/office/infopath/2007/PartnerControls"/>
    </TaxKeywordTaxHTField>
    <_ip_UnifiedCompliancePolicyProperties xmlns="http://schemas.microsoft.com/sharepoint/v3" xsi:nil="true"/>
    <TaxCatchAll xmlns="86144f90-c7b6-48d0-aae5-f5e9e48cc3df"/>
  </documentManagement>
</p:properties>
</file>

<file path=customXml/itemProps1.xml><?xml version="1.0" encoding="utf-8"?>
<ds:datastoreItem xmlns:ds="http://schemas.openxmlformats.org/officeDocument/2006/customXml" ds:itemID="{8BE7001C-4FE1-4FF1-8D32-419BDEA7C0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296DAD-E245-4D8F-BF38-30D26BB356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6144f90-c7b6-48d0-aae5-f5e9e48cc3df"/>
    <ds:schemaRef ds:uri="0f0ae0ff-29c4-4766-b250-c1a9bee8d4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F8F11D-A449-4684-B8E0-461263A2E192}">
  <ds:schemaRefs>
    <ds:schemaRef ds:uri="http://schemas.microsoft.com/sharepoint/v3"/>
    <ds:schemaRef ds:uri="http://www.w3.org/XML/1998/namespace"/>
    <ds:schemaRef ds:uri="http://schemas.microsoft.com/office/2006/documentManagement/types"/>
    <ds:schemaRef ds:uri="http://purl.org/dc/dcmitype/"/>
    <ds:schemaRef ds:uri="0f0ae0ff-29c4-4766-b250-c1a9bee8d430"/>
    <ds:schemaRef ds:uri="http://purl.org/dc/terms/"/>
    <ds:schemaRef ds:uri="86144f90-c7b6-48d0-aae5-f5e9e48cc3df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1823</TotalTime>
  <Words>881</Words>
  <Application>Microsoft Office PowerPoint</Application>
  <PresentationFormat>On-screen Show (4:3)</PresentationFormat>
  <Paragraphs>478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SassoonCRInfantMedium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Ashleigh Sobol</dc:creator>
  <cp:lastModifiedBy>Roxanne Matoorian-Pour</cp:lastModifiedBy>
  <cp:revision>54</cp:revision>
  <dcterms:created xsi:type="dcterms:W3CDTF">2018-03-17T10:08:43Z</dcterms:created>
  <dcterms:modified xsi:type="dcterms:W3CDTF">2020-04-23T13:39:57Z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0x01010060FAF844F8D8A5418E98F34D21016ED8</vt:lpwstr>
  </property>
  <property fmtid="{D5CDD505-2E9C-101B-9397-08002B2CF9AE}" pid="3" name="TaxKeyword">
    <vt:lpwstr/>
  </property>
</Properties>
</file>