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301" r:id="rId5"/>
    <p:sldId id="415" r:id="rId6"/>
    <p:sldId id="416" r:id="rId7"/>
    <p:sldId id="417" r:id="rId8"/>
    <p:sldId id="418" r:id="rId9"/>
    <p:sldId id="419" r:id="rId10"/>
    <p:sldId id="420" r:id="rId11"/>
    <p:sldId id="421" r:id="rId12"/>
    <p:sldId id="422" r:id="rId13"/>
    <p:sldId id="423" r:id="rId14"/>
    <p:sldId id="424" r:id="rId15"/>
    <p:sldId id="425" r:id="rId16"/>
    <p:sldId id="426" r:id="rId17"/>
    <p:sldId id="427" r:id="rId18"/>
    <p:sldId id="428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F9891E-2A66-4108-B913-C24F375DBE34}" v="393" dt="2020-01-30T14:25:07.129"/>
    <p1510:client id="{BA50D1C2-9561-4F82-9E4F-8FAE8ECA710A}" v="5" dt="2020-01-31T08:24:07.597"/>
    <p1510:client id="{DC78A2F0-33B4-4A17-A876-F6F0E1D103A7}" v="56" dt="2020-01-31T08:44:17.2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1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7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681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1748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999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666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116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3138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1331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838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1063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60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5848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2411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B31300A9-E3C5-4701-8EF1-45ED088A04DD}"/>
              </a:ext>
            </a:extLst>
          </p:cNvPr>
          <p:cNvGrpSpPr/>
          <p:nvPr/>
        </p:nvGrpSpPr>
        <p:grpSpPr>
          <a:xfrm>
            <a:off x="27814" y="6454317"/>
            <a:ext cx="1231337" cy="403587"/>
            <a:chOff x="36360" y="6454317"/>
            <a:chExt cx="1231337" cy="403587"/>
          </a:xfrm>
        </p:grpSpPr>
        <p:sp>
          <p:nvSpPr>
            <p:cNvPr id="17" name="TextBox 8">
              <a:extLst>
                <a:ext uri="{FF2B5EF4-FFF2-40B4-BE49-F238E27FC236}">
                  <a16:creationId xmlns:a16="http://schemas.microsoft.com/office/drawing/2014/main" id="{0F18B4CD-798D-4EA5-92CF-7A4BB6DD9812}"/>
                </a:ext>
              </a:extLst>
            </p:cNvPr>
            <p:cNvSpPr txBox="1"/>
            <p:nvPr/>
          </p:nvSpPr>
          <p:spPr>
            <a:xfrm>
              <a:off x="36360" y="6688627"/>
              <a:ext cx="1231337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r>
                <a:rPr lang="en-GB" altLang="en-US" sz="500" b="1" dirty="0">
                  <a:latin typeface="Century Gothic" panose="020B0502020202020204" pitchFamily="34" charset="0"/>
                </a:rPr>
                <a:t>© Classroom Secrets Limited 2019</a:t>
              </a:r>
            </a:p>
          </p:txBody>
        </p:sp>
        <p:pic>
          <p:nvPicPr>
            <p:cNvPr id="18" name="Picture 17" descr="A close up of a sign&#10;&#10;Description generated with high confidence">
              <a:extLst>
                <a:ext uri="{FF2B5EF4-FFF2-40B4-BE49-F238E27FC236}">
                  <a16:creationId xmlns:a16="http://schemas.microsoft.com/office/drawing/2014/main" id="{AF62330C-AB9B-43BE-82E4-98A7F5B9D6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685" y="6454317"/>
              <a:ext cx="1174025" cy="278902"/>
            </a:xfrm>
            <a:prstGeom prst="rect">
              <a:avLst/>
            </a:prstGeom>
          </p:spPr>
        </p:pic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5252A847-DE45-4FA3-A1F8-EEBEB845FF8E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r>
              <a:rPr lang="en-GB" sz="1600" b="1" u="sng" dirty="0">
                <a:solidFill>
                  <a:srgbClr val="E7E6E6">
                    <a:lumMod val="50000"/>
                  </a:srgbClr>
                </a:solidFill>
                <a:latin typeface="Century Gothic" panose="020B0502020202020204" pitchFamily="34" charset="0"/>
              </a:rPr>
              <a:t>Year 3 – Spring Block 3 – Statistics</a:t>
            </a:r>
            <a:b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</a:br>
            <a:endParaRPr lang="en-GB" sz="1600" b="1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4000" b="1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4000" b="1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4000" b="1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/>
            <a:r>
              <a:rPr lang="en-GB" sz="48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Step 1: Pictograms</a:t>
            </a:r>
          </a:p>
          <a:p>
            <a:pPr lvl="0" fontAlgn="base">
              <a:defRPr/>
            </a:pPr>
            <a:endParaRPr lang="en-GB" sz="1400" dirty="0">
              <a:solidFill>
                <a:prstClr val="black"/>
              </a:solidFill>
              <a:latin typeface="SassoonCRInfantMedium" panose="020006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9005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84B107DC-B90C-4A45-B422-BA8DE29C2552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D201D11-F651-4D62-A1D8-9ACF3AF7B5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38" y="148875"/>
            <a:ext cx="8913124" cy="632210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5FFC88F8-DE65-44D7-A21B-CA72BF6CA64D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Reasoning 1</a:t>
            </a:r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Zac has created this pictogram. </a:t>
            </a: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He thinks only 15 more apple pies were sold than cherry pies. True or false? Convince me. </a:t>
            </a:r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r>
              <a:rPr lang="en-GB" sz="2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No, Zac is incorrect because 60 apple pies were sold and 35 cherry pies were sold. 60 – 35 = 25. 25 more apple pies were sold compared to cherry pies. </a:t>
            </a:r>
            <a:endParaRPr lang="en-GB" sz="2000" b="1" u="sng" dirty="0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979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F2267ACB-233E-41BC-B01B-8F3DC45483E4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D06DD0D9-177C-47CD-8937-B241355E3D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38" y="148875"/>
            <a:ext cx="8913124" cy="6322100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1BA508C8-F099-4DC0-897F-9C4844F783DE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Problem Solving 1</a:t>
            </a:r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Anika is drawing a pictogram. She knows more children have a birthday in Winter than Spring, but fewer children have a birthday in Winter than Autumn.</a:t>
            </a: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Complete the pictogram showing one of the possibilities.</a:t>
            </a:r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623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F2267ACB-233E-41BC-B01B-8F3DC45483E4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17EE9E8A-8EB3-4CCA-A4C2-E5FF32578E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38" y="148875"/>
            <a:ext cx="8913124" cy="632210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0594A549-D51D-4398-9E69-A0FC165BB529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Problem Solving 1</a:t>
            </a:r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Anika is drawing a pictogram. She knows more children have a birthday in Winter than Spring, but fewer children have a birthday in Winter than Autumn.</a:t>
            </a: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Complete the pictogram showing one of the possibilities.</a:t>
            </a:r>
            <a:endParaRPr lang="en-GB" sz="2400" b="1" u="sng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endParaRPr lang="en-GB" sz="2400" b="1" u="sng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r>
              <a:rPr lang="en-GB" sz="2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Various answers, for example: See table.</a:t>
            </a:r>
          </a:p>
        </p:txBody>
      </p:sp>
    </p:spTree>
    <p:extLst>
      <p:ext uri="{BB962C8B-B14F-4D97-AF65-F5344CB8AC3E}">
        <p14:creationId xmlns:p14="http://schemas.microsoft.com/office/powerpoint/2010/main" val="23902217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F2267ACB-233E-41BC-B01B-8F3DC45483E4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A3046DC4-F712-41FD-AAEF-5F7555061D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38" y="148875"/>
            <a:ext cx="8913124" cy="63221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80B9BABC-28D1-4D0D-AD79-7C94A30619AB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Reasoning 2</a:t>
            </a:r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Archie draws a pictogram to show KS2’s favourite time of the day. </a:t>
            </a: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Is he correct? Explain your answer.</a:t>
            </a:r>
          </a:p>
        </p:txBody>
      </p:sp>
      <p:sp>
        <p:nvSpPr>
          <p:cNvPr id="38" name="Speech Bubble: Rectangle with Corners Rounded 37">
            <a:extLst>
              <a:ext uri="{FF2B5EF4-FFF2-40B4-BE49-F238E27FC236}">
                <a16:creationId xmlns:a16="http://schemas.microsoft.com/office/drawing/2014/main" id="{0D9C22AC-70AF-4515-975E-BA87EC1E3141}"/>
              </a:ext>
            </a:extLst>
          </p:cNvPr>
          <p:cNvSpPr/>
          <p:nvPr/>
        </p:nvSpPr>
        <p:spPr>
          <a:xfrm flipH="1">
            <a:off x="2104969" y="4319295"/>
            <a:ext cx="3647326" cy="743650"/>
          </a:xfrm>
          <a:prstGeom prst="wedgeRoundRectCallout">
            <a:avLst>
              <a:gd name="adj1" fmla="val -56411"/>
              <a:gd name="adj2" fmla="val 8875"/>
              <a:gd name="adj3" fmla="val 16667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Twice as many children like dinner time than story time. </a:t>
            </a:r>
          </a:p>
        </p:txBody>
      </p:sp>
    </p:spTree>
    <p:extLst>
      <p:ext uri="{BB962C8B-B14F-4D97-AF65-F5344CB8AC3E}">
        <p14:creationId xmlns:p14="http://schemas.microsoft.com/office/powerpoint/2010/main" val="2970381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F2267ACB-233E-41BC-B01B-8F3DC45483E4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A3046DC4-F712-41FD-AAEF-5F7555061D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38" y="148875"/>
            <a:ext cx="8913124" cy="63221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80B9BABC-28D1-4D0D-AD79-7C94A30619AB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Reasoning 2</a:t>
            </a:r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Archie draws a pictogram to show KS2’s favourite time of the day. </a:t>
            </a: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Is he correct? Explain your answer.</a:t>
            </a:r>
          </a:p>
          <a:p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No, Archie is incorrect because… </a:t>
            </a: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38" name="Speech Bubble: Rectangle with Corners Rounded 37">
            <a:extLst>
              <a:ext uri="{FF2B5EF4-FFF2-40B4-BE49-F238E27FC236}">
                <a16:creationId xmlns:a16="http://schemas.microsoft.com/office/drawing/2014/main" id="{0D9C22AC-70AF-4515-975E-BA87EC1E3141}"/>
              </a:ext>
            </a:extLst>
          </p:cNvPr>
          <p:cNvSpPr/>
          <p:nvPr/>
        </p:nvSpPr>
        <p:spPr>
          <a:xfrm flipH="1">
            <a:off x="2104969" y="4319295"/>
            <a:ext cx="3647326" cy="743650"/>
          </a:xfrm>
          <a:prstGeom prst="wedgeRoundRectCallout">
            <a:avLst>
              <a:gd name="adj1" fmla="val -56411"/>
              <a:gd name="adj2" fmla="val 8875"/>
              <a:gd name="adj3" fmla="val 16667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Twice as many children like dinner time than story time. </a:t>
            </a:r>
          </a:p>
        </p:txBody>
      </p:sp>
    </p:spTree>
    <p:extLst>
      <p:ext uri="{BB962C8B-B14F-4D97-AF65-F5344CB8AC3E}">
        <p14:creationId xmlns:p14="http://schemas.microsoft.com/office/powerpoint/2010/main" val="21731742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F2267ACB-233E-41BC-B01B-8F3DC45483E4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A3046DC4-F712-41FD-AAEF-5F7555061D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38" y="148875"/>
            <a:ext cx="8913124" cy="63221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80B9BABC-28D1-4D0D-AD79-7C94A30619AB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Reasoning 2</a:t>
            </a:r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Archie draws a pictogram to show KS2’s favourite time of the day. </a:t>
            </a: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Is he correct? Explain your answer.</a:t>
            </a:r>
          </a:p>
          <a:p>
            <a:r>
              <a:rPr lang="en-GB" sz="2000" b="1" dirty="0">
                <a:solidFill>
                  <a:srgbClr val="FF0000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No, Archie is incorrect because 36 children voted story time and 60 children voted dinner time. That is a difference of 24. </a:t>
            </a: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38" name="Speech Bubble: Rectangle with Corners Rounded 37">
            <a:extLst>
              <a:ext uri="{FF2B5EF4-FFF2-40B4-BE49-F238E27FC236}">
                <a16:creationId xmlns:a16="http://schemas.microsoft.com/office/drawing/2014/main" id="{0D9C22AC-70AF-4515-975E-BA87EC1E3141}"/>
              </a:ext>
            </a:extLst>
          </p:cNvPr>
          <p:cNvSpPr/>
          <p:nvPr/>
        </p:nvSpPr>
        <p:spPr>
          <a:xfrm flipH="1">
            <a:off x="2104969" y="4319295"/>
            <a:ext cx="3647326" cy="743650"/>
          </a:xfrm>
          <a:prstGeom prst="wedgeRoundRectCallout">
            <a:avLst>
              <a:gd name="adj1" fmla="val -56411"/>
              <a:gd name="adj2" fmla="val 8875"/>
              <a:gd name="adj3" fmla="val 16667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Twice as many children like dinner time than story time. </a:t>
            </a:r>
          </a:p>
        </p:txBody>
      </p:sp>
    </p:spTree>
    <p:extLst>
      <p:ext uri="{BB962C8B-B14F-4D97-AF65-F5344CB8AC3E}">
        <p14:creationId xmlns:p14="http://schemas.microsoft.com/office/powerpoint/2010/main" val="3303087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9C98043F-F327-469C-AFFD-8AE7F5773C62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pic>
        <p:nvPicPr>
          <p:cNvPr id="125" name="Picture 124">
            <a:extLst>
              <a:ext uri="{FF2B5EF4-FFF2-40B4-BE49-F238E27FC236}">
                <a16:creationId xmlns:a16="http://schemas.microsoft.com/office/drawing/2014/main" id="{E3FBA02F-CDA9-4E20-8CB4-710459FDC1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38" y="148875"/>
            <a:ext cx="8913124" cy="6322100"/>
          </a:xfrm>
          <a:prstGeom prst="rect">
            <a:avLst/>
          </a:prstGeom>
        </p:spPr>
      </p:pic>
      <p:sp>
        <p:nvSpPr>
          <p:cNvPr id="126" name="Rectangle 125">
            <a:extLst>
              <a:ext uri="{FF2B5EF4-FFF2-40B4-BE49-F238E27FC236}">
                <a16:creationId xmlns:a16="http://schemas.microsoft.com/office/drawing/2014/main" id="{45B4013F-4FED-437C-9600-1BDFCE247A1F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Introduction</a:t>
            </a:r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Jack has used this tally chart to draw the pictogram.</a:t>
            </a: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Has he interpreted the tally chart correctly? What errors can you find?</a:t>
            </a:r>
          </a:p>
          <a:p>
            <a:endParaRPr lang="en-GB" sz="2400" b="1" dirty="0">
              <a:latin typeface="Century Gothic" panose="020B0502020202020204" pitchFamily="34" charset="0"/>
            </a:endParaRPr>
          </a:p>
          <a:p>
            <a:endParaRPr lang="en-GB" sz="2400" b="1" dirty="0">
              <a:latin typeface="Century Gothic" panose="020B0502020202020204" pitchFamily="34" charset="0"/>
            </a:endParaRPr>
          </a:p>
          <a:p>
            <a:endParaRPr lang="en-GB" sz="2400" b="1" dirty="0"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27" name="Table 126">
            <a:extLst>
              <a:ext uri="{FF2B5EF4-FFF2-40B4-BE49-F238E27FC236}">
                <a16:creationId xmlns:a16="http://schemas.microsoft.com/office/drawing/2014/main" id="{C5FA2AA0-DACD-4DE6-8FD6-CA07A38604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355753"/>
              </p:ext>
            </p:extLst>
          </p:nvPr>
        </p:nvGraphicFramePr>
        <p:xfrm>
          <a:off x="409575" y="1304288"/>
          <a:ext cx="3608132" cy="28816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8052">
                  <a:extLst>
                    <a:ext uri="{9D8B030D-6E8A-4147-A177-3AD203B41FA5}">
                      <a16:colId xmlns:a16="http://schemas.microsoft.com/office/drawing/2014/main" val="3816114136"/>
                    </a:ext>
                  </a:extLst>
                </a:gridCol>
                <a:gridCol w="2200080">
                  <a:extLst>
                    <a:ext uri="{9D8B030D-6E8A-4147-A177-3AD203B41FA5}">
                      <a16:colId xmlns:a16="http://schemas.microsoft.com/office/drawing/2014/main" val="3489683818"/>
                    </a:ext>
                  </a:extLst>
                </a:gridCol>
              </a:tblGrid>
              <a:tr h="607997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Flavour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Number of Children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712331"/>
                  </a:ext>
                </a:extLst>
              </a:tr>
              <a:tr h="568001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Vanilla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7100696"/>
                  </a:ext>
                </a:extLst>
              </a:tr>
              <a:tr h="568001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Strawberry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6974407"/>
                  </a:ext>
                </a:extLst>
              </a:tr>
              <a:tr h="568001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Lemon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4261503"/>
                  </a:ext>
                </a:extLst>
              </a:tr>
              <a:tr h="568001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Apple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686769"/>
                  </a:ext>
                </a:extLst>
              </a:tr>
            </a:tbl>
          </a:graphicData>
        </a:graphic>
      </p:graphicFrame>
      <p:grpSp>
        <p:nvGrpSpPr>
          <p:cNvPr id="128" name="Group 127">
            <a:extLst>
              <a:ext uri="{FF2B5EF4-FFF2-40B4-BE49-F238E27FC236}">
                <a16:creationId xmlns:a16="http://schemas.microsoft.com/office/drawing/2014/main" id="{B7A6921A-4982-4C7A-89AA-8B4299C00C19}"/>
              </a:ext>
            </a:extLst>
          </p:cNvPr>
          <p:cNvGrpSpPr/>
          <p:nvPr/>
        </p:nvGrpSpPr>
        <p:grpSpPr>
          <a:xfrm>
            <a:off x="1936186" y="2051117"/>
            <a:ext cx="312860" cy="360000"/>
            <a:chOff x="1998372" y="2264535"/>
            <a:chExt cx="236113" cy="356316"/>
          </a:xfrm>
        </p:grpSpPr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16DF3E87-0A65-46DA-8D3C-2F1026A1A0A3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E671969A-F659-4C07-A375-BAD25E475DA8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12B90C62-C8CC-4314-99D1-1C6D3A9BED24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A0016EBC-AFE8-4D1B-BC77-26B0003D1829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52458053-67CD-4C81-928A-BD09F1E964C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438F5CA0-9C8A-4B71-8FB7-CE00B1F06CC8}"/>
              </a:ext>
            </a:extLst>
          </p:cNvPr>
          <p:cNvGrpSpPr/>
          <p:nvPr/>
        </p:nvGrpSpPr>
        <p:grpSpPr>
          <a:xfrm>
            <a:off x="2350305" y="2051117"/>
            <a:ext cx="312860" cy="360000"/>
            <a:chOff x="1998372" y="2264535"/>
            <a:chExt cx="236113" cy="356316"/>
          </a:xfrm>
        </p:grpSpPr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B6DF2F80-9D16-428A-8385-870B625E6756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41466E0A-5C8B-476A-9805-F3680B6A2E81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DF72D839-38B8-4D64-8202-6FAA985CFDD5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E9912B3D-27FE-4DDD-8E25-DD00490A3B17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33E6B151-E572-46C6-B211-EBEE648854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80821C55-237F-4159-BCF0-C9BF58ADD490}"/>
              </a:ext>
            </a:extLst>
          </p:cNvPr>
          <p:cNvGrpSpPr/>
          <p:nvPr/>
        </p:nvGrpSpPr>
        <p:grpSpPr>
          <a:xfrm>
            <a:off x="2764424" y="2051117"/>
            <a:ext cx="312860" cy="360000"/>
            <a:chOff x="1998372" y="2264535"/>
            <a:chExt cx="236113" cy="356316"/>
          </a:xfrm>
        </p:grpSpPr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621AD089-36BE-475C-8A0F-246DE384ED4D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8821ED8A-57FA-4B22-B7FE-AE7FA44AF342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B15F2125-11F7-4452-9E68-DA597345CA12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E16437DC-C050-47CF-9A00-58C9ADCDB364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EC4D4444-D6FF-477F-AC5E-1ADD334FB0F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1ABEAC8C-51E7-42DE-A9AF-164E2656F09A}"/>
              </a:ext>
            </a:extLst>
          </p:cNvPr>
          <p:cNvGrpSpPr/>
          <p:nvPr/>
        </p:nvGrpSpPr>
        <p:grpSpPr>
          <a:xfrm>
            <a:off x="3178543" y="2051117"/>
            <a:ext cx="312860" cy="360000"/>
            <a:chOff x="1998372" y="2264535"/>
            <a:chExt cx="236113" cy="356316"/>
          </a:xfrm>
        </p:grpSpPr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C158B9E8-0EE0-4208-8FD5-588CDF010FB4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B8A9625C-384D-4FA5-8E23-38615153B798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0CF85870-5E40-4336-B8FA-0DAE776D1128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7154E034-C38E-4724-AFCE-7467F795222E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459D3357-335F-4DD1-8A5E-6A3AE98B7A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76FE575D-AD66-4AD5-8D78-E3032EA95CFC}"/>
              </a:ext>
            </a:extLst>
          </p:cNvPr>
          <p:cNvGrpSpPr/>
          <p:nvPr/>
        </p:nvGrpSpPr>
        <p:grpSpPr>
          <a:xfrm>
            <a:off x="1936186" y="2618129"/>
            <a:ext cx="312860" cy="360000"/>
            <a:chOff x="1998372" y="2264535"/>
            <a:chExt cx="236113" cy="356316"/>
          </a:xfrm>
        </p:grpSpPr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04BB76BA-7809-4B6F-AB8E-B9CE877B3545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AA8D28EB-C088-48AF-8ED6-81CF667BB5D5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>
              <a:extLst>
                <a:ext uri="{FF2B5EF4-FFF2-40B4-BE49-F238E27FC236}">
                  <a16:creationId xmlns:a16="http://schemas.microsoft.com/office/drawing/2014/main" id="{9B8494F1-B11D-49FA-A62D-84F6036DB36A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226DB891-F5A7-45A3-A52A-A0E183C8AA4F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9539CB1A-551F-4280-92B8-ACF9D22700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B299EB61-4AE8-41C2-BF5D-B400C4DDC67D}"/>
              </a:ext>
            </a:extLst>
          </p:cNvPr>
          <p:cNvGrpSpPr/>
          <p:nvPr/>
        </p:nvGrpSpPr>
        <p:grpSpPr>
          <a:xfrm>
            <a:off x="2355348" y="2618129"/>
            <a:ext cx="312860" cy="360000"/>
            <a:chOff x="1998372" y="2264535"/>
            <a:chExt cx="236113" cy="356316"/>
          </a:xfrm>
        </p:grpSpPr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D8A7258F-4298-4A16-8617-77B0DA9F235A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139D97C2-B616-4FC3-9AAC-4182639544CE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3D8FB09A-BB6A-4EBC-9FED-1B4FBB6D575A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9DB48F0C-FDE6-4E9C-B8D2-629893D1703E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5E9291EE-2AEF-4142-9340-7A60497DC6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C589461A-3005-421C-9734-23701DE0B842}"/>
              </a:ext>
            </a:extLst>
          </p:cNvPr>
          <p:cNvGrpSpPr/>
          <p:nvPr/>
        </p:nvGrpSpPr>
        <p:grpSpPr>
          <a:xfrm>
            <a:off x="1936186" y="3181376"/>
            <a:ext cx="312860" cy="360000"/>
            <a:chOff x="1998372" y="2264535"/>
            <a:chExt cx="236113" cy="356316"/>
          </a:xfrm>
        </p:grpSpPr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D3991B43-EC64-4E59-B92D-61C7E3450DC3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51C4CDE7-502F-4043-BFB4-81BC6843CBAE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098F254B-4F3B-453D-8894-67B2D829A96D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EBBE6469-1A3D-468D-9492-BA756A0ECF0C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EB85044B-77EE-4C54-B857-4E73E4A024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F6CE099D-B27C-4180-9C63-46B56EDDFD9B}"/>
              </a:ext>
            </a:extLst>
          </p:cNvPr>
          <p:cNvGrpSpPr/>
          <p:nvPr/>
        </p:nvGrpSpPr>
        <p:grpSpPr>
          <a:xfrm>
            <a:off x="1936186" y="3752876"/>
            <a:ext cx="312860" cy="360000"/>
            <a:chOff x="1998372" y="2264535"/>
            <a:chExt cx="236113" cy="356316"/>
          </a:xfrm>
        </p:grpSpPr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5E3B7E40-6A83-4955-8D88-417D59E711CE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86085306-DFC1-4466-BC42-0A61A7FA15E3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D810FEDD-14C8-46CC-8140-AAA954137427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5554E9DA-546F-486E-B990-9136D2429AB1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0C98D43A-55F6-4535-B91A-7E81E07F75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A23916F7-9592-41E4-BE93-EFACF4F2D2E4}"/>
              </a:ext>
            </a:extLst>
          </p:cNvPr>
          <p:cNvGrpSpPr/>
          <p:nvPr/>
        </p:nvGrpSpPr>
        <p:grpSpPr>
          <a:xfrm>
            <a:off x="2350305" y="3752876"/>
            <a:ext cx="312860" cy="360000"/>
            <a:chOff x="1998372" y="2264535"/>
            <a:chExt cx="236113" cy="356316"/>
          </a:xfrm>
        </p:grpSpPr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0BA4CD62-8125-4633-987C-911BF0870147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F942705D-8D53-4DD9-8FE0-ECF180065837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1E541F4C-111E-4EC3-9ABD-A7F1BF826B04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ED16B03D-4348-41DE-A192-3CAB3BA85A51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00A7BBBF-DE11-4AA9-B661-3067BAD504E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6317054F-0B1C-4A0A-BFE9-5A366629592C}"/>
              </a:ext>
            </a:extLst>
          </p:cNvPr>
          <p:cNvGrpSpPr/>
          <p:nvPr/>
        </p:nvGrpSpPr>
        <p:grpSpPr>
          <a:xfrm>
            <a:off x="2764424" y="3752876"/>
            <a:ext cx="312860" cy="360000"/>
            <a:chOff x="1998372" y="2264535"/>
            <a:chExt cx="236113" cy="356316"/>
          </a:xfrm>
        </p:grpSpPr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D05262FF-1245-4AD1-BDF1-209C73E6D95E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1EAF82D7-F4CD-4C37-A359-19CF62572487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>
              <a:extLst>
                <a:ext uri="{FF2B5EF4-FFF2-40B4-BE49-F238E27FC236}">
                  <a16:creationId xmlns:a16="http://schemas.microsoft.com/office/drawing/2014/main" id="{9A42D422-5184-43C1-B8B2-61716F7C388C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08C6E76D-016E-4860-87AC-D5A9D1E8C8D9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Connector 234">
              <a:extLst>
                <a:ext uri="{FF2B5EF4-FFF2-40B4-BE49-F238E27FC236}">
                  <a16:creationId xmlns:a16="http://schemas.microsoft.com/office/drawing/2014/main" id="{1B2BE636-3AD2-4044-B2D4-49D8AAAF92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7" name="Group 236">
            <a:extLst>
              <a:ext uri="{FF2B5EF4-FFF2-40B4-BE49-F238E27FC236}">
                <a16:creationId xmlns:a16="http://schemas.microsoft.com/office/drawing/2014/main" id="{A5CC86EE-2ED1-44AB-AE9C-22775D27ADCC}"/>
              </a:ext>
            </a:extLst>
          </p:cNvPr>
          <p:cNvGrpSpPr/>
          <p:nvPr/>
        </p:nvGrpSpPr>
        <p:grpSpPr>
          <a:xfrm>
            <a:off x="3178543" y="3752876"/>
            <a:ext cx="312860" cy="360000"/>
            <a:chOff x="1998372" y="2264535"/>
            <a:chExt cx="236113" cy="356316"/>
          </a:xfrm>
        </p:grpSpPr>
        <p:cxnSp>
          <p:nvCxnSpPr>
            <p:cNvPr id="238" name="Straight Connector 237">
              <a:extLst>
                <a:ext uri="{FF2B5EF4-FFF2-40B4-BE49-F238E27FC236}">
                  <a16:creationId xmlns:a16="http://schemas.microsoft.com/office/drawing/2014/main" id="{ECA05906-7004-4A43-96ED-FD6AA23F53F9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>
              <a:extLst>
                <a:ext uri="{FF2B5EF4-FFF2-40B4-BE49-F238E27FC236}">
                  <a16:creationId xmlns:a16="http://schemas.microsoft.com/office/drawing/2014/main" id="{983BCA99-6A6C-42EA-AF8F-01D521FC64DD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>
              <a:extLst>
                <a:ext uri="{FF2B5EF4-FFF2-40B4-BE49-F238E27FC236}">
                  <a16:creationId xmlns:a16="http://schemas.microsoft.com/office/drawing/2014/main" id="{DF2137F9-2D7A-40D8-B9C7-876A464CB345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:a16="http://schemas.microsoft.com/office/drawing/2014/main" id="{F477B827-ED97-4562-87A3-CE76358B4E00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607DF462-4078-409C-B54F-AB5F8A241B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4" name="Group 243">
            <a:extLst>
              <a:ext uri="{FF2B5EF4-FFF2-40B4-BE49-F238E27FC236}">
                <a16:creationId xmlns:a16="http://schemas.microsoft.com/office/drawing/2014/main" id="{87F82F32-B838-4CBD-B819-637C72093D8D}"/>
              </a:ext>
            </a:extLst>
          </p:cNvPr>
          <p:cNvGrpSpPr/>
          <p:nvPr/>
        </p:nvGrpSpPr>
        <p:grpSpPr>
          <a:xfrm>
            <a:off x="3592662" y="3752876"/>
            <a:ext cx="312860" cy="360000"/>
            <a:chOff x="1998372" y="2264535"/>
            <a:chExt cx="236113" cy="356316"/>
          </a:xfrm>
        </p:grpSpPr>
        <p:cxnSp>
          <p:nvCxnSpPr>
            <p:cNvPr id="245" name="Straight Connector 244">
              <a:extLst>
                <a:ext uri="{FF2B5EF4-FFF2-40B4-BE49-F238E27FC236}">
                  <a16:creationId xmlns:a16="http://schemas.microsoft.com/office/drawing/2014/main" id="{C8CFE9AF-7C16-4FB8-90AE-5C57FA53FF96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DE217907-9DF6-4247-9913-E7CE82B6ED53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515A8F3C-6D1C-4B16-AB5C-BB85CEB8FBD1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34C78FAD-0AF8-4381-913F-331E62C77D62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>
              <a:extLst>
                <a:ext uri="{FF2B5EF4-FFF2-40B4-BE49-F238E27FC236}">
                  <a16:creationId xmlns:a16="http://schemas.microsoft.com/office/drawing/2014/main" id="{EB4DDBED-7F87-4DFF-A734-87FD780D2F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48009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9C98043F-F327-469C-AFFD-8AE7F5773C62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pic>
        <p:nvPicPr>
          <p:cNvPr id="125" name="Picture 124">
            <a:extLst>
              <a:ext uri="{FF2B5EF4-FFF2-40B4-BE49-F238E27FC236}">
                <a16:creationId xmlns:a16="http://schemas.microsoft.com/office/drawing/2014/main" id="{E3FBA02F-CDA9-4E20-8CB4-710459FDC1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38" y="148875"/>
            <a:ext cx="8913124" cy="6322100"/>
          </a:xfrm>
          <a:prstGeom prst="rect">
            <a:avLst/>
          </a:prstGeom>
        </p:spPr>
      </p:pic>
      <p:sp>
        <p:nvSpPr>
          <p:cNvPr id="126" name="Rectangle 125">
            <a:extLst>
              <a:ext uri="{FF2B5EF4-FFF2-40B4-BE49-F238E27FC236}">
                <a16:creationId xmlns:a16="http://schemas.microsoft.com/office/drawing/2014/main" id="{45B4013F-4FED-437C-9600-1BDFCE247A1F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Introduction</a:t>
            </a:r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Jack has used this tally chart to draw the pictogram.</a:t>
            </a: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Has he interpreted the tally chart correctly? What errors can you find?</a:t>
            </a:r>
          </a:p>
          <a:p>
            <a:pPr algn="ctr"/>
            <a:r>
              <a:rPr lang="en-GB" sz="2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No, Jack has not interpreted the tally chart correctly. He should have 2 images for strawberry and 1 image for lemon.</a:t>
            </a:r>
          </a:p>
          <a:p>
            <a:endParaRPr lang="en-GB" sz="2400" b="1" dirty="0">
              <a:latin typeface="Century Gothic" panose="020B0502020202020204" pitchFamily="34" charset="0"/>
            </a:endParaRPr>
          </a:p>
          <a:p>
            <a:endParaRPr lang="en-GB" sz="2400" b="1" dirty="0">
              <a:latin typeface="Century Gothic" panose="020B0502020202020204" pitchFamily="34" charset="0"/>
            </a:endParaRPr>
          </a:p>
          <a:p>
            <a:endParaRPr lang="en-GB" sz="2400" b="1" dirty="0"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27" name="Table 126">
            <a:extLst>
              <a:ext uri="{FF2B5EF4-FFF2-40B4-BE49-F238E27FC236}">
                <a16:creationId xmlns:a16="http://schemas.microsoft.com/office/drawing/2014/main" id="{C5FA2AA0-DACD-4DE6-8FD6-CA07A3860456}"/>
              </a:ext>
            </a:extLst>
          </p:cNvPr>
          <p:cNvGraphicFramePr>
            <a:graphicFrameLocks noGrp="1"/>
          </p:cNvGraphicFramePr>
          <p:nvPr/>
        </p:nvGraphicFramePr>
        <p:xfrm>
          <a:off x="409575" y="1304288"/>
          <a:ext cx="3608132" cy="28816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8052">
                  <a:extLst>
                    <a:ext uri="{9D8B030D-6E8A-4147-A177-3AD203B41FA5}">
                      <a16:colId xmlns:a16="http://schemas.microsoft.com/office/drawing/2014/main" val="3816114136"/>
                    </a:ext>
                  </a:extLst>
                </a:gridCol>
                <a:gridCol w="2200080">
                  <a:extLst>
                    <a:ext uri="{9D8B030D-6E8A-4147-A177-3AD203B41FA5}">
                      <a16:colId xmlns:a16="http://schemas.microsoft.com/office/drawing/2014/main" val="3489683818"/>
                    </a:ext>
                  </a:extLst>
                </a:gridCol>
              </a:tblGrid>
              <a:tr h="607997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Flavour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Number of Children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712331"/>
                  </a:ext>
                </a:extLst>
              </a:tr>
              <a:tr h="568001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Vanilla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7100696"/>
                  </a:ext>
                </a:extLst>
              </a:tr>
              <a:tr h="568001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Strawberry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6974407"/>
                  </a:ext>
                </a:extLst>
              </a:tr>
              <a:tr h="568001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Lemon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4261503"/>
                  </a:ext>
                </a:extLst>
              </a:tr>
              <a:tr h="568001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Apple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686769"/>
                  </a:ext>
                </a:extLst>
              </a:tr>
            </a:tbl>
          </a:graphicData>
        </a:graphic>
      </p:graphicFrame>
      <p:grpSp>
        <p:nvGrpSpPr>
          <p:cNvPr id="128" name="Group 127">
            <a:extLst>
              <a:ext uri="{FF2B5EF4-FFF2-40B4-BE49-F238E27FC236}">
                <a16:creationId xmlns:a16="http://schemas.microsoft.com/office/drawing/2014/main" id="{B7A6921A-4982-4C7A-89AA-8B4299C00C19}"/>
              </a:ext>
            </a:extLst>
          </p:cNvPr>
          <p:cNvGrpSpPr/>
          <p:nvPr/>
        </p:nvGrpSpPr>
        <p:grpSpPr>
          <a:xfrm>
            <a:off x="1936186" y="2051117"/>
            <a:ext cx="312860" cy="360000"/>
            <a:chOff x="1998372" y="2264535"/>
            <a:chExt cx="236113" cy="356316"/>
          </a:xfrm>
        </p:grpSpPr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16DF3E87-0A65-46DA-8D3C-2F1026A1A0A3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E671969A-F659-4C07-A375-BAD25E475DA8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12B90C62-C8CC-4314-99D1-1C6D3A9BED24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A0016EBC-AFE8-4D1B-BC77-26B0003D1829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52458053-67CD-4C81-928A-BD09F1E964C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438F5CA0-9C8A-4B71-8FB7-CE00B1F06CC8}"/>
              </a:ext>
            </a:extLst>
          </p:cNvPr>
          <p:cNvGrpSpPr/>
          <p:nvPr/>
        </p:nvGrpSpPr>
        <p:grpSpPr>
          <a:xfrm>
            <a:off x="2350305" y="2051117"/>
            <a:ext cx="312860" cy="360000"/>
            <a:chOff x="1998372" y="2264535"/>
            <a:chExt cx="236113" cy="356316"/>
          </a:xfrm>
        </p:grpSpPr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B6DF2F80-9D16-428A-8385-870B625E6756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41466E0A-5C8B-476A-9805-F3680B6A2E81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DF72D839-38B8-4D64-8202-6FAA985CFDD5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E9912B3D-27FE-4DDD-8E25-DD00490A3B17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33E6B151-E572-46C6-B211-EBEE648854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80821C55-237F-4159-BCF0-C9BF58ADD490}"/>
              </a:ext>
            </a:extLst>
          </p:cNvPr>
          <p:cNvGrpSpPr/>
          <p:nvPr/>
        </p:nvGrpSpPr>
        <p:grpSpPr>
          <a:xfrm>
            <a:off x="2764424" y="2051117"/>
            <a:ext cx="312860" cy="360000"/>
            <a:chOff x="1998372" y="2264535"/>
            <a:chExt cx="236113" cy="356316"/>
          </a:xfrm>
        </p:grpSpPr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621AD089-36BE-475C-8A0F-246DE384ED4D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8821ED8A-57FA-4B22-B7FE-AE7FA44AF342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B15F2125-11F7-4452-9E68-DA597345CA12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E16437DC-C050-47CF-9A00-58C9ADCDB364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EC4D4444-D6FF-477F-AC5E-1ADD334FB0F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1ABEAC8C-51E7-42DE-A9AF-164E2656F09A}"/>
              </a:ext>
            </a:extLst>
          </p:cNvPr>
          <p:cNvGrpSpPr/>
          <p:nvPr/>
        </p:nvGrpSpPr>
        <p:grpSpPr>
          <a:xfrm>
            <a:off x="3178543" y="2051117"/>
            <a:ext cx="312860" cy="360000"/>
            <a:chOff x="1998372" y="2264535"/>
            <a:chExt cx="236113" cy="356316"/>
          </a:xfrm>
        </p:grpSpPr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C158B9E8-0EE0-4208-8FD5-588CDF010FB4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B8A9625C-384D-4FA5-8E23-38615153B798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0CF85870-5E40-4336-B8FA-0DAE776D1128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7154E034-C38E-4724-AFCE-7467F795222E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459D3357-335F-4DD1-8A5E-6A3AE98B7A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76FE575D-AD66-4AD5-8D78-E3032EA95CFC}"/>
              </a:ext>
            </a:extLst>
          </p:cNvPr>
          <p:cNvGrpSpPr/>
          <p:nvPr/>
        </p:nvGrpSpPr>
        <p:grpSpPr>
          <a:xfrm>
            <a:off x="1936186" y="2618129"/>
            <a:ext cx="312860" cy="360000"/>
            <a:chOff x="1998372" y="2264535"/>
            <a:chExt cx="236113" cy="356316"/>
          </a:xfrm>
        </p:grpSpPr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04BB76BA-7809-4B6F-AB8E-B9CE877B3545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AA8D28EB-C088-48AF-8ED6-81CF667BB5D5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>
              <a:extLst>
                <a:ext uri="{FF2B5EF4-FFF2-40B4-BE49-F238E27FC236}">
                  <a16:creationId xmlns:a16="http://schemas.microsoft.com/office/drawing/2014/main" id="{9B8494F1-B11D-49FA-A62D-84F6036DB36A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226DB891-F5A7-45A3-A52A-A0E183C8AA4F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9539CB1A-551F-4280-92B8-ACF9D22700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B299EB61-4AE8-41C2-BF5D-B400C4DDC67D}"/>
              </a:ext>
            </a:extLst>
          </p:cNvPr>
          <p:cNvGrpSpPr/>
          <p:nvPr/>
        </p:nvGrpSpPr>
        <p:grpSpPr>
          <a:xfrm>
            <a:off x="2355348" y="2618129"/>
            <a:ext cx="312860" cy="360000"/>
            <a:chOff x="1998372" y="2264535"/>
            <a:chExt cx="236113" cy="356316"/>
          </a:xfrm>
        </p:grpSpPr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D8A7258F-4298-4A16-8617-77B0DA9F235A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139D97C2-B616-4FC3-9AAC-4182639544CE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3D8FB09A-BB6A-4EBC-9FED-1B4FBB6D575A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9DB48F0C-FDE6-4E9C-B8D2-629893D1703E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5E9291EE-2AEF-4142-9340-7A60497DC6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C589461A-3005-421C-9734-23701DE0B842}"/>
              </a:ext>
            </a:extLst>
          </p:cNvPr>
          <p:cNvGrpSpPr/>
          <p:nvPr/>
        </p:nvGrpSpPr>
        <p:grpSpPr>
          <a:xfrm>
            <a:off x="1936186" y="3181376"/>
            <a:ext cx="312860" cy="360000"/>
            <a:chOff x="1998372" y="2264535"/>
            <a:chExt cx="236113" cy="356316"/>
          </a:xfrm>
        </p:grpSpPr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D3991B43-EC64-4E59-B92D-61C7E3450DC3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51C4CDE7-502F-4043-BFB4-81BC6843CBAE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098F254B-4F3B-453D-8894-67B2D829A96D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EBBE6469-1A3D-468D-9492-BA756A0ECF0C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EB85044B-77EE-4C54-B857-4E73E4A024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F6CE099D-B27C-4180-9C63-46B56EDDFD9B}"/>
              </a:ext>
            </a:extLst>
          </p:cNvPr>
          <p:cNvGrpSpPr/>
          <p:nvPr/>
        </p:nvGrpSpPr>
        <p:grpSpPr>
          <a:xfrm>
            <a:off x="1936186" y="3752876"/>
            <a:ext cx="312860" cy="360000"/>
            <a:chOff x="1998372" y="2264535"/>
            <a:chExt cx="236113" cy="356316"/>
          </a:xfrm>
        </p:grpSpPr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5E3B7E40-6A83-4955-8D88-417D59E711CE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86085306-DFC1-4466-BC42-0A61A7FA15E3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D810FEDD-14C8-46CC-8140-AAA954137427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5554E9DA-546F-486E-B990-9136D2429AB1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0C98D43A-55F6-4535-B91A-7E81E07F75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A23916F7-9592-41E4-BE93-EFACF4F2D2E4}"/>
              </a:ext>
            </a:extLst>
          </p:cNvPr>
          <p:cNvGrpSpPr/>
          <p:nvPr/>
        </p:nvGrpSpPr>
        <p:grpSpPr>
          <a:xfrm>
            <a:off x="2350305" y="3752876"/>
            <a:ext cx="312860" cy="360000"/>
            <a:chOff x="1998372" y="2264535"/>
            <a:chExt cx="236113" cy="356316"/>
          </a:xfrm>
        </p:grpSpPr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0BA4CD62-8125-4633-987C-911BF0870147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F942705D-8D53-4DD9-8FE0-ECF180065837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1E541F4C-111E-4EC3-9ABD-A7F1BF826B04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ED16B03D-4348-41DE-A192-3CAB3BA85A51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00A7BBBF-DE11-4AA9-B661-3067BAD504E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6317054F-0B1C-4A0A-BFE9-5A366629592C}"/>
              </a:ext>
            </a:extLst>
          </p:cNvPr>
          <p:cNvGrpSpPr/>
          <p:nvPr/>
        </p:nvGrpSpPr>
        <p:grpSpPr>
          <a:xfrm>
            <a:off x="2764424" y="3752876"/>
            <a:ext cx="312860" cy="360000"/>
            <a:chOff x="1998372" y="2264535"/>
            <a:chExt cx="236113" cy="356316"/>
          </a:xfrm>
        </p:grpSpPr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D05262FF-1245-4AD1-BDF1-209C73E6D95E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1EAF82D7-F4CD-4C37-A359-19CF62572487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>
              <a:extLst>
                <a:ext uri="{FF2B5EF4-FFF2-40B4-BE49-F238E27FC236}">
                  <a16:creationId xmlns:a16="http://schemas.microsoft.com/office/drawing/2014/main" id="{9A42D422-5184-43C1-B8B2-61716F7C388C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08C6E76D-016E-4860-87AC-D5A9D1E8C8D9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Connector 234">
              <a:extLst>
                <a:ext uri="{FF2B5EF4-FFF2-40B4-BE49-F238E27FC236}">
                  <a16:creationId xmlns:a16="http://schemas.microsoft.com/office/drawing/2014/main" id="{1B2BE636-3AD2-4044-B2D4-49D8AAAF92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7" name="Group 236">
            <a:extLst>
              <a:ext uri="{FF2B5EF4-FFF2-40B4-BE49-F238E27FC236}">
                <a16:creationId xmlns:a16="http://schemas.microsoft.com/office/drawing/2014/main" id="{A5CC86EE-2ED1-44AB-AE9C-22775D27ADCC}"/>
              </a:ext>
            </a:extLst>
          </p:cNvPr>
          <p:cNvGrpSpPr/>
          <p:nvPr/>
        </p:nvGrpSpPr>
        <p:grpSpPr>
          <a:xfrm>
            <a:off x="3178543" y="3752876"/>
            <a:ext cx="312860" cy="360000"/>
            <a:chOff x="1998372" y="2264535"/>
            <a:chExt cx="236113" cy="356316"/>
          </a:xfrm>
        </p:grpSpPr>
        <p:cxnSp>
          <p:nvCxnSpPr>
            <p:cNvPr id="238" name="Straight Connector 237">
              <a:extLst>
                <a:ext uri="{FF2B5EF4-FFF2-40B4-BE49-F238E27FC236}">
                  <a16:creationId xmlns:a16="http://schemas.microsoft.com/office/drawing/2014/main" id="{ECA05906-7004-4A43-96ED-FD6AA23F53F9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>
              <a:extLst>
                <a:ext uri="{FF2B5EF4-FFF2-40B4-BE49-F238E27FC236}">
                  <a16:creationId xmlns:a16="http://schemas.microsoft.com/office/drawing/2014/main" id="{983BCA99-6A6C-42EA-AF8F-01D521FC64DD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>
              <a:extLst>
                <a:ext uri="{FF2B5EF4-FFF2-40B4-BE49-F238E27FC236}">
                  <a16:creationId xmlns:a16="http://schemas.microsoft.com/office/drawing/2014/main" id="{DF2137F9-2D7A-40D8-B9C7-876A464CB345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:a16="http://schemas.microsoft.com/office/drawing/2014/main" id="{F477B827-ED97-4562-87A3-CE76358B4E00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607DF462-4078-409C-B54F-AB5F8A241B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4" name="Group 243">
            <a:extLst>
              <a:ext uri="{FF2B5EF4-FFF2-40B4-BE49-F238E27FC236}">
                <a16:creationId xmlns:a16="http://schemas.microsoft.com/office/drawing/2014/main" id="{87F82F32-B838-4CBD-B819-637C72093D8D}"/>
              </a:ext>
            </a:extLst>
          </p:cNvPr>
          <p:cNvGrpSpPr/>
          <p:nvPr/>
        </p:nvGrpSpPr>
        <p:grpSpPr>
          <a:xfrm>
            <a:off x="3592662" y="3752876"/>
            <a:ext cx="312860" cy="360000"/>
            <a:chOff x="1998372" y="2264535"/>
            <a:chExt cx="236113" cy="356316"/>
          </a:xfrm>
        </p:grpSpPr>
        <p:cxnSp>
          <p:nvCxnSpPr>
            <p:cNvPr id="245" name="Straight Connector 244">
              <a:extLst>
                <a:ext uri="{FF2B5EF4-FFF2-40B4-BE49-F238E27FC236}">
                  <a16:creationId xmlns:a16="http://schemas.microsoft.com/office/drawing/2014/main" id="{C8CFE9AF-7C16-4FB8-90AE-5C57FA53FF96}"/>
                </a:ext>
              </a:extLst>
            </p:cNvPr>
            <p:cNvCxnSpPr/>
            <p:nvPr/>
          </p:nvCxnSpPr>
          <p:spPr>
            <a:xfrm>
              <a:off x="1998372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DE217907-9DF6-4247-9913-E7CE82B6ED53}"/>
                </a:ext>
              </a:extLst>
            </p:cNvPr>
            <p:cNvCxnSpPr/>
            <p:nvPr/>
          </p:nvCxnSpPr>
          <p:spPr>
            <a:xfrm>
              <a:off x="2077076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515A8F3C-6D1C-4B16-AB5C-BB85CEB8FBD1}"/>
                </a:ext>
              </a:extLst>
            </p:cNvPr>
            <p:cNvCxnSpPr/>
            <p:nvPr/>
          </p:nvCxnSpPr>
          <p:spPr>
            <a:xfrm>
              <a:off x="2155780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34C78FAD-0AF8-4381-913F-331E62C77D62}"/>
                </a:ext>
              </a:extLst>
            </p:cNvPr>
            <p:cNvCxnSpPr/>
            <p:nvPr/>
          </p:nvCxnSpPr>
          <p:spPr>
            <a:xfrm>
              <a:off x="2234485" y="2264535"/>
              <a:ext cx="0" cy="356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>
              <a:extLst>
                <a:ext uri="{FF2B5EF4-FFF2-40B4-BE49-F238E27FC236}">
                  <a16:creationId xmlns:a16="http://schemas.microsoft.com/office/drawing/2014/main" id="{EB4DDBED-7F87-4DFF-A734-87FD780D2F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373" y="2278063"/>
              <a:ext cx="236112" cy="328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29121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B632E459-9B27-4467-B89C-78410207B713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43A95826-6A5F-463F-9BB8-AD62F41B94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38" y="148875"/>
            <a:ext cx="8913124" cy="63221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2909BA17-401E-4A59-BEEC-D8B1439A3F0E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Varied Fluency 1</a:t>
            </a:r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b="1" dirty="0">
                <a:solidFill>
                  <a:schemeClr val="tx1"/>
                </a:solidFill>
                <a:latin typeface="Century Gothic" panose="020B0502020202020204" pitchFamily="34" charset="0"/>
              </a:rPr>
              <a:t>Complete the missing sections using the information below.</a:t>
            </a: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702C4F3F-518B-4781-A933-AF02B76E47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153474"/>
              </p:ext>
            </p:extLst>
          </p:nvPr>
        </p:nvGraphicFramePr>
        <p:xfrm>
          <a:off x="374842" y="4845870"/>
          <a:ext cx="8196664" cy="1188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7418">
                  <a:extLst>
                    <a:ext uri="{9D8B030D-6E8A-4147-A177-3AD203B41FA5}">
                      <a16:colId xmlns:a16="http://schemas.microsoft.com/office/drawing/2014/main" val="2417970475"/>
                    </a:ext>
                  </a:extLst>
                </a:gridCol>
                <a:gridCol w="7479246">
                  <a:extLst>
                    <a:ext uri="{9D8B030D-6E8A-4147-A177-3AD203B41FA5}">
                      <a16:colId xmlns:a16="http://schemas.microsoft.com/office/drawing/2014/main" val="2864445475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A.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Half the number of children who like Maths, like English.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6946182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B.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4 more children like Art than History.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3978917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C.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3 more people like Science than English.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30290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8641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B632E459-9B27-4467-B89C-78410207B713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0F93E269-C5C1-48C7-9BCE-63908F219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38" y="148875"/>
            <a:ext cx="8913124" cy="6322100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0657C490-7A9D-49AD-8F15-880F108B44C0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Varied Fluency 1</a:t>
            </a:r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b="1" dirty="0">
                <a:solidFill>
                  <a:schemeClr val="tx1"/>
                </a:solidFill>
                <a:latin typeface="Century Gothic" panose="020B0502020202020204" pitchFamily="34" charset="0"/>
              </a:rPr>
              <a:t>Complete the missing sections using the information below.</a:t>
            </a: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63" name="Table 62">
            <a:extLst>
              <a:ext uri="{FF2B5EF4-FFF2-40B4-BE49-F238E27FC236}">
                <a16:creationId xmlns:a16="http://schemas.microsoft.com/office/drawing/2014/main" id="{4B6FBFD5-2109-4C9C-B857-C1CE7D2DCE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84236"/>
              </p:ext>
            </p:extLst>
          </p:nvPr>
        </p:nvGraphicFramePr>
        <p:xfrm>
          <a:off x="374842" y="4845870"/>
          <a:ext cx="8196664" cy="1188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7418">
                  <a:extLst>
                    <a:ext uri="{9D8B030D-6E8A-4147-A177-3AD203B41FA5}">
                      <a16:colId xmlns:a16="http://schemas.microsoft.com/office/drawing/2014/main" val="2417970475"/>
                    </a:ext>
                  </a:extLst>
                </a:gridCol>
                <a:gridCol w="7479246">
                  <a:extLst>
                    <a:ext uri="{9D8B030D-6E8A-4147-A177-3AD203B41FA5}">
                      <a16:colId xmlns:a16="http://schemas.microsoft.com/office/drawing/2014/main" val="2864445475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A.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Half the number of children who like Maths, like English.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6946182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B.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4 more children like Art than History.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3978917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C.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3 more people like Science than English.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30290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9327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B632E459-9B27-4467-B89C-78410207B713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79E49AA3-0632-4A89-AE17-80B78E8CAA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38" y="148875"/>
            <a:ext cx="8913124" cy="63221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829BDDC8-C9D1-49C1-B97B-4FED59A9FA8F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Varied Fluency 2</a:t>
            </a:r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b="1" dirty="0">
                <a:solidFill>
                  <a:schemeClr val="tx1"/>
                </a:solidFill>
                <a:latin typeface="Century Gothic" panose="020B0502020202020204" pitchFamily="34" charset="0"/>
              </a:rPr>
              <a:t>Answer the questions about the pints of milk sold.</a:t>
            </a: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342900" indent="-342900">
              <a:buAutoNum type="alphaUcPeriod"/>
            </a:pPr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342900" indent="-342900">
              <a:buAutoNum type="alphaUcPeriod"/>
            </a:pPr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latin typeface="Century Gothic" panose="020B0502020202020204" pitchFamily="34" charset="0"/>
            </a:endParaRPr>
          </a:p>
          <a:p>
            <a:endParaRPr lang="en-GB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3CBFF075-6D01-48FB-9D57-92FFA1828C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31382"/>
              </p:ext>
            </p:extLst>
          </p:nvPr>
        </p:nvGraphicFramePr>
        <p:xfrm>
          <a:off x="362454" y="4834820"/>
          <a:ext cx="8402927" cy="1440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3977">
                  <a:extLst>
                    <a:ext uri="{9D8B030D-6E8A-4147-A177-3AD203B41FA5}">
                      <a16:colId xmlns:a16="http://schemas.microsoft.com/office/drawing/2014/main" val="2417970475"/>
                    </a:ext>
                  </a:extLst>
                </a:gridCol>
                <a:gridCol w="8038950">
                  <a:extLst>
                    <a:ext uri="{9D8B030D-6E8A-4147-A177-3AD203B41FA5}">
                      <a16:colId xmlns:a16="http://schemas.microsoft.com/office/drawing/2014/main" val="2864445475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A.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How many pints were sold on Monday? </a:t>
                      </a:r>
                      <a:endParaRPr lang="en-GB" sz="2000" b="1" dirty="0">
                        <a:solidFill>
                          <a:srgbClr val="FF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6946182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B.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How many more pints were sold on Friday than on Thursday? </a:t>
                      </a:r>
                      <a:endParaRPr lang="en-GB" sz="2000" b="1" dirty="0">
                        <a:solidFill>
                          <a:srgbClr val="FF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3978917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C.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How many pints were sold on Wednesday and Friday? </a:t>
                      </a:r>
                      <a:endParaRPr lang="en-GB" sz="2000" b="1" dirty="0">
                        <a:solidFill>
                          <a:srgbClr val="FF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3029056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D.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How many fewer pints were sold on Tuesday than on Monday? </a:t>
                      </a:r>
                      <a:endParaRPr lang="en-GB" sz="2000" b="1" dirty="0">
                        <a:solidFill>
                          <a:srgbClr val="FF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025681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4521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B632E459-9B27-4467-B89C-78410207B713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79E49AA3-0632-4A89-AE17-80B78E8CAA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38" y="148875"/>
            <a:ext cx="8913124" cy="63221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829BDDC8-C9D1-49C1-B97B-4FED59A9FA8F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Varied Fluency 2</a:t>
            </a:r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b="1" dirty="0">
                <a:solidFill>
                  <a:schemeClr val="tx1"/>
                </a:solidFill>
                <a:latin typeface="Century Gothic" panose="020B0502020202020204" pitchFamily="34" charset="0"/>
              </a:rPr>
              <a:t>Answer the questions about the pints of milk sold.</a:t>
            </a: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342900" indent="-342900">
              <a:buAutoNum type="alphaUcPeriod"/>
            </a:pPr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342900" indent="-342900">
              <a:buAutoNum type="alphaUcPeriod"/>
            </a:pPr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b="1" dirty="0">
              <a:latin typeface="Century Gothic" panose="020B0502020202020204" pitchFamily="34" charset="0"/>
            </a:endParaRPr>
          </a:p>
          <a:p>
            <a:endParaRPr lang="en-GB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ED0A56A-CE5F-4214-A9FC-4276C91AFE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0849559"/>
              </p:ext>
            </p:extLst>
          </p:nvPr>
        </p:nvGraphicFramePr>
        <p:xfrm>
          <a:off x="362454" y="4834820"/>
          <a:ext cx="8402927" cy="1440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3977">
                  <a:extLst>
                    <a:ext uri="{9D8B030D-6E8A-4147-A177-3AD203B41FA5}">
                      <a16:colId xmlns:a16="http://schemas.microsoft.com/office/drawing/2014/main" val="2417970475"/>
                    </a:ext>
                  </a:extLst>
                </a:gridCol>
                <a:gridCol w="8038950">
                  <a:extLst>
                    <a:ext uri="{9D8B030D-6E8A-4147-A177-3AD203B41FA5}">
                      <a16:colId xmlns:a16="http://schemas.microsoft.com/office/drawing/2014/main" val="2864445475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A.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How many pints were sold on Monday? </a:t>
                      </a:r>
                      <a:r>
                        <a:rPr lang="en-GB" sz="20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6946182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B.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How many more pints were sold on Friday than on Thursday? </a:t>
                      </a:r>
                      <a:r>
                        <a:rPr lang="en-GB" sz="20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12 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3978917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C.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How many pints were sold on Wednesday and Friday? </a:t>
                      </a:r>
                      <a:r>
                        <a:rPr lang="en-GB" sz="20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3029056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D.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How many fewer pints were sold on Tuesday than on Monday? </a:t>
                      </a:r>
                      <a:r>
                        <a:rPr lang="en-GB" sz="20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025681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781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84B107DC-B90C-4A45-B422-BA8DE29C2552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D201D11-F651-4D62-A1D8-9ACF3AF7B5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38" y="148875"/>
            <a:ext cx="8913124" cy="632210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5FFC88F8-DE65-44D7-A21B-CA72BF6CA64D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Reasoning 1</a:t>
            </a:r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Zac has created this pictogram. </a:t>
            </a: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He thinks only 15 more apple pies were sold than cherry pies. True or false? Convince me. </a:t>
            </a:r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9896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84B107DC-B90C-4A45-B422-BA8DE29C2552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D201D11-F651-4D62-A1D8-9ACF3AF7B5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38" y="148875"/>
            <a:ext cx="8913124" cy="632210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5FFC88F8-DE65-44D7-A21B-CA72BF6CA64D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Reasoning 1</a:t>
            </a:r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Zac has created this pictogram. </a:t>
            </a: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He thinks only 15 more apple pies were sold than cherry pies. True or false? Convince me. </a:t>
            </a:r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No, Zac is incorrect because…</a:t>
            </a: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4198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2B28500E97074E9232E002F87A0DA8" ma:contentTypeVersion="9" ma:contentTypeDescription="Create a new document." ma:contentTypeScope="" ma:versionID="066ddb0580c6cb957c158bf950613a88">
  <xsd:schema xmlns:xsd="http://www.w3.org/2001/XMLSchema" xmlns:xs="http://www.w3.org/2001/XMLSchema" xmlns:p="http://schemas.microsoft.com/office/2006/metadata/properties" xmlns:ns2="86144f90-c7b6-48d0-aae5-f5e9e48cc3df" xmlns:ns3="5c7a0828-c5e4-45f8-a074-18a8fdc88ec6" targetNamespace="http://schemas.microsoft.com/office/2006/metadata/properties" ma:root="true" ma:fieldsID="b6edf0ecd0c2312d28fd762618f18263" ns2:_="" ns3:_="">
    <xsd:import namespace="86144f90-c7b6-48d0-aae5-f5e9e48cc3df"/>
    <xsd:import namespace="5c7a0828-c5e4-45f8-a074-18a8fdc88ec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144f90-c7b6-48d0-aae5-f5e9e48cc3d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7a0828-c5e4-45f8-a074-18a8fdc88e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B66E0CF-BF7E-4DDC-8CF0-27C582894D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6144f90-c7b6-48d0-aae5-f5e9e48cc3df"/>
    <ds:schemaRef ds:uri="5c7a0828-c5e4-45f8-a074-18a8fdc88e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EF8F11D-A449-4684-B8E0-461263A2E192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86144f90-c7b6-48d0-aae5-f5e9e48cc3df"/>
  </ds:schemaRefs>
</ds:datastoreItem>
</file>

<file path=customXml/itemProps3.xml><?xml version="1.0" encoding="utf-8"?>
<ds:datastoreItem xmlns:ds="http://schemas.openxmlformats.org/officeDocument/2006/customXml" ds:itemID="{8BE7001C-4FE1-4FF1-8D32-419BDEA7C0F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395</TotalTime>
  <Words>753</Words>
  <Application>Microsoft Office PowerPoint</Application>
  <PresentationFormat>On-screen Show (4:3)</PresentationFormat>
  <Paragraphs>309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SassoonCRInfantMedium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3 Pictograms PowerPoint Presentation</dc:title>
  <dc:creator>Ashleigh Sobol</dc:creator>
  <cp:lastModifiedBy>Roxanne Matoorian-Pour</cp:lastModifiedBy>
  <cp:revision>51</cp:revision>
  <dcterms:created xsi:type="dcterms:W3CDTF">2018-03-17T10:08:43Z</dcterms:created>
  <dcterms:modified xsi:type="dcterms:W3CDTF">2020-04-23T13:30:44Z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0x0101002E2B28500E97074E9232E002F87A0DA8</vt:lpwstr>
  </property>
  <property fmtid="{D5CDD505-2E9C-101B-9397-08002B2CF9AE}" pid="3" name="TaxKeyword">
    <vt:lpwstr/>
  </property>
</Properties>
</file>